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5581">
          <p15:clr>
            <a:srgbClr val="000000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4" roundtripDataSignature="AMtx7mhhXJHtgo+aX+lwLzGGZaAvcWWJC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E41A748-1E57-4C56-8390-095BBA571D14}">
  <a:tblStyle styleId="{0E41A748-1E57-4C56-8390-095BBA571D1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  <p:guide pos="55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nl-B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" name="Google Shape;30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nl-B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" name="Google Shape;4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Profiteren van menselijke leefomgeving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3aab438c80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" name="Google Shape;47;g3aab438c80f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/>
              <a:t>vele gedaantes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/>
              <a:t>verklaart door de ‘relatie’ met het dier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100">
                <a:solidFill>
                  <a:srgbClr val="222222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We kennen ratten als: inheems dier in Mongoolse steppe, Invasieve soort, Predator, Overlastsoort, laborat (veel mensenlevens aan te danken), </a:t>
            </a:r>
            <a:endParaRPr/>
          </a:p>
        </p:txBody>
      </p:sp>
      <p:sp>
        <p:nvSpPr>
          <p:cNvPr id="48" name="Google Shape;48;g3aab438c80f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nl-BE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" name="Google Shape;6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" name="Google Shape;6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9" name="Google Shape;69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nl-BE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9" name="Google Shape;7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" name="Google Shape;9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0" name="Google Shape;100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nl-BE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6" name="Google Shape;10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geen impact, milde, matige, ernstige of extreme impact</a:t>
            </a:r>
            <a:endParaRPr/>
          </a:p>
        </p:txBody>
      </p:sp>
      <p:sp>
        <p:nvSpPr>
          <p:cNvPr id="132" name="Google Shape;1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Welzijnsimpact combinatie impact en tijd, geeft cijfer dat in het model in de Y as komt</a:t>
            </a:r>
            <a:endParaRPr/>
          </a:p>
        </p:txBody>
      </p:sp>
      <p:sp>
        <p:nvSpPr>
          <p:cNvPr id="139" name="Google Shape;13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Score komt in X-as</a:t>
            </a:r>
            <a:endParaRPr/>
          </a:p>
        </p:txBody>
      </p:sp>
      <p:sp>
        <p:nvSpPr>
          <p:cNvPr id="146" name="Google Shape;146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nl-BE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3" name="Google Shape;15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2" name="Google Shape;172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9" name="Google Shape;179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5" name="Google Shape;185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3" name="Google Shape;193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2" name="Google Shape;20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8" name="Google Shape;208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nl-B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9" name="Google Shape;219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nl-B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23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Legende toevoegen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nl-B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24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1" name="Google Shape;241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Nergens anders uitzetten!</a:t>
            </a:r>
            <a:endParaRPr/>
          </a:p>
        </p:txBody>
      </p:sp>
      <p:sp>
        <p:nvSpPr>
          <p:cNvPr id="242" name="Google Shape;242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nl-BE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1" name="Google Shape;251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2" name="Google Shape;252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nl-BE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3" name="Google Shape;263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4" name="Google Shape;264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nl-BE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3" name="Google Shape;273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4" name="Google Shape;274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nl-BE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5" name="Google Shape;285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6" name="Google Shape;286;p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nl-BE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4" name="Google Shape;294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5" name="Google Shape;295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nl-BE"/>
              <a:t>30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4" name="Google Shape;304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4" name="Google Shape;314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Luchtdruk geweer</a:t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2" name="Google Shape;322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0" name="Google Shape;330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SELECTIVITEIT</a:t>
            </a:r>
            <a:endParaRPr/>
          </a:p>
        </p:txBody>
      </p:sp>
      <p:sp>
        <p:nvSpPr>
          <p:cNvPr id="331" name="Google Shape;331;p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nl-BE"/>
              <a:t>34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7" name="Google Shape;337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6" name="Google Shape;346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2" name="Google Shape;352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nl-B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37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eldia">
  <p:cSld name="4_Titeldia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8"/>
          <p:cNvSpPr>
            <a:spLocks noGrp="1"/>
          </p:cNvSpPr>
          <p:nvPr>
            <p:ph type="pic" idx="2"/>
          </p:nvPr>
        </p:nvSpPr>
        <p:spPr>
          <a:xfrm>
            <a:off x="287999" y="0"/>
            <a:ext cx="8856000" cy="685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nl-BE"/>
          </a:p>
        </p:txBody>
      </p:sp>
      <p:sp>
        <p:nvSpPr>
          <p:cNvPr id="18" name="Google Shape;18;p38"/>
          <p:cNvSpPr txBox="1">
            <a:spLocks noGrp="1"/>
          </p:cNvSpPr>
          <p:nvPr>
            <p:ph type="ctrTitle"/>
          </p:nvPr>
        </p:nvSpPr>
        <p:spPr>
          <a:xfrm>
            <a:off x="1296000" y="2023200"/>
            <a:ext cx="3108049" cy="20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alibri"/>
              <a:buNone/>
              <a:defRPr sz="5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9" name="Google Shape;19;p38"/>
          <p:cNvSpPr txBox="1">
            <a:spLocks noGrp="1"/>
          </p:cNvSpPr>
          <p:nvPr>
            <p:ph type="subTitle" idx="1"/>
          </p:nvPr>
        </p:nvSpPr>
        <p:spPr>
          <a:xfrm>
            <a:off x="1296000" y="4154400"/>
            <a:ext cx="7416000" cy="16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Calibri"/>
              <a:buNone/>
              <a:defRPr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libri"/>
              <a:buNone/>
              <a:defRPr sz="20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2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Calibri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38"/>
          <p:cNvSpPr txBox="1">
            <a:spLocks noGrp="1"/>
          </p:cNvSpPr>
          <p:nvPr>
            <p:ph type="body" idx="3"/>
          </p:nvPr>
        </p:nvSpPr>
        <p:spPr>
          <a:xfrm>
            <a:off x="4426123" y="6361602"/>
            <a:ext cx="4435200" cy="3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45700" anchor="t" anchorCtr="0">
            <a:noAutofit/>
          </a:bodyPr>
          <a:lstStyle>
            <a:lvl1pPr marL="457200" marR="0" lvl="0" indent="-228600" algn="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530"/>
              <a:buFont typeface="Calibri"/>
              <a:buNone/>
              <a:defRPr sz="17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639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7F7F7F"/>
              </a:buClr>
              <a:buSzPts val="1540"/>
              <a:buFont typeface="Calibri"/>
              <a:buChar char="•"/>
              <a:defRPr sz="22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8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1" name="Google Shape;21;p38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84000" y="288122"/>
            <a:ext cx="1891505" cy="81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>
  <p:cSld name="Leeg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9"/>
          <p:cNvSpPr txBox="1">
            <a:spLocks noGrp="1"/>
          </p:cNvSpPr>
          <p:nvPr>
            <p:ph type="sldNum" idx="12"/>
          </p:nvPr>
        </p:nvSpPr>
        <p:spPr>
          <a:xfrm>
            <a:off x="6876014" y="6336000"/>
            <a:ext cx="214162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/>
              <a:t>1/12/2014 </a:t>
            </a:r>
            <a:r>
              <a:rPr lang="nl-BE" b="1"/>
              <a:t>│</a:t>
            </a:r>
            <a:fld id="{00000000-1234-1234-1234-123412341234}" type="slidenum">
              <a:rPr lang="nl-BE"/>
              <a:t>‹nr.›</a:t>
            </a:fld>
            <a:endParaRPr/>
          </a:p>
        </p:txBody>
      </p:sp>
      <p:sp>
        <p:nvSpPr>
          <p:cNvPr id="24" name="Google Shape;24;p39"/>
          <p:cNvSpPr txBox="1"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  <a:defRPr sz="3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5" name="Google Shape;25;p39"/>
          <p:cNvSpPr txBox="1">
            <a:spLocks noGrp="1"/>
          </p:cNvSpPr>
          <p:nvPr>
            <p:ph type="body" idx="1"/>
          </p:nvPr>
        </p:nvSpPr>
        <p:spPr>
          <a:xfrm>
            <a:off x="1296000" y="1915200"/>
            <a:ext cx="7416000" cy="36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5433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Calibri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33375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7F7F7F"/>
              </a:buClr>
              <a:buSzPts val="1650"/>
              <a:buFont typeface="Arial"/>
              <a:buChar char="•"/>
              <a:defRPr sz="22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Noto Sans Symbols"/>
              <a:buChar char="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8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❖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6" name="Google Shape;26;p39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19194" y="5857200"/>
            <a:ext cx="1660670" cy="714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39" descr="www.inbo.be_wit.eps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727" y="5511349"/>
            <a:ext cx="210026" cy="1029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7"/>
          <p:cNvSpPr txBox="1"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  <a:defRPr sz="3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37"/>
          <p:cNvSpPr txBox="1">
            <a:spLocks noGrp="1"/>
          </p:cNvSpPr>
          <p:nvPr>
            <p:ph type="body" idx="1"/>
          </p:nvPr>
        </p:nvSpPr>
        <p:spPr>
          <a:xfrm>
            <a:off x="1296000" y="1916140"/>
            <a:ext cx="7416000" cy="36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45700" anchor="t" anchorCtr="0">
            <a:noAutofit/>
          </a:bodyPr>
          <a:lstStyle>
            <a:lvl1pPr marL="457200" marR="0" lvl="0" indent="-35433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Calibri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639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7F7F7F"/>
              </a:buClr>
              <a:buSzPts val="1540"/>
              <a:buFont typeface="Calibri"/>
              <a:buChar char="•"/>
              <a:defRPr sz="22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7"/>
          <p:cNvSpPr txBox="1">
            <a:spLocks noGrp="1"/>
          </p:cNvSpPr>
          <p:nvPr>
            <p:ph type="dt" idx="10"/>
          </p:nvPr>
        </p:nvSpPr>
        <p:spPr>
          <a:xfrm>
            <a:off x="3050875" y="6336000"/>
            <a:ext cx="9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7"/>
          <p:cNvSpPr txBox="1">
            <a:spLocks noGrp="1"/>
          </p:cNvSpPr>
          <p:nvPr>
            <p:ph type="ftr" idx="11"/>
          </p:nvPr>
        </p:nvSpPr>
        <p:spPr>
          <a:xfrm>
            <a:off x="3993393" y="6336000"/>
            <a:ext cx="189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7"/>
          <p:cNvSpPr txBox="1">
            <a:spLocks noGrp="1"/>
          </p:cNvSpPr>
          <p:nvPr>
            <p:ph type="sldNum" idx="12"/>
          </p:nvPr>
        </p:nvSpPr>
        <p:spPr>
          <a:xfrm>
            <a:off x="5944611" y="6336000"/>
            <a:ext cx="54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‹nr.›</a:t>
            </a:fld>
            <a:endParaRPr/>
          </a:p>
        </p:txBody>
      </p:sp>
      <p:sp>
        <p:nvSpPr>
          <p:cNvPr id="15" name="Google Shape;15;p37"/>
          <p:cNvSpPr/>
          <p:nvPr/>
        </p:nvSpPr>
        <p:spPr>
          <a:xfrm>
            <a:off x="0" y="0"/>
            <a:ext cx="288000" cy="6858000"/>
          </a:xfrm>
          <a:prstGeom prst="rect">
            <a:avLst/>
          </a:prstGeom>
          <a:solidFill>
            <a:srgbClr val="C04384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eg"/><Relationship Id="rId5" Type="http://schemas.openxmlformats.org/officeDocument/2006/relationships/image" Target="../media/image64.png"/><Relationship Id="rId4" Type="http://schemas.openxmlformats.org/officeDocument/2006/relationships/image" Target="../media/image6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71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ublicaties.vlaanderen.be/view-file/72534" TargetMode="External"/><Relationship Id="rId5" Type="http://schemas.openxmlformats.org/officeDocument/2006/relationships/hyperlink" Target="https://enquete.omgeving.vlaanderen.be/#/knaagdieren/vragen/2b34486b-09e7-4020-89bd-c6583a5ef200" TargetMode="External"/><Relationship Id="rId4" Type="http://schemas.openxmlformats.org/officeDocument/2006/relationships/hyperlink" Target="https://publicaties.vlaanderen.be/view-file/44727" TargetMode="Externa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1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87999" y="0"/>
            <a:ext cx="8856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1"/>
          <p:cNvSpPr txBox="1">
            <a:spLocks noGrp="1"/>
          </p:cNvSpPr>
          <p:nvPr>
            <p:ph type="ctrTitle"/>
          </p:nvPr>
        </p:nvSpPr>
        <p:spPr>
          <a:xfrm>
            <a:off x="706063" y="4687742"/>
            <a:ext cx="8149937" cy="20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</a:pPr>
            <a:r>
              <a:rPr lang="nl-BE"/>
              <a:t>Diervriendelijke bestrijding van ratten en muizen</a:t>
            </a:r>
            <a:endParaRPr sz="5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" name="Google Shape;35;p1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84000" y="288122"/>
            <a:ext cx="2091458" cy="8136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1"/>
          <p:cNvSpPr/>
          <p:nvPr/>
        </p:nvSpPr>
        <p:spPr>
          <a:xfrm>
            <a:off x="6985216" y="1213404"/>
            <a:ext cx="2063814" cy="38556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" name="Google Shape;37;p1" descr="INSTvoorNatuur.eps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41915" y="1247424"/>
            <a:ext cx="1984437" cy="3415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"/>
          <p:cNvSpPr txBox="1">
            <a:spLocks noGrp="1"/>
          </p:cNvSpPr>
          <p:nvPr>
            <p:ph type="title"/>
          </p:nvPr>
        </p:nvSpPr>
        <p:spPr>
          <a:xfrm>
            <a:off x="1296000" y="1424250"/>
            <a:ext cx="74160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</a:pPr>
            <a:r>
              <a:rPr lang="nl-BE"/>
              <a:t>Wie, wat, waarom?</a:t>
            </a:r>
            <a:endParaRPr/>
          </a:p>
        </p:txBody>
      </p:sp>
      <p:sp>
        <p:nvSpPr>
          <p:cNvPr id="43" name="Google Shape;43;p2"/>
          <p:cNvSpPr txBox="1">
            <a:spLocks noGrp="1"/>
          </p:cNvSpPr>
          <p:nvPr>
            <p:ph type="body" idx="1"/>
          </p:nvPr>
        </p:nvSpPr>
        <p:spPr>
          <a:xfrm>
            <a:off x="1296000" y="2293650"/>
            <a:ext cx="3907371" cy="29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35433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80"/>
              <a:buChar char="-"/>
            </a:pPr>
            <a:r>
              <a:rPr lang="nl-BE"/>
              <a:t>Bruine rat (R</a:t>
            </a:r>
            <a:r>
              <a:rPr lang="nl-BE" i="1"/>
              <a:t>attus norvegicus</a:t>
            </a:r>
            <a:r>
              <a:rPr lang="nl-BE"/>
              <a:t>), zwarte rat (</a:t>
            </a:r>
            <a:r>
              <a:rPr lang="nl-BE" i="1"/>
              <a:t>Rattus rattus</a:t>
            </a:r>
            <a:r>
              <a:rPr lang="nl-BE"/>
              <a:t>) en huismuis (</a:t>
            </a:r>
            <a:r>
              <a:rPr lang="nl-BE" i="1"/>
              <a:t>Mus musculus</a:t>
            </a:r>
            <a:r>
              <a:rPr lang="nl-BE"/>
              <a:t>)</a:t>
            </a:r>
            <a:endParaRPr/>
          </a:p>
          <a:p>
            <a:pPr marL="457200" lvl="0" indent="-35433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80"/>
              <a:buChar char="-"/>
            </a:pPr>
            <a:r>
              <a:rPr lang="nl-BE"/>
              <a:t>Commensale knaagdieren of cultuurvolgers</a:t>
            </a:r>
            <a:endParaRPr/>
          </a:p>
        </p:txBody>
      </p:sp>
      <p:pic>
        <p:nvPicPr>
          <p:cNvPr id="44" name="Google Shape;44;p2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95604" y="2293650"/>
            <a:ext cx="3831052" cy="44832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g3aab438c80f_0_0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901" y="1558440"/>
            <a:ext cx="4279100" cy="2900085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g3aab438c80f_0_0"/>
          <p:cNvSpPr txBox="1"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g3aab438c80f_0_0"/>
          <p:cNvSpPr txBox="1">
            <a:spLocks noGrp="1"/>
          </p:cNvSpPr>
          <p:nvPr>
            <p:ph type="body" idx="1"/>
          </p:nvPr>
        </p:nvSpPr>
        <p:spPr>
          <a:xfrm>
            <a:off x="1296000" y="1915200"/>
            <a:ext cx="7416000" cy="3672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3" name="Google Shape;53;g3aab438c80f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0"/>
            <a:ext cx="4572000" cy="3391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g3aab438c80f_0_0"/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900" y="4458525"/>
            <a:ext cx="3518901" cy="239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g3aab438c80f_0_0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1800" y="4458525"/>
            <a:ext cx="5332200" cy="239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g3aab438c80f_0_0"/>
          <p:cNvPicPr preferRelativeResize="0"/>
          <p:nvPr/>
        </p:nvPicPr>
        <p:blipFill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900" y="-22706"/>
            <a:ext cx="4279099" cy="267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g3aab438c80f_0_0"/>
          <p:cNvPicPr preferRelativeResize="0"/>
          <p:nvPr/>
        </p:nvPicPr>
        <p:blipFill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2248429"/>
            <a:ext cx="4572001" cy="22100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"/>
          <p:cNvSpPr txBox="1">
            <a:spLocks noGrp="1"/>
          </p:cNvSpPr>
          <p:nvPr>
            <p:ph type="title"/>
          </p:nvPr>
        </p:nvSpPr>
        <p:spPr>
          <a:xfrm>
            <a:off x="1296000" y="1424250"/>
            <a:ext cx="74160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</a:pPr>
            <a:r>
              <a:rPr lang="nl-BE"/>
              <a:t>Wie, wat, waarom?</a:t>
            </a:r>
            <a:endParaRPr/>
          </a:p>
        </p:txBody>
      </p:sp>
      <p:sp>
        <p:nvSpPr>
          <p:cNvPr id="63" name="Google Shape;63;p3"/>
          <p:cNvSpPr txBox="1">
            <a:spLocks noGrp="1"/>
          </p:cNvSpPr>
          <p:nvPr>
            <p:ph type="body" idx="1"/>
          </p:nvPr>
        </p:nvSpPr>
        <p:spPr>
          <a:xfrm>
            <a:off x="1296000" y="2293650"/>
            <a:ext cx="7416000" cy="29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35433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80"/>
              <a:buChar char="-"/>
            </a:pPr>
            <a:r>
              <a:rPr lang="nl-BE"/>
              <a:t>Waarom bestrijden:</a:t>
            </a:r>
            <a:endParaRPr/>
          </a:p>
          <a:p>
            <a:pPr marL="914400" lvl="1" indent="-3333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50"/>
              <a:buChar char="-"/>
            </a:pPr>
            <a:r>
              <a:rPr lang="nl-BE"/>
              <a:t>Voedselverspilling (voedsel/voeder, contaminatie urine en uitwerpselen, schade aan gewassen)</a:t>
            </a:r>
            <a:endParaRPr/>
          </a:p>
          <a:p>
            <a:pPr marL="914400" lvl="1" indent="-3333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50"/>
              <a:buChar char="-"/>
            </a:pPr>
            <a:r>
              <a:rPr lang="nl-BE"/>
              <a:t>Knaagschade (elektriciteitskabels, isolatie, …)</a:t>
            </a:r>
            <a:endParaRPr/>
          </a:p>
          <a:p>
            <a:pPr marL="914400" lvl="1" indent="-3333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50"/>
              <a:buChar char="-"/>
            </a:pPr>
            <a:r>
              <a:rPr lang="nl-BE"/>
              <a:t>Graafschade (verzakkingen voetpad, wegen)</a:t>
            </a:r>
            <a:endParaRPr/>
          </a:p>
          <a:p>
            <a:pPr marL="914400" lvl="1" indent="-3333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50"/>
              <a:buChar char="-"/>
            </a:pPr>
            <a:r>
              <a:rPr lang="nl-BE"/>
              <a:t>Ziektes mens/dier (pest (?), leptospirose, …)</a:t>
            </a:r>
            <a:endParaRPr/>
          </a:p>
          <a:p>
            <a:pPr marL="914400" lvl="1" indent="-3333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50"/>
              <a:buChar char="-"/>
            </a:pPr>
            <a:r>
              <a:rPr lang="nl-BE"/>
              <a:t>Impact biodiversiteit (predatie nestjongen, amfibieën, …)</a:t>
            </a:r>
            <a:endParaRPr/>
          </a:p>
        </p:txBody>
      </p:sp>
      <p:pic>
        <p:nvPicPr>
          <p:cNvPr id="64" name="Google Shape;64;p3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638" y="4502603"/>
            <a:ext cx="3161738" cy="2258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71950" y="4678104"/>
            <a:ext cx="3500438" cy="19073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"/>
          <p:cNvSpPr txBox="1">
            <a:spLocks noGrp="1"/>
          </p:cNvSpPr>
          <p:nvPr>
            <p:ph type="title"/>
          </p:nvPr>
        </p:nvSpPr>
        <p:spPr>
          <a:xfrm>
            <a:off x="1296000" y="3010500"/>
            <a:ext cx="74160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</a:pPr>
            <a:endParaRPr/>
          </a:p>
        </p:txBody>
      </p:sp>
      <p:sp>
        <p:nvSpPr>
          <p:cNvPr id="72" name="Google Shape;72;p4"/>
          <p:cNvSpPr txBox="1">
            <a:spLocks noGrp="1"/>
          </p:cNvSpPr>
          <p:nvPr>
            <p:ph type="body" idx="1"/>
          </p:nvPr>
        </p:nvSpPr>
        <p:spPr>
          <a:xfrm>
            <a:off x="1296000" y="1934550"/>
            <a:ext cx="7416000" cy="20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80"/>
              <a:buNone/>
            </a:pPr>
            <a:endParaRPr/>
          </a:p>
        </p:txBody>
      </p:sp>
      <p:pic>
        <p:nvPicPr>
          <p:cNvPr id="73" name="Google Shape;73;p4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13688" y="857250"/>
            <a:ext cx="488746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4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21201" y="857251"/>
            <a:ext cx="2717099" cy="221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4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91423" y="3100648"/>
            <a:ext cx="3489431" cy="2900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4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827" y="1304970"/>
            <a:ext cx="5323856" cy="42480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5"/>
          <p:cNvSpPr txBox="1">
            <a:spLocks noGrp="1"/>
          </p:cNvSpPr>
          <p:nvPr>
            <p:ph type="title"/>
          </p:nvPr>
        </p:nvSpPr>
        <p:spPr>
          <a:xfrm>
            <a:off x="1296000" y="1424250"/>
            <a:ext cx="74160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</a:pPr>
            <a:r>
              <a:rPr lang="nl-BE"/>
              <a:t>Integrated Pest Management (IPM)</a:t>
            </a:r>
            <a:endParaRPr/>
          </a:p>
        </p:txBody>
      </p:sp>
      <p:sp>
        <p:nvSpPr>
          <p:cNvPr id="82" name="Google Shape;82;p5"/>
          <p:cNvSpPr txBox="1">
            <a:spLocks noGrp="1"/>
          </p:cNvSpPr>
          <p:nvPr>
            <p:ph type="body" idx="1"/>
          </p:nvPr>
        </p:nvSpPr>
        <p:spPr>
          <a:xfrm>
            <a:off x="1296000" y="2293650"/>
            <a:ext cx="4320900" cy="27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80"/>
              <a:buChar char="•"/>
            </a:pPr>
            <a:r>
              <a:rPr lang="nl-BE"/>
              <a:t> Wat is het probleem?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80"/>
              <a:buChar char="•"/>
            </a:pPr>
            <a:r>
              <a:rPr lang="nl-BE"/>
              <a:t> Schade voorkomen i.p.v. dieren doden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80"/>
              <a:buNone/>
            </a:pP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80"/>
              <a:buChar char="•"/>
            </a:pPr>
            <a:r>
              <a:rPr lang="nl-BE"/>
              <a:t>Gepaste bestrijdingsmethode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80"/>
              <a:buChar char="•"/>
            </a:pPr>
            <a:r>
              <a:rPr lang="nl-BE"/>
              <a:t>Verschillende opties afwegen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80"/>
              <a:buChar char="•"/>
            </a:pPr>
            <a:r>
              <a:rPr lang="nl-BE" u="sng"/>
              <a:t>Bestrijden van ratten en muizen is maatwerk</a:t>
            </a:r>
            <a:r>
              <a:rPr lang="nl-BE"/>
              <a:t>.</a:t>
            </a:r>
            <a:endParaRPr/>
          </a:p>
        </p:txBody>
      </p:sp>
      <p:grpSp>
        <p:nvGrpSpPr>
          <p:cNvPr id="83" name="Google Shape;83;p5"/>
          <p:cNvGrpSpPr/>
          <p:nvPr/>
        </p:nvGrpSpPr>
        <p:grpSpPr>
          <a:xfrm>
            <a:off x="5807481" y="2436242"/>
            <a:ext cx="2986800" cy="2240100"/>
            <a:chOff x="-246" y="342469"/>
            <a:chExt cx="2986800" cy="2986800"/>
          </a:xfrm>
        </p:grpSpPr>
        <p:sp>
          <p:nvSpPr>
            <p:cNvPr id="84" name="Google Shape;84;p5"/>
            <p:cNvSpPr/>
            <p:nvPr/>
          </p:nvSpPr>
          <p:spPr>
            <a:xfrm>
              <a:off x="1862741" y="409212"/>
              <a:ext cx="1057200" cy="105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5"/>
            <p:cNvSpPr txBox="1"/>
            <p:nvPr/>
          </p:nvSpPr>
          <p:spPr>
            <a:xfrm>
              <a:off x="1862741" y="409212"/>
              <a:ext cx="1057200" cy="105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1575" tIns="21575" rIns="21575" bIns="21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BE" sz="17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Monitoring</a:t>
              </a:r>
              <a:endPara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5"/>
            <p:cNvSpPr/>
            <p:nvPr/>
          </p:nvSpPr>
          <p:spPr>
            <a:xfrm>
              <a:off x="-246" y="342469"/>
              <a:ext cx="2986800" cy="2986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1580" y="39088"/>
                  </a:moveTo>
                  <a:lnTo>
                    <a:pt x="111580" y="39088"/>
                  </a:lnTo>
                  <a:cubicBezTo>
                    <a:pt x="116054" y="49585"/>
                    <a:pt x="117049" y="61186"/>
                    <a:pt x="114426" y="72263"/>
                  </a:cubicBezTo>
                  <a:lnTo>
                    <a:pt x="118397" y="73873"/>
                  </a:lnTo>
                  <a:lnTo>
                    <a:pt x="108552" y="79685"/>
                  </a:lnTo>
                  <a:lnTo>
                    <a:pt x="104530" y="68251"/>
                  </a:lnTo>
                  <a:lnTo>
                    <a:pt x="108503" y="69861"/>
                  </a:lnTo>
                  <a:cubicBezTo>
                    <a:pt x="110733" y="60366"/>
                    <a:pt x="109687" y="50457"/>
                    <a:pt x="105514" y="41547"/>
                  </a:cubicBezTo>
                  <a:close/>
                </a:path>
              </a:pathLst>
            </a:custGeom>
            <a:solidFill>
              <a:srgbClr val="84355F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5"/>
            <p:cNvSpPr/>
            <p:nvPr/>
          </p:nvSpPr>
          <p:spPr>
            <a:xfrm>
              <a:off x="1862741" y="2205458"/>
              <a:ext cx="1057200" cy="105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5"/>
            <p:cNvSpPr txBox="1"/>
            <p:nvPr/>
          </p:nvSpPr>
          <p:spPr>
            <a:xfrm>
              <a:off x="1862741" y="2205458"/>
              <a:ext cx="1057200" cy="105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1575" tIns="21575" rIns="21575" bIns="21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BE" sz="17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Preventie</a:t>
              </a:r>
              <a:endPara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5"/>
            <p:cNvSpPr/>
            <p:nvPr/>
          </p:nvSpPr>
          <p:spPr>
            <a:xfrm>
              <a:off x="-246" y="342469"/>
              <a:ext cx="2986800" cy="2986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2128" y="113179"/>
                  </a:moveTo>
                  <a:lnTo>
                    <a:pt x="72128" y="113179"/>
                  </a:lnTo>
                  <a:cubicBezTo>
                    <a:pt x="65861" y="114539"/>
                    <a:pt x="59401" y="114834"/>
                    <a:pt x="53031" y="114053"/>
                  </a:cubicBezTo>
                  <a:lnTo>
                    <a:pt x="51846" y="119250"/>
                  </a:lnTo>
                  <a:lnTo>
                    <a:pt x="48783" y="109186"/>
                  </a:lnTo>
                  <a:lnTo>
                    <a:pt x="56062" y="100761"/>
                  </a:lnTo>
                  <a:lnTo>
                    <a:pt x="54879" y="105950"/>
                  </a:lnTo>
                  <a:lnTo>
                    <a:pt x="54879" y="105950"/>
                  </a:lnTo>
                  <a:cubicBezTo>
                    <a:pt x="60032" y="106447"/>
                    <a:pt x="65238" y="106191"/>
                    <a:pt x="70306" y="105190"/>
                  </a:cubicBezTo>
                  <a:close/>
                </a:path>
              </a:pathLst>
            </a:custGeom>
            <a:solidFill>
              <a:srgbClr val="393B99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5"/>
            <p:cNvSpPr/>
            <p:nvPr/>
          </p:nvSpPr>
          <p:spPr>
            <a:xfrm>
              <a:off x="66496" y="2205458"/>
              <a:ext cx="1057200" cy="105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5"/>
            <p:cNvSpPr txBox="1"/>
            <p:nvPr/>
          </p:nvSpPr>
          <p:spPr>
            <a:xfrm>
              <a:off x="66496" y="2205458"/>
              <a:ext cx="1057200" cy="105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1575" tIns="21575" rIns="21575" bIns="21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BE" sz="17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Monitoring</a:t>
              </a:r>
              <a:endPara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5"/>
            <p:cNvSpPr/>
            <p:nvPr/>
          </p:nvSpPr>
          <p:spPr>
            <a:xfrm>
              <a:off x="-246" y="342469"/>
              <a:ext cx="2986800" cy="2986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420" y="80912"/>
                  </a:moveTo>
                  <a:lnTo>
                    <a:pt x="8420" y="80912"/>
                  </a:lnTo>
                  <a:cubicBezTo>
                    <a:pt x="3946" y="70415"/>
                    <a:pt x="2951" y="58814"/>
                    <a:pt x="5574" y="47737"/>
                  </a:cubicBezTo>
                  <a:lnTo>
                    <a:pt x="1603" y="46127"/>
                  </a:lnTo>
                  <a:lnTo>
                    <a:pt x="11448" y="40315"/>
                  </a:lnTo>
                  <a:lnTo>
                    <a:pt x="15470" y="51749"/>
                  </a:lnTo>
                  <a:lnTo>
                    <a:pt x="11497" y="50139"/>
                  </a:lnTo>
                  <a:lnTo>
                    <a:pt x="11497" y="50139"/>
                  </a:lnTo>
                  <a:cubicBezTo>
                    <a:pt x="9267" y="59634"/>
                    <a:pt x="10313" y="69543"/>
                    <a:pt x="14486" y="78453"/>
                  </a:cubicBezTo>
                  <a:close/>
                </a:path>
              </a:pathLst>
            </a:custGeom>
            <a:solidFill>
              <a:srgbClr val="3BB077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5"/>
            <p:cNvSpPr/>
            <p:nvPr/>
          </p:nvSpPr>
          <p:spPr>
            <a:xfrm>
              <a:off x="66496" y="409212"/>
              <a:ext cx="1057200" cy="105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5"/>
            <p:cNvSpPr txBox="1"/>
            <p:nvPr/>
          </p:nvSpPr>
          <p:spPr>
            <a:xfrm>
              <a:off x="66496" y="409212"/>
              <a:ext cx="1057200" cy="105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1575" tIns="21575" rIns="21575" bIns="21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-BE" sz="17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Bestrijding</a:t>
              </a:r>
              <a:endPara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5"/>
            <p:cNvSpPr/>
            <p:nvPr/>
          </p:nvSpPr>
          <p:spPr>
            <a:xfrm>
              <a:off x="-246" y="342469"/>
              <a:ext cx="2986800" cy="2986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7872" y="6821"/>
                  </a:moveTo>
                  <a:lnTo>
                    <a:pt x="47872" y="6821"/>
                  </a:lnTo>
                  <a:cubicBezTo>
                    <a:pt x="54139" y="5461"/>
                    <a:pt x="60599" y="5166"/>
                    <a:pt x="66969" y="5947"/>
                  </a:cubicBezTo>
                  <a:lnTo>
                    <a:pt x="68154" y="750"/>
                  </a:lnTo>
                  <a:lnTo>
                    <a:pt x="71217" y="10814"/>
                  </a:lnTo>
                  <a:lnTo>
                    <a:pt x="63938" y="19239"/>
                  </a:lnTo>
                  <a:lnTo>
                    <a:pt x="65121" y="14050"/>
                  </a:lnTo>
                  <a:cubicBezTo>
                    <a:pt x="59968" y="13553"/>
                    <a:pt x="54762" y="13809"/>
                    <a:pt x="49694" y="14810"/>
                  </a:cubicBezTo>
                  <a:close/>
                </a:path>
              </a:pathLst>
            </a:custGeom>
            <a:solidFill>
              <a:srgbClr val="C1C441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6" name="Google Shape;96;p5"/>
          <p:cNvSpPr/>
          <p:nvPr/>
        </p:nvSpPr>
        <p:spPr>
          <a:xfrm flipH="1">
            <a:off x="6726164" y="3016365"/>
            <a:ext cx="1129500" cy="387300"/>
          </a:xfrm>
          <a:prstGeom prst="curvedUp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5"/>
          </a:solidFill>
          <a:ln w="12700" cap="flat" cmpd="sng">
            <a:solidFill>
              <a:srgbClr val="28272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6"/>
          <p:cNvSpPr/>
          <p:nvPr/>
        </p:nvSpPr>
        <p:spPr>
          <a:xfrm>
            <a:off x="570271" y="504870"/>
            <a:ext cx="10567316" cy="4324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3636"/>
              </a:buClr>
              <a:buSzPts val="3700"/>
              <a:buFont typeface="Arial"/>
              <a:buNone/>
            </a:pPr>
            <a:r>
              <a:rPr lang="nl-BE" sz="3700" b="1" i="0" u="none" strike="noStrike" cap="none">
                <a:solidFill>
                  <a:srgbClr val="373636"/>
                </a:solidFill>
                <a:latin typeface="Calibri"/>
                <a:ea typeface="Calibri"/>
                <a:cs typeface="Calibri"/>
                <a:sym typeface="Calibri"/>
              </a:rPr>
              <a:t>Nieuwe Codex dierenwelzijn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3636"/>
              </a:buClr>
              <a:buSzPts val="1800"/>
              <a:buFont typeface="Arial"/>
              <a:buNone/>
            </a:pPr>
            <a:r>
              <a:rPr lang="nl-BE" sz="1800" b="1" i="0" u="none" strike="noStrike" cap="none">
                <a:solidFill>
                  <a:srgbClr val="373636"/>
                </a:solidFill>
                <a:latin typeface="Calibri"/>
                <a:ea typeface="Calibri"/>
                <a:cs typeface="Calibri"/>
                <a:sym typeface="Calibri"/>
              </a:rPr>
              <a:t>(vervangt Wet van 14 augustus 1986 betreffende de bescherming en het welzijn</a:t>
            </a:r>
            <a:endParaRPr sz="1800" b="1" i="0" u="none" strike="noStrike" cap="none">
              <a:solidFill>
                <a:srgbClr val="37363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3636"/>
              </a:buClr>
              <a:buSzPts val="1800"/>
              <a:buFont typeface="Arial"/>
              <a:buNone/>
            </a:pPr>
            <a:r>
              <a:rPr lang="nl-BE" sz="1800" b="1" i="0" u="none" strike="noStrike" cap="none">
                <a:solidFill>
                  <a:srgbClr val="373636"/>
                </a:solidFill>
                <a:latin typeface="Calibri"/>
                <a:ea typeface="Calibri"/>
                <a:cs typeface="Calibri"/>
                <a:sym typeface="Calibri"/>
              </a:rPr>
              <a:t>der dieren)</a:t>
            </a:r>
            <a:endParaRPr sz="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nl-BE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nl-BE" sz="2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            </a:t>
            </a:r>
            <a:r>
              <a:rPr lang="nl-BE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pic>
        <p:nvPicPr>
          <p:cNvPr id="103" name="Google Shape;103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9814" y="1905000"/>
            <a:ext cx="8544700" cy="30707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7" descr="Ireland's dirtiest restaurant had live rat in kitchen drain |  IrishCentral.com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52380" y="1597293"/>
            <a:ext cx="5468718" cy="3645806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7"/>
          <p:cNvSpPr txBox="1">
            <a:spLocks noGrp="1"/>
          </p:cNvSpPr>
          <p:nvPr>
            <p:ph type="title"/>
          </p:nvPr>
        </p:nvSpPr>
        <p:spPr>
          <a:xfrm>
            <a:off x="1443850" y="963975"/>
            <a:ext cx="74160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</a:pPr>
            <a:r>
              <a:rPr lang="nl-BE"/>
              <a:t>Is beheer altijd nodig?</a:t>
            </a:r>
            <a:endParaRPr/>
          </a:p>
        </p:txBody>
      </p:sp>
      <p:pic>
        <p:nvPicPr>
          <p:cNvPr id="110" name="Google Shape;110;p7" descr="Brown rat | The Wildlife Trust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7597" y="2415249"/>
            <a:ext cx="4990538" cy="3337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8"/>
          <p:cNvSpPr txBox="1">
            <a:spLocks noGrp="1"/>
          </p:cNvSpPr>
          <p:nvPr>
            <p:ph type="title"/>
          </p:nvPr>
        </p:nvSpPr>
        <p:spPr>
          <a:xfrm>
            <a:off x="1296000" y="1424250"/>
            <a:ext cx="74160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</a:pPr>
            <a:r>
              <a:rPr lang="nl-BE"/>
              <a:t>Preventie: steeds de eerste stap</a:t>
            </a:r>
            <a:endParaRPr/>
          </a:p>
        </p:txBody>
      </p:sp>
      <p:sp>
        <p:nvSpPr>
          <p:cNvPr id="116" name="Google Shape;116;p8"/>
          <p:cNvSpPr txBox="1">
            <a:spLocks noGrp="1"/>
          </p:cNvSpPr>
          <p:nvPr>
            <p:ph type="body" idx="1"/>
          </p:nvPr>
        </p:nvSpPr>
        <p:spPr>
          <a:xfrm>
            <a:off x="1296000" y="2293650"/>
            <a:ext cx="7416000" cy="27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5433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80"/>
              <a:buChar char="-"/>
            </a:pPr>
            <a:r>
              <a:rPr lang="nl-BE" sz="2400"/>
              <a:t>Bestrijdingcyclus</a:t>
            </a:r>
            <a:r>
              <a:rPr lang="nl-BE"/>
              <a:t> doorbreken</a:t>
            </a:r>
            <a:endParaRPr/>
          </a:p>
          <a:p>
            <a:pPr marL="457200" lvl="0" indent="-35433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80"/>
              <a:buChar char="-"/>
            </a:pPr>
            <a:r>
              <a:rPr lang="nl-BE"/>
              <a:t>Voordelen:</a:t>
            </a:r>
            <a:endParaRPr/>
          </a:p>
          <a:p>
            <a:pPr marL="914400" lvl="1" indent="-3333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50"/>
              <a:buChar char="-"/>
            </a:pPr>
            <a:r>
              <a:rPr lang="nl-BE"/>
              <a:t>Relatief goedkoop</a:t>
            </a:r>
            <a:endParaRPr/>
          </a:p>
          <a:p>
            <a:pPr marL="914400" lvl="1" indent="-3333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50"/>
              <a:buChar char="-"/>
            </a:pPr>
            <a:r>
              <a:rPr lang="nl-BE"/>
              <a:t>Efficiënt</a:t>
            </a:r>
            <a:endParaRPr/>
          </a:p>
          <a:p>
            <a:pPr marL="914400" lvl="1" indent="-3333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50"/>
              <a:buChar char="-"/>
            </a:pPr>
            <a:r>
              <a:rPr lang="nl-BE"/>
              <a:t>Duurzaam</a:t>
            </a:r>
            <a:endParaRPr/>
          </a:p>
          <a:p>
            <a:pPr marL="457200" lvl="0" indent="-35433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80"/>
              <a:buChar char="-"/>
            </a:pPr>
            <a:r>
              <a:rPr lang="nl-BE"/>
              <a:t>E</a:t>
            </a:r>
            <a:r>
              <a:rPr lang="nl-BE">
                <a:solidFill>
                  <a:schemeClr val="dk1"/>
                </a:solidFill>
              </a:rPr>
              <a:t>ten en nestplaats verhinderen</a:t>
            </a:r>
            <a:endParaRPr/>
          </a:p>
          <a:p>
            <a:pPr marL="457200" lvl="0" indent="-35433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80"/>
              <a:buChar char="-"/>
            </a:pPr>
            <a:r>
              <a:rPr lang="nl-BE"/>
              <a:t>Weren van ratten (gebouwen rat proof maken)</a:t>
            </a:r>
            <a:endParaRPr/>
          </a:p>
          <a:p>
            <a:pPr marL="457200" lvl="0" indent="-35433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80"/>
              <a:buChar char="-"/>
            </a:pPr>
            <a:r>
              <a:rPr lang="nl-BE"/>
              <a:t>Ultrasoon (werking?)</a:t>
            </a:r>
            <a:endParaRPr/>
          </a:p>
          <a:p>
            <a:pPr marL="457200" lvl="0" indent="-35433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80"/>
              <a:buChar char="-"/>
            </a:pPr>
            <a:r>
              <a:rPr lang="nl-BE"/>
              <a:t>Geurpalen: meer en meer in nederland, biociden (belgië) </a:t>
            </a:r>
            <a:r>
              <a:rPr lang="nl-BE">
                <a:solidFill>
                  <a:schemeClr val="dk1"/>
                </a:solidFill>
              </a:rPr>
              <a:t>	</a:t>
            </a:r>
            <a:endParaRPr/>
          </a:p>
        </p:txBody>
      </p:sp>
      <p:pic>
        <p:nvPicPr>
          <p:cNvPr id="117" name="Google Shape;117;p8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0799" y="2166900"/>
            <a:ext cx="1911200" cy="181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9"/>
          <p:cNvSpPr txBox="1">
            <a:spLocks noGrp="1"/>
          </p:cNvSpPr>
          <p:nvPr>
            <p:ph type="title"/>
          </p:nvPr>
        </p:nvSpPr>
        <p:spPr>
          <a:xfrm>
            <a:off x="1296000" y="1424250"/>
            <a:ext cx="74160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</a:pPr>
            <a:r>
              <a:rPr lang="nl-BE"/>
              <a:t>Case report: Denemarken</a:t>
            </a:r>
            <a:endParaRPr/>
          </a:p>
        </p:txBody>
      </p:sp>
      <p:sp>
        <p:nvSpPr>
          <p:cNvPr id="123" name="Google Shape;123;p9"/>
          <p:cNvSpPr txBox="1">
            <a:spLocks noGrp="1"/>
          </p:cNvSpPr>
          <p:nvPr>
            <p:ph type="body" idx="1"/>
          </p:nvPr>
        </p:nvSpPr>
        <p:spPr>
          <a:xfrm>
            <a:off x="1296000" y="2293650"/>
            <a:ext cx="7416000" cy="27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5433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80"/>
              <a:buChar char="-"/>
            </a:pPr>
            <a:r>
              <a:rPr lang="nl-BE"/>
              <a:t>Bestrijding gedekt door de overheid (kunnen ook prive firma’s zijn)</a:t>
            </a:r>
            <a:endParaRPr/>
          </a:p>
          <a:p>
            <a:pPr marL="457200" lvl="0" indent="-35433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80"/>
              <a:buChar char="-"/>
            </a:pPr>
            <a:r>
              <a:rPr lang="nl-BE"/>
              <a:t>Verplichte registratie (monitoring)</a:t>
            </a:r>
            <a:endParaRPr/>
          </a:p>
          <a:p>
            <a:pPr marL="457200" lvl="0" indent="-35433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80"/>
              <a:buChar char="-"/>
            </a:pPr>
            <a:r>
              <a:rPr lang="nl-BE"/>
              <a:t>10 boerderijen met jarenlang rattenprobleem</a:t>
            </a:r>
            <a:endParaRPr/>
          </a:p>
          <a:p>
            <a:pPr marL="457200" lvl="0" indent="-35433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80"/>
              <a:buChar char="-"/>
            </a:pPr>
            <a:r>
              <a:rPr lang="nl-BE"/>
              <a:t>Acties</a:t>
            </a:r>
            <a:endParaRPr/>
          </a:p>
          <a:p>
            <a:pPr marL="914400" lvl="1" indent="-3333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50"/>
              <a:buChar char="-"/>
            </a:pPr>
            <a:r>
              <a:rPr lang="nl-BE"/>
              <a:t>Sanitaire maatregelen (oa rommel verwijderen)</a:t>
            </a:r>
            <a:endParaRPr/>
          </a:p>
          <a:p>
            <a:pPr marL="914400" lvl="1" indent="-3333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50"/>
              <a:buChar char="-"/>
            </a:pPr>
            <a:r>
              <a:rPr lang="nl-BE"/>
              <a:t>Voeder en voedsel afschermen</a:t>
            </a:r>
            <a:endParaRPr/>
          </a:p>
          <a:p>
            <a:pPr marL="914400" lvl="1" indent="-3333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50"/>
              <a:buChar char="-"/>
            </a:pPr>
            <a:r>
              <a:rPr lang="nl-BE"/>
              <a:t>Weren van ratten (vb gaten dichten, roosters plaatsen,...)</a:t>
            </a:r>
            <a:endParaRPr/>
          </a:p>
          <a:p>
            <a:pPr marL="457200" lvl="0" indent="-35433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80"/>
              <a:buChar char="-"/>
            </a:pPr>
            <a:r>
              <a:rPr lang="nl-BE"/>
              <a:t>Uiteindelijk 7 boerderijen volledig ratvrij zonder bestrijding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0"/>
          <p:cNvSpPr txBox="1"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</a:pPr>
            <a:r>
              <a:rPr lang="nl-BE"/>
              <a:t>Hoe diervriendelijk zijn bestrijdingsmethodes?</a:t>
            </a:r>
            <a:br>
              <a:rPr lang="nl-BE"/>
            </a:br>
            <a:endParaRPr/>
          </a:p>
        </p:txBody>
      </p:sp>
      <p:pic>
        <p:nvPicPr>
          <p:cNvPr id="129" name="Google Shape;129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38121" y="2416629"/>
            <a:ext cx="5467757" cy="35149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1"/>
          <p:cNvSpPr txBox="1"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</a:pPr>
            <a:r>
              <a:rPr lang="nl-BE"/>
              <a:t>Sharp &amp; Saunders model</a:t>
            </a:r>
            <a:endParaRPr/>
          </a:p>
        </p:txBody>
      </p:sp>
      <p:pic>
        <p:nvPicPr>
          <p:cNvPr id="135" name="Google Shape;135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2560" y="1482514"/>
            <a:ext cx="6499348" cy="4846847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1"/>
          <p:cNvSpPr txBox="1"/>
          <p:nvPr/>
        </p:nvSpPr>
        <p:spPr>
          <a:xfrm>
            <a:off x="3229334" y="6329361"/>
            <a:ext cx="1645800" cy="2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nl-BE"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Sharp &amp; Saunders (2011)</a:t>
            </a:r>
            <a:endParaRPr sz="10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2"/>
          <p:cNvSpPr txBox="1">
            <a:spLocks noGrp="1"/>
          </p:cNvSpPr>
          <p:nvPr>
            <p:ph type="title"/>
          </p:nvPr>
        </p:nvSpPr>
        <p:spPr>
          <a:xfrm>
            <a:off x="1361950" y="0"/>
            <a:ext cx="7416000" cy="11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</a:pPr>
            <a:r>
              <a:rPr lang="nl-BE"/>
              <a:t>scoring matrix part A: welzijnsimpact voor de dood</a:t>
            </a:r>
            <a:endParaRPr/>
          </a:p>
        </p:txBody>
      </p:sp>
      <p:pic>
        <p:nvPicPr>
          <p:cNvPr id="142" name="Google Shape;14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4787" y="1391174"/>
            <a:ext cx="8830774" cy="5269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3"/>
          <p:cNvSpPr txBox="1">
            <a:spLocks noGrp="1"/>
          </p:cNvSpPr>
          <p:nvPr>
            <p:ph type="title"/>
          </p:nvPr>
        </p:nvSpPr>
        <p:spPr>
          <a:xfrm>
            <a:off x="1296000" y="0"/>
            <a:ext cx="7416000" cy="11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SzPts val="3700"/>
              <a:buNone/>
            </a:pPr>
            <a:r>
              <a:rPr lang="nl-BE"/>
              <a:t>Scoring matrix part B: tijd tot bewusteloosheid en mate van lijden</a:t>
            </a:r>
            <a:endParaRPr/>
          </a:p>
        </p:txBody>
      </p:sp>
      <p:sp>
        <p:nvSpPr>
          <p:cNvPr id="149" name="Google Shape;149;p13"/>
          <p:cNvSpPr txBox="1">
            <a:spLocks noGrp="1"/>
          </p:cNvSpPr>
          <p:nvPr>
            <p:ph type="body" idx="1"/>
          </p:nvPr>
        </p:nvSpPr>
        <p:spPr>
          <a:xfrm>
            <a:off x="1296000" y="1915200"/>
            <a:ext cx="7416000" cy="36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80"/>
              <a:buNone/>
            </a:pPr>
            <a:endParaRPr/>
          </a:p>
        </p:txBody>
      </p:sp>
      <p:pic>
        <p:nvPicPr>
          <p:cNvPr id="150" name="Google Shape;150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3475" y="1116000"/>
            <a:ext cx="8266375" cy="5740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4"/>
          <p:cNvSpPr txBox="1"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</a:pPr>
            <a:r>
              <a:rPr lang="nl-BE"/>
              <a:t>Resultaat focusgroep</a:t>
            </a:r>
            <a:endParaRPr/>
          </a:p>
        </p:txBody>
      </p:sp>
      <p:pic>
        <p:nvPicPr>
          <p:cNvPr id="156" name="Google Shape;156;p14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1650" y="1501147"/>
            <a:ext cx="4600853" cy="46008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4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7225" y="2513789"/>
            <a:ext cx="317550" cy="3352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4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09443" y="6322142"/>
            <a:ext cx="3905265" cy="1960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5"/>
          <p:cNvSpPr txBox="1">
            <a:spLocks noGrp="1"/>
          </p:cNvSpPr>
          <p:nvPr>
            <p:ph type="title"/>
          </p:nvPr>
        </p:nvSpPr>
        <p:spPr>
          <a:xfrm>
            <a:off x="1296000" y="1424250"/>
            <a:ext cx="74160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</a:pPr>
            <a:r>
              <a:rPr lang="nl-BE"/>
              <a:t>Rodenticiden</a:t>
            </a:r>
            <a:endParaRPr/>
          </a:p>
        </p:txBody>
      </p:sp>
      <p:sp>
        <p:nvSpPr>
          <p:cNvPr id="164" name="Google Shape;164;p15"/>
          <p:cNvSpPr txBox="1">
            <a:spLocks noGrp="1"/>
          </p:cNvSpPr>
          <p:nvPr>
            <p:ph type="body" idx="1"/>
          </p:nvPr>
        </p:nvSpPr>
        <p:spPr>
          <a:xfrm>
            <a:off x="1296000" y="2293650"/>
            <a:ext cx="7848000" cy="27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80"/>
              <a:buNone/>
            </a:pPr>
            <a:endParaRPr/>
          </a:p>
        </p:txBody>
      </p:sp>
      <p:pic>
        <p:nvPicPr>
          <p:cNvPr id="165" name="Google Shape;165;p15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20000" y="2953608"/>
            <a:ext cx="3564307" cy="275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5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0135" y="4034966"/>
            <a:ext cx="2641989" cy="2641989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5"/>
          <p:cNvSpPr/>
          <p:nvPr/>
        </p:nvSpPr>
        <p:spPr>
          <a:xfrm>
            <a:off x="2419205" y="4165416"/>
            <a:ext cx="596138" cy="330384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8" name="Google Shape;168;p15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45199" y="4737698"/>
            <a:ext cx="2336679" cy="18129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5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24343" y="2156437"/>
            <a:ext cx="2216514" cy="17126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6"/>
          <p:cNvSpPr txBox="1">
            <a:spLocks noGrp="1"/>
          </p:cNvSpPr>
          <p:nvPr>
            <p:ph type="title"/>
          </p:nvPr>
        </p:nvSpPr>
        <p:spPr>
          <a:xfrm>
            <a:off x="1296000" y="1424250"/>
            <a:ext cx="74160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</a:pPr>
            <a:r>
              <a:rPr lang="nl-BE"/>
              <a:t>Rodenticiden</a:t>
            </a:r>
            <a:endParaRPr/>
          </a:p>
        </p:txBody>
      </p:sp>
      <p:sp>
        <p:nvSpPr>
          <p:cNvPr id="175" name="Google Shape;175;p16"/>
          <p:cNvSpPr txBox="1">
            <a:spLocks noGrp="1"/>
          </p:cNvSpPr>
          <p:nvPr>
            <p:ph type="body" idx="1"/>
          </p:nvPr>
        </p:nvSpPr>
        <p:spPr>
          <a:xfrm>
            <a:off x="1296000" y="2293650"/>
            <a:ext cx="7848000" cy="27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5433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80"/>
              <a:buChar char="-"/>
            </a:pPr>
            <a:r>
              <a:rPr lang="nl-BE"/>
              <a:t>Anticoagulante rodenticiden </a:t>
            </a:r>
            <a:endParaRPr/>
          </a:p>
          <a:p>
            <a:pPr marL="914400" lvl="1" indent="-333375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50"/>
              <a:buChar char="-"/>
            </a:pPr>
            <a:r>
              <a:rPr lang="nl-BE"/>
              <a:t>vb coumatetralyl, bromadiolone, difenacoum, brodifacoum, …</a:t>
            </a:r>
            <a:endParaRPr/>
          </a:p>
          <a:p>
            <a:pPr marL="457200" lvl="0" indent="-35433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80"/>
              <a:buChar char="-"/>
            </a:pPr>
            <a:r>
              <a:rPr lang="nl-BE"/>
              <a:t>Alfa-chloralose (enkel muizen)</a:t>
            </a:r>
            <a:endParaRPr/>
          </a:p>
          <a:p>
            <a:pPr marL="457200" lvl="0" indent="-35433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80"/>
              <a:buChar char="-"/>
            </a:pPr>
            <a:r>
              <a:rPr lang="nl-BE"/>
              <a:t>Cholecalciferol of vitamine D</a:t>
            </a:r>
            <a:endParaRPr/>
          </a:p>
          <a:p>
            <a:pPr marL="457200" lvl="0" indent="-35433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80"/>
              <a:buChar char="-"/>
            </a:pPr>
            <a:r>
              <a:rPr lang="nl-BE"/>
              <a:t>Rodenticiden in gasvorm:</a:t>
            </a:r>
            <a:endParaRPr/>
          </a:p>
          <a:p>
            <a:pPr marL="914400" lvl="1" indent="-333375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50"/>
              <a:buChar char="-"/>
            </a:pPr>
            <a:r>
              <a:rPr lang="nl-BE"/>
              <a:t>Aluminiumfosfide, koolstofdioxide, waterstofcyanide</a:t>
            </a:r>
            <a:endParaRPr/>
          </a:p>
          <a:p>
            <a:pPr marL="457200" lvl="0" indent="-35433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80"/>
              <a:buChar char="-"/>
            </a:pPr>
            <a:r>
              <a:rPr lang="nl-BE"/>
              <a:t>Grote publiek versus professionelen (dosis, hoeveelheid,locatie)</a:t>
            </a:r>
            <a:endParaRPr/>
          </a:p>
          <a:p>
            <a:pPr marL="457200" lvl="0" indent="-35433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80"/>
              <a:buChar char="-"/>
            </a:pPr>
            <a:r>
              <a:rPr lang="nl-BE"/>
              <a:t>Buitenland: </a:t>
            </a:r>
            <a:endParaRPr/>
          </a:p>
          <a:p>
            <a:pPr marL="914400" lvl="1" indent="-333375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50"/>
              <a:buChar char="-"/>
            </a:pPr>
            <a:r>
              <a:rPr lang="nl-BE"/>
              <a:t>Meer restricties voor particulieren</a:t>
            </a:r>
            <a:endParaRPr/>
          </a:p>
          <a:p>
            <a:pPr marL="914400" lvl="1" indent="-333375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50"/>
              <a:buChar char="-"/>
            </a:pPr>
            <a:r>
              <a:rPr lang="nl-BE"/>
              <a:t>Opleiding professionele bestrijders (onderscheid met professionele gebruikers)</a:t>
            </a:r>
            <a:endParaRPr/>
          </a:p>
        </p:txBody>
      </p:sp>
      <p:pic>
        <p:nvPicPr>
          <p:cNvPr id="176" name="Google Shape;176;p16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88928" y="222224"/>
            <a:ext cx="2680900" cy="2071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7"/>
          <p:cNvSpPr txBox="1">
            <a:spLocks noGrp="1"/>
          </p:cNvSpPr>
          <p:nvPr>
            <p:ph type="title"/>
          </p:nvPr>
        </p:nvSpPr>
        <p:spPr>
          <a:xfrm>
            <a:off x="1296000" y="1424250"/>
            <a:ext cx="74160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</a:pPr>
            <a:r>
              <a:rPr lang="nl-BE"/>
              <a:t>Voordelen AC rodenticiden</a:t>
            </a:r>
            <a:endParaRPr/>
          </a:p>
        </p:txBody>
      </p:sp>
      <p:sp>
        <p:nvSpPr>
          <p:cNvPr id="182" name="Google Shape;182;p17"/>
          <p:cNvSpPr txBox="1">
            <a:spLocks noGrp="1"/>
          </p:cNvSpPr>
          <p:nvPr>
            <p:ph type="body" idx="1"/>
          </p:nvPr>
        </p:nvSpPr>
        <p:spPr>
          <a:xfrm>
            <a:off x="1296000" y="2293650"/>
            <a:ext cx="7416000" cy="27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5433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80"/>
              <a:buChar char="-"/>
            </a:pPr>
            <a:r>
              <a:rPr lang="nl-BE"/>
              <a:t>Voordelen zijn gelinkt met het werkingsmechanisme</a:t>
            </a:r>
            <a:endParaRPr/>
          </a:p>
          <a:p>
            <a:pPr marL="914400" lvl="1" indent="-3333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50"/>
              <a:buChar char="-"/>
            </a:pPr>
            <a:r>
              <a:rPr lang="nl-BE"/>
              <a:t>Werken in op de bloedstolling (beperken activatie stollingsfactoren)</a:t>
            </a:r>
            <a:endParaRPr/>
          </a:p>
          <a:p>
            <a:pPr marL="914400" lvl="0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80"/>
              <a:buNone/>
            </a:pPr>
            <a:r>
              <a:rPr lang="nl-BE"/>
              <a:t>→ Traagwerkend (4 tot 6 dagen)</a:t>
            </a:r>
            <a:endParaRPr/>
          </a:p>
          <a:p>
            <a:pPr marL="457200" lvl="0" indent="-35433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80"/>
              <a:buChar char="-"/>
            </a:pPr>
            <a:r>
              <a:rPr lang="nl-BE"/>
              <a:t>Geen bait shyness of lokaasschuwheid</a:t>
            </a:r>
            <a:endParaRPr/>
          </a:p>
          <a:p>
            <a:pPr marL="457200" lvl="0" indent="-35433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80"/>
              <a:buChar char="-"/>
            </a:pPr>
            <a:r>
              <a:rPr lang="nl-BE"/>
              <a:t>Bij ongewenste intoxicatie: voldoende tijd voor behandeling</a:t>
            </a:r>
            <a:endParaRPr/>
          </a:p>
          <a:p>
            <a:pPr marL="457200" lvl="0" indent="-35433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80"/>
              <a:buChar char="-"/>
            </a:pPr>
            <a:r>
              <a:rPr lang="nl-BE"/>
              <a:t>Antidoot: vitamine K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8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80"/>
              <a:buNone/>
            </a:pP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8"/>
          <p:cNvSpPr txBox="1">
            <a:spLocks noGrp="1"/>
          </p:cNvSpPr>
          <p:nvPr>
            <p:ph type="title"/>
          </p:nvPr>
        </p:nvSpPr>
        <p:spPr>
          <a:xfrm>
            <a:off x="1296000" y="1424250"/>
            <a:ext cx="74160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</a:pPr>
            <a:r>
              <a:rPr lang="nl-BE"/>
              <a:t>Nadelen rodenticiden</a:t>
            </a:r>
            <a:endParaRPr/>
          </a:p>
        </p:txBody>
      </p:sp>
      <p:sp>
        <p:nvSpPr>
          <p:cNvPr id="188" name="Google Shape;188;p18"/>
          <p:cNvSpPr txBox="1">
            <a:spLocks noGrp="1"/>
          </p:cNvSpPr>
          <p:nvPr>
            <p:ph type="body" idx="1"/>
          </p:nvPr>
        </p:nvSpPr>
        <p:spPr>
          <a:xfrm>
            <a:off x="1296000" y="2293650"/>
            <a:ext cx="7416000" cy="29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5433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80"/>
              <a:buChar char="-"/>
            </a:pPr>
            <a:r>
              <a:rPr lang="nl-BE"/>
              <a:t>Primaire intoxicatie (vaak jonge kinderen)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80"/>
              <a:buNone/>
            </a:pPr>
            <a:endParaRPr/>
          </a:p>
        </p:txBody>
      </p:sp>
      <p:pic>
        <p:nvPicPr>
          <p:cNvPr id="189" name="Google Shape;189;p18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96000" y="3429000"/>
            <a:ext cx="2188799" cy="2859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8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07275" y="3015984"/>
            <a:ext cx="4604725" cy="2657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9"/>
          <p:cNvSpPr txBox="1">
            <a:spLocks noGrp="1"/>
          </p:cNvSpPr>
          <p:nvPr>
            <p:ph type="title"/>
          </p:nvPr>
        </p:nvSpPr>
        <p:spPr>
          <a:xfrm>
            <a:off x="1296000" y="1424250"/>
            <a:ext cx="74160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</a:pPr>
            <a:r>
              <a:rPr lang="nl-BE"/>
              <a:t>Nadelen rodenticiden</a:t>
            </a:r>
            <a:endParaRPr/>
          </a:p>
        </p:txBody>
      </p:sp>
      <p:sp>
        <p:nvSpPr>
          <p:cNvPr id="196" name="Google Shape;196;p19"/>
          <p:cNvSpPr txBox="1">
            <a:spLocks noGrp="1"/>
          </p:cNvSpPr>
          <p:nvPr>
            <p:ph type="body" idx="1"/>
          </p:nvPr>
        </p:nvSpPr>
        <p:spPr>
          <a:xfrm>
            <a:off x="1296000" y="2293650"/>
            <a:ext cx="7416000" cy="29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5433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80"/>
              <a:buChar char="-"/>
            </a:pPr>
            <a:r>
              <a:rPr lang="nl-BE"/>
              <a:t>Primaire intoxicatie (vaak jonge kinderen)</a:t>
            </a:r>
            <a:endParaRPr/>
          </a:p>
          <a:p>
            <a:pPr marL="457200" lvl="0" indent="-35433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80"/>
              <a:buChar char="-"/>
            </a:pPr>
            <a:r>
              <a:rPr lang="nl-BE"/>
              <a:t>Secundaire intoxicatie: huisdieren en in het wild levende dieren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80"/>
              <a:buNone/>
            </a:pPr>
            <a:endParaRPr/>
          </a:p>
        </p:txBody>
      </p:sp>
      <p:pic>
        <p:nvPicPr>
          <p:cNvPr id="197" name="Google Shape;197;p19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02132" y="304200"/>
            <a:ext cx="2524154" cy="1957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9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5422" y="3429000"/>
            <a:ext cx="3228525" cy="3142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9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30743" y="3429000"/>
            <a:ext cx="3880037" cy="24458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0"/>
          <p:cNvSpPr txBox="1">
            <a:spLocks noGrp="1"/>
          </p:cNvSpPr>
          <p:nvPr>
            <p:ph type="title"/>
          </p:nvPr>
        </p:nvSpPr>
        <p:spPr>
          <a:xfrm>
            <a:off x="1296000" y="1424250"/>
            <a:ext cx="74160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</a:pPr>
            <a:r>
              <a:rPr lang="nl-BE"/>
              <a:t>Nadelen rodenticiden</a:t>
            </a:r>
            <a:endParaRPr/>
          </a:p>
        </p:txBody>
      </p:sp>
      <p:sp>
        <p:nvSpPr>
          <p:cNvPr id="205" name="Google Shape;205;p20"/>
          <p:cNvSpPr txBox="1">
            <a:spLocks noGrp="1"/>
          </p:cNvSpPr>
          <p:nvPr>
            <p:ph type="body" idx="1"/>
          </p:nvPr>
        </p:nvSpPr>
        <p:spPr>
          <a:xfrm>
            <a:off x="1296000" y="2293650"/>
            <a:ext cx="7416000" cy="29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5433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80"/>
              <a:buChar char="-"/>
            </a:pPr>
            <a:r>
              <a:rPr lang="nl-BE"/>
              <a:t>Primaire intoxicatie (vaak jonge kinderen)</a:t>
            </a:r>
            <a:endParaRPr/>
          </a:p>
          <a:p>
            <a:pPr marL="457200" lvl="0" indent="-35433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80"/>
              <a:buChar char="-"/>
            </a:pPr>
            <a:r>
              <a:rPr lang="nl-BE"/>
              <a:t>Secundaire intoxicatie: huisdieren en in het wild levende dieren</a:t>
            </a:r>
            <a:endParaRPr/>
          </a:p>
          <a:p>
            <a:pPr marL="457200" lvl="0" indent="-35433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80"/>
              <a:buChar char="-"/>
            </a:pPr>
            <a:r>
              <a:rPr lang="nl-BE"/>
              <a:t>Resistentie tegen AC rodenticiden</a:t>
            </a:r>
            <a:endParaRPr/>
          </a:p>
          <a:p>
            <a:pPr marL="457200" lvl="0" indent="-35433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80"/>
              <a:buChar char="-"/>
            </a:pPr>
            <a:r>
              <a:rPr lang="nl-BE"/>
              <a:t>Niet diervriendelijk</a:t>
            </a:r>
            <a:endParaRPr/>
          </a:p>
          <a:p>
            <a:pPr marL="457200" lvl="0" indent="-35433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80"/>
              <a:buChar char="-"/>
            </a:pPr>
            <a:r>
              <a:rPr lang="nl-BE"/>
              <a:t>PBT stoffen</a:t>
            </a:r>
            <a:endParaRPr/>
          </a:p>
          <a:p>
            <a:pPr marL="914400" lvl="1" indent="-3333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50"/>
              <a:buChar char="-"/>
            </a:pPr>
            <a:r>
              <a:rPr lang="nl-BE"/>
              <a:t>Persistent (niet of nauwelijks afbreekbaar in het milieu)</a:t>
            </a:r>
            <a:endParaRPr/>
          </a:p>
          <a:p>
            <a:pPr marL="914400" lvl="1" indent="-3333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50"/>
              <a:buChar char="-"/>
            </a:pPr>
            <a:r>
              <a:rPr lang="nl-BE"/>
              <a:t>Bioaccumulerend (ophoping van de stof in organismen)</a:t>
            </a:r>
            <a:endParaRPr/>
          </a:p>
          <a:p>
            <a:pPr marL="914400" lvl="1" indent="-3333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50"/>
              <a:buChar char="-"/>
            </a:pPr>
            <a:r>
              <a:rPr lang="nl-BE"/>
              <a:t>Toxisch (giftig) voor mens en ecosysteem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80"/>
              <a:buNone/>
            </a:pPr>
            <a:r>
              <a:rPr lang="nl-BE"/>
              <a:t>         → Kandidaat voor vervanging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80"/>
              <a:buNone/>
            </a:pP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1"/>
          <p:cNvSpPr txBox="1"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</a:pPr>
            <a:endParaRPr sz="37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1"/>
          <p:cNvSpPr txBox="1">
            <a:spLocks noGrp="1"/>
          </p:cNvSpPr>
          <p:nvPr>
            <p:ph type="body" idx="1"/>
          </p:nvPr>
        </p:nvSpPr>
        <p:spPr>
          <a:xfrm>
            <a:off x="1296000" y="1915200"/>
            <a:ext cx="7416000" cy="36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Calibri"/>
              <a:buNone/>
            </a:pP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21"/>
          <p:cNvSpPr txBox="1"/>
          <p:nvPr/>
        </p:nvSpPr>
        <p:spPr>
          <a:xfrm>
            <a:off x="1319750" y="1174675"/>
            <a:ext cx="7416000" cy="6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</a:pPr>
            <a:r>
              <a:rPr lang="nl-BE" sz="3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Resistentie tegen rattenvergif</a:t>
            </a:r>
            <a:endParaRPr/>
          </a:p>
          <a:p>
            <a:pPr marL="0" marR="0" lvl="0" indent="0" algn="l" rtl="0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</a:pPr>
            <a:endParaRPr sz="37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21"/>
          <p:cNvSpPr txBox="1"/>
          <p:nvPr/>
        </p:nvSpPr>
        <p:spPr>
          <a:xfrm>
            <a:off x="2545050" y="5397475"/>
            <a:ext cx="5697000" cy="3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https://rattenbestrijding.inbo.be/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5" name="Google Shape;215;p21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96000" y="2503372"/>
            <a:ext cx="7021286" cy="3715200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21"/>
          <p:cNvSpPr txBox="1"/>
          <p:nvPr/>
        </p:nvSpPr>
        <p:spPr>
          <a:xfrm>
            <a:off x="1872343" y="2590458"/>
            <a:ext cx="947057" cy="4616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2013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2"/>
          <p:cNvSpPr txBox="1"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</a:pPr>
            <a:endParaRPr sz="37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22"/>
          <p:cNvSpPr txBox="1">
            <a:spLocks noGrp="1"/>
          </p:cNvSpPr>
          <p:nvPr>
            <p:ph type="body" idx="1"/>
          </p:nvPr>
        </p:nvSpPr>
        <p:spPr>
          <a:xfrm>
            <a:off x="1296000" y="1915200"/>
            <a:ext cx="7416000" cy="36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Calibri"/>
              <a:buNone/>
            </a:pP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22"/>
          <p:cNvSpPr txBox="1"/>
          <p:nvPr/>
        </p:nvSpPr>
        <p:spPr>
          <a:xfrm>
            <a:off x="1319750" y="1174675"/>
            <a:ext cx="7416000" cy="6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</a:pPr>
            <a:r>
              <a:rPr lang="nl-BE" sz="3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Resistentie tegen rattenvergif</a:t>
            </a:r>
            <a:endParaRPr/>
          </a:p>
          <a:p>
            <a:pPr marL="0" marR="0" lvl="0" indent="0" algn="l" rtl="0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</a:pPr>
            <a:endParaRPr sz="37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22"/>
          <p:cNvSpPr txBox="1"/>
          <p:nvPr/>
        </p:nvSpPr>
        <p:spPr>
          <a:xfrm>
            <a:off x="2545050" y="5397475"/>
            <a:ext cx="5697000" cy="3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https://rattenbestrijding.inbo.be/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6" name="Google Shape;226;p22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96000" y="2503372"/>
            <a:ext cx="7021286" cy="371520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2"/>
          <p:cNvSpPr txBox="1"/>
          <p:nvPr/>
        </p:nvSpPr>
        <p:spPr>
          <a:xfrm>
            <a:off x="1872343" y="2590458"/>
            <a:ext cx="947057" cy="4616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2024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3"/>
          <p:cNvSpPr txBox="1"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</a:pPr>
            <a:endParaRPr sz="37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23"/>
          <p:cNvSpPr txBox="1">
            <a:spLocks noGrp="1"/>
          </p:cNvSpPr>
          <p:nvPr>
            <p:ph type="body" idx="1"/>
          </p:nvPr>
        </p:nvSpPr>
        <p:spPr>
          <a:xfrm>
            <a:off x="1296000" y="1915200"/>
            <a:ext cx="7416000" cy="36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Calibri"/>
              <a:buNone/>
            </a:pP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23"/>
          <p:cNvSpPr txBox="1"/>
          <p:nvPr/>
        </p:nvSpPr>
        <p:spPr>
          <a:xfrm>
            <a:off x="1319750" y="1174675"/>
            <a:ext cx="7416000" cy="6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</a:pPr>
            <a:r>
              <a:rPr lang="nl-BE" sz="3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Resistentie tegen rattenvergif</a:t>
            </a:r>
            <a:endParaRPr/>
          </a:p>
          <a:p>
            <a:pPr marL="0" marR="0" lvl="0" indent="0" algn="l" rtl="0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</a:pPr>
            <a:endParaRPr sz="37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23"/>
          <p:cNvSpPr txBox="1"/>
          <p:nvPr/>
        </p:nvSpPr>
        <p:spPr>
          <a:xfrm>
            <a:off x="2545050" y="5397475"/>
            <a:ext cx="5697000" cy="3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https://rattenbestrijding.inbo.be/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7" name="Google Shape;237;p23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96000" y="2503372"/>
            <a:ext cx="7021286" cy="371520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23"/>
          <p:cNvSpPr txBox="1"/>
          <p:nvPr/>
        </p:nvSpPr>
        <p:spPr>
          <a:xfrm>
            <a:off x="1959428" y="6345079"/>
            <a:ext cx="4637315" cy="4616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rattenbestrijding.inbo.be/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1650" y="528432"/>
            <a:ext cx="4067666" cy="3365069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24"/>
          <p:cNvSpPr txBox="1">
            <a:spLocks noGrp="1"/>
          </p:cNvSpPr>
          <p:nvPr>
            <p:ph type="title"/>
          </p:nvPr>
        </p:nvSpPr>
        <p:spPr>
          <a:xfrm>
            <a:off x="864000" y="0"/>
            <a:ext cx="74160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</a:pPr>
            <a:r>
              <a:rPr lang="nl-BE" sz="4000">
                <a:solidFill>
                  <a:schemeClr val="dk1"/>
                </a:solidFill>
              </a:rPr>
              <a:t>Levendvangkooien</a:t>
            </a:r>
            <a:endParaRPr sz="4000">
              <a:solidFill>
                <a:schemeClr val="dk1"/>
              </a:solidFill>
            </a:endParaRPr>
          </a:p>
        </p:txBody>
      </p:sp>
      <p:pic>
        <p:nvPicPr>
          <p:cNvPr id="246" name="Google Shape;246;p24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1650" y="3893501"/>
            <a:ext cx="2641989" cy="2641989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24"/>
          <p:cNvSpPr/>
          <p:nvPr/>
        </p:nvSpPr>
        <p:spPr>
          <a:xfrm>
            <a:off x="993177" y="4738925"/>
            <a:ext cx="334178" cy="33452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8" name="Google Shape;248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17048" y="3358761"/>
            <a:ext cx="3970202" cy="26419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5"/>
          <p:cNvSpPr txBox="1">
            <a:spLocks noGrp="1"/>
          </p:cNvSpPr>
          <p:nvPr>
            <p:ph type="title"/>
          </p:nvPr>
        </p:nvSpPr>
        <p:spPr>
          <a:xfrm>
            <a:off x="1296000" y="1282500"/>
            <a:ext cx="7416000" cy="62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</a:pPr>
            <a:endParaRPr/>
          </a:p>
        </p:txBody>
      </p:sp>
      <p:sp>
        <p:nvSpPr>
          <p:cNvPr id="255" name="Google Shape;255;p25"/>
          <p:cNvSpPr txBox="1">
            <a:spLocks noGrp="1"/>
          </p:cNvSpPr>
          <p:nvPr>
            <p:ph type="body" idx="1"/>
          </p:nvPr>
        </p:nvSpPr>
        <p:spPr>
          <a:xfrm>
            <a:off x="1296000" y="1934550"/>
            <a:ext cx="7416000" cy="20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80"/>
              <a:buNone/>
            </a:pPr>
            <a:endParaRPr/>
          </a:p>
        </p:txBody>
      </p:sp>
      <p:pic>
        <p:nvPicPr>
          <p:cNvPr id="256" name="Google Shape;256;p25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251" y="952100"/>
            <a:ext cx="7185801" cy="433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86745" y="188175"/>
            <a:ext cx="2996850" cy="174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5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1950" y="4343175"/>
            <a:ext cx="2529908" cy="2529908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25"/>
          <p:cNvSpPr/>
          <p:nvPr/>
        </p:nvSpPr>
        <p:spPr>
          <a:xfrm>
            <a:off x="1294704" y="5608128"/>
            <a:ext cx="386612" cy="297771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25"/>
          <p:cNvSpPr txBox="1"/>
          <p:nvPr/>
        </p:nvSpPr>
        <p:spPr>
          <a:xfrm>
            <a:off x="864000" y="0"/>
            <a:ext cx="74160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</a:pPr>
            <a:r>
              <a:rPr lang="nl-BE"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Klem 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5195" y="857250"/>
            <a:ext cx="4618692" cy="4446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6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7124" y="3530856"/>
            <a:ext cx="2483100" cy="2469900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26"/>
          <p:cNvSpPr/>
          <p:nvPr/>
        </p:nvSpPr>
        <p:spPr>
          <a:xfrm>
            <a:off x="6438717" y="3838322"/>
            <a:ext cx="500694" cy="281394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26"/>
          <p:cNvSpPr txBox="1">
            <a:spLocks noGrp="1"/>
          </p:cNvSpPr>
          <p:nvPr>
            <p:ph type="body" idx="1"/>
          </p:nvPr>
        </p:nvSpPr>
        <p:spPr>
          <a:xfrm>
            <a:off x="5040087" y="987950"/>
            <a:ext cx="4104014" cy="26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35433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80"/>
              <a:buChar char="-"/>
            </a:pPr>
            <a:r>
              <a:rPr lang="nl-BE"/>
              <a:t>Verboden in:</a:t>
            </a:r>
            <a:endParaRPr/>
          </a:p>
          <a:p>
            <a:pPr marL="914400" lvl="1" indent="-2952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50"/>
              <a:buChar char="-"/>
            </a:pPr>
            <a:r>
              <a:rPr lang="nl-BE" sz="1600"/>
              <a:t>Wallonië (2019)</a:t>
            </a:r>
            <a:endParaRPr/>
          </a:p>
          <a:p>
            <a:pPr marL="914400" lvl="1" indent="-2952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50"/>
              <a:buChar char="-"/>
            </a:pPr>
            <a:r>
              <a:rPr lang="nl-BE" sz="1600"/>
              <a:t>Brussel (2021)</a:t>
            </a:r>
            <a:endParaRPr/>
          </a:p>
          <a:p>
            <a:pPr marL="914400" lvl="1" indent="-2952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50"/>
              <a:buChar char="-"/>
            </a:pPr>
            <a:r>
              <a:rPr lang="nl-BE" sz="1600"/>
              <a:t>Vlaanderen (2025)</a:t>
            </a:r>
            <a:endParaRPr/>
          </a:p>
          <a:p>
            <a:pPr marL="457200" lvl="0" indent="-35433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80"/>
              <a:buChar char="-"/>
            </a:pPr>
            <a:r>
              <a:rPr lang="nl-BE"/>
              <a:t>Om redenen van dierenwelzijn</a:t>
            </a:r>
            <a:endParaRPr/>
          </a:p>
          <a:p>
            <a:pPr marL="457200" lvl="0" indent="-35433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80"/>
              <a:buChar char="-"/>
            </a:pPr>
            <a:r>
              <a:rPr lang="nl-BE"/>
              <a:t>Verbod (hypocriet?)</a:t>
            </a:r>
            <a:endParaRPr/>
          </a:p>
          <a:p>
            <a:pPr marL="457200" lvl="0" indent="-35433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80"/>
              <a:buChar char="-"/>
            </a:pPr>
            <a:r>
              <a:rPr lang="nl-BE"/>
              <a:t>Rodenticiden zijn minder diervriendelijker</a:t>
            </a:r>
            <a:endParaRPr/>
          </a:p>
        </p:txBody>
      </p:sp>
      <p:sp>
        <p:nvSpPr>
          <p:cNvPr id="270" name="Google Shape;270;p26"/>
          <p:cNvSpPr txBox="1">
            <a:spLocks noGrp="1"/>
          </p:cNvSpPr>
          <p:nvPr>
            <p:ph type="title"/>
          </p:nvPr>
        </p:nvSpPr>
        <p:spPr>
          <a:xfrm>
            <a:off x="864000" y="0"/>
            <a:ext cx="74160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</a:pPr>
            <a:r>
              <a:rPr lang="nl-BE" sz="4000">
                <a:solidFill>
                  <a:schemeClr val="dk1"/>
                </a:solidFill>
              </a:rPr>
              <a:t>Lijmval</a:t>
            </a:r>
            <a:endParaRPr sz="4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7"/>
          <p:cNvSpPr txBox="1">
            <a:spLocks noGrp="1"/>
          </p:cNvSpPr>
          <p:nvPr>
            <p:ph type="body" idx="1"/>
          </p:nvPr>
        </p:nvSpPr>
        <p:spPr>
          <a:xfrm>
            <a:off x="1296000" y="1934550"/>
            <a:ext cx="7416000" cy="20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80"/>
              <a:buNone/>
            </a:pPr>
            <a:endParaRPr/>
          </a:p>
        </p:txBody>
      </p:sp>
      <p:pic>
        <p:nvPicPr>
          <p:cNvPr id="277" name="Google Shape;277;p27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3025" y="857250"/>
            <a:ext cx="4830975" cy="322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7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7950" y="2737295"/>
            <a:ext cx="3343180" cy="3220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7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91125" y="3611250"/>
            <a:ext cx="3259500" cy="238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7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7950" y="857251"/>
            <a:ext cx="4131000" cy="2724851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27"/>
          <p:cNvSpPr/>
          <p:nvPr/>
        </p:nvSpPr>
        <p:spPr>
          <a:xfrm>
            <a:off x="5763525" y="4107390"/>
            <a:ext cx="386700" cy="3000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27"/>
          <p:cNvSpPr txBox="1"/>
          <p:nvPr/>
        </p:nvSpPr>
        <p:spPr>
          <a:xfrm>
            <a:off x="864000" y="0"/>
            <a:ext cx="74160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</a:pPr>
            <a:r>
              <a:rPr lang="nl-BE"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Verdrinking  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28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4649" y="857250"/>
            <a:ext cx="5912510" cy="4378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8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18996" y="4104543"/>
            <a:ext cx="2711834" cy="2711834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28"/>
          <p:cNvSpPr/>
          <p:nvPr/>
        </p:nvSpPr>
        <p:spPr>
          <a:xfrm>
            <a:off x="6885374" y="6002164"/>
            <a:ext cx="357853" cy="29756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28"/>
          <p:cNvSpPr txBox="1">
            <a:spLocks noGrp="1"/>
          </p:cNvSpPr>
          <p:nvPr>
            <p:ph type="title"/>
          </p:nvPr>
        </p:nvSpPr>
        <p:spPr>
          <a:xfrm>
            <a:off x="864000" y="0"/>
            <a:ext cx="74160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</a:pPr>
            <a:r>
              <a:rPr lang="nl-BE" sz="4000">
                <a:solidFill>
                  <a:schemeClr val="dk1"/>
                </a:solidFill>
              </a:rPr>
              <a:t>A24</a:t>
            </a:r>
            <a:endParaRPr sz="4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Google Shape;297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9700" y="0"/>
            <a:ext cx="8814300" cy="4936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0250" y="296750"/>
            <a:ext cx="8593752" cy="4809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5125" y="604064"/>
            <a:ext cx="8593748" cy="4829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2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50250" y="949575"/>
            <a:ext cx="8593752" cy="4834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2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75125" y="1739364"/>
            <a:ext cx="8593752" cy="48159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0"/>
          <p:cNvSpPr txBox="1">
            <a:spLocks noGrp="1"/>
          </p:cNvSpPr>
          <p:nvPr>
            <p:ph type="title"/>
          </p:nvPr>
        </p:nvSpPr>
        <p:spPr>
          <a:xfrm>
            <a:off x="1296000" y="1424250"/>
            <a:ext cx="74160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</a:pPr>
            <a:endParaRPr/>
          </a:p>
        </p:txBody>
      </p:sp>
      <p:sp>
        <p:nvSpPr>
          <p:cNvPr id="307" name="Google Shape;307;p30"/>
          <p:cNvSpPr txBox="1">
            <a:spLocks noGrp="1"/>
          </p:cNvSpPr>
          <p:nvPr>
            <p:ph type="body" idx="1"/>
          </p:nvPr>
        </p:nvSpPr>
        <p:spPr>
          <a:xfrm>
            <a:off x="1296000" y="2293650"/>
            <a:ext cx="7416000" cy="27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80"/>
              <a:buNone/>
            </a:pPr>
            <a:endParaRPr/>
          </a:p>
        </p:txBody>
      </p:sp>
      <p:pic>
        <p:nvPicPr>
          <p:cNvPr id="308" name="Google Shape;308;p30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8149" y="1064126"/>
            <a:ext cx="5726950" cy="3324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0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5851" y="1064125"/>
            <a:ext cx="2419999" cy="2808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8864" y="4090050"/>
            <a:ext cx="2466975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0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8150" y="4090050"/>
            <a:ext cx="4078974" cy="184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1"/>
          <p:cNvSpPr txBox="1">
            <a:spLocks noGrp="1"/>
          </p:cNvSpPr>
          <p:nvPr>
            <p:ph type="title"/>
          </p:nvPr>
        </p:nvSpPr>
        <p:spPr>
          <a:xfrm>
            <a:off x="1296000" y="1424250"/>
            <a:ext cx="74160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</a:pPr>
            <a:endParaRPr/>
          </a:p>
        </p:txBody>
      </p:sp>
      <p:sp>
        <p:nvSpPr>
          <p:cNvPr id="317" name="Google Shape;317;p31"/>
          <p:cNvSpPr txBox="1">
            <a:spLocks noGrp="1"/>
          </p:cNvSpPr>
          <p:nvPr>
            <p:ph type="body" idx="1"/>
          </p:nvPr>
        </p:nvSpPr>
        <p:spPr>
          <a:xfrm>
            <a:off x="1296000" y="2293650"/>
            <a:ext cx="7416000" cy="27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80"/>
              <a:buNone/>
            </a:pPr>
            <a:endParaRPr/>
          </a:p>
        </p:txBody>
      </p:sp>
      <p:pic>
        <p:nvPicPr>
          <p:cNvPr id="318" name="Google Shape;318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025" y="996026"/>
            <a:ext cx="8650576" cy="4865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31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8032" y="4074399"/>
            <a:ext cx="2992352" cy="1787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2"/>
          <p:cNvSpPr txBox="1">
            <a:spLocks noGrp="1"/>
          </p:cNvSpPr>
          <p:nvPr>
            <p:ph type="title"/>
          </p:nvPr>
        </p:nvSpPr>
        <p:spPr>
          <a:xfrm>
            <a:off x="400950" y="1424250"/>
            <a:ext cx="8300400" cy="7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nl-BE" sz="3130"/>
              <a:t>Vergelijkende test op autostradeparkings (n=12)</a:t>
            </a:r>
            <a:endParaRPr sz="3130"/>
          </a:p>
        </p:txBody>
      </p:sp>
      <p:sp>
        <p:nvSpPr>
          <p:cNvPr id="325" name="Google Shape;325;p32"/>
          <p:cNvSpPr txBox="1">
            <a:spLocks noGrp="1"/>
          </p:cNvSpPr>
          <p:nvPr>
            <p:ph type="body" idx="1"/>
          </p:nvPr>
        </p:nvSpPr>
        <p:spPr>
          <a:xfrm>
            <a:off x="1285450" y="2052000"/>
            <a:ext cx="7416000" cy="27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5433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80"/>
              <a:buChar char="-"/>
            </a:pPr>
            <a:r>
              <a:rPr lang="nl-BE"/>
              <a:t>4 weken pre-baiten/ 2 weken vangen</a:t>
            </a:r>
            <a:endParaRPr/>
          </a:p>
          <a:p>
            <a:pPr marL="457200" lvl="0" indent="-35433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80"/>
              <a:buChar char="-"/>
            </a:pPr>
            <a:r>
              <a:rPr lang="nl-BE"/>
              <a:t>Lokaas zonnebloempitten en pindakaas</a:t>
            </a:r>
            <a:endParaRPr/>
          </a:p>
          <a:p>
            <a:pPr marL="457200" lvl="0" indent="-35433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80"/>
              <a:buChar char="-"/>
            </a:pPr>
            <a:r>
              <a:rPr lang="nl-BE"/>
              <a:t>Klem beste in de test</a:t>
            </a:r>
            <a:endParaRPr/>
          </a:p>
          <a:p>
            <a:pPr marL="914400" lvl="1" indent="-3333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50"/>
              <a:buChar char="-"/>
            </a:pPr>
            <a:r>
              <a:rPr lang="nl-BE"/>
              <a:t>Meeste ratten, minste nevenvangsten, lage kostprijs, gemakkelijk te plaatsen, nadeel: soms levend in klem</a:t>
            </a:r>
            <a:endParaRPr sz="2400">
              <a:solidFill>
                <a:srgbClr val="373636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80"/>
              <a:buNone/>
            </a:pPr>
            <a:endParaRPr/>
          </a:p>
        </p:txBody>
      </p:sp>
      <p:graphicFrame>
        <p:nvGraphicFramePr>
          <p:cNvPr id="326" name="Google Shape;326;p32"/>
          <p:cNvGraphicFramePr/>
          <p:nvPr/>
        </p:nvGraphicFramePr>
        <p:xfrm>
          <a:off x="400950" y="3924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{0E41A748-1E57-4C56-8390-095BBA571D14}</a:tableStyleId>
              </a:tblPr>
              <a:tblGrid>
                <a:gridCol w="1410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0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3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l-BE" sz="1400" u="none" strike="noStrike" cap="none"/>
                        <a:t>ratten</a:t>
                      </a: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l-BE" sz="1400" u="none" strike="noStrike" cap="none"/>
                        <a:t>nevenvangsten</a:t>
                      </a:r>
                      <a:endParaRPr sz="1400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l-BE" sz="1400" u="none" strike="noStrike" cap="none"/>
                        <a:t>Klem</a:t>
                      </a: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l-BE" sz="1400" u="none" strike="noStrike" cap="none"/>
                        <a:t>84</a:t>
                      </a: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l-BE" sz="1400" u="none" strike="noStrike" cap="none"/>
                        <a:t>38</a:t>
                      </a:r>
                      <a:endParaRPr sz="1400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l-BE" sz="1400" u="none" strike="noStrike" cap="none"/>
                        <a:t>EKO 1000</a:t>
                      </a: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l-BE" sz="1400" u="none" strike="noStrike" cap="none"/>
                        <a:t>34</a:t>
                      </a: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l-BE" sz="1400" u="none" strike="noStrike" cap="none"/>
                        <a:t>66</a:t>
                      </a:r>
                      <a:endParaRPr sz="1400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l-BE" sz="1400" u="none" strike="noStrike" cap="none"/>
                        <a:t>Nooski</a:t>
                      </a: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l-BE" sz="1400" u="none" strike="noStrike" cap="none"/>
                        <a:t>15</a:t>
                      </a: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l-BE" sz="1400" u="none" strike="noStrike" cap="none"/>
                        <a:t>0</a:t>
                      </a:r>
                      <a:endParaRPr sz="1400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l-BE" sz="1400" u="none" strike="noStrike" cap="none"/>
                        <a:t>A24</a:t>
                      </a: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l-BE" sz="1400" u="none" strike="noStrike" cap="none"/>
                        <a:t>5</a:t>
                      </a: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nl-BE" sz="1400" u="none" strike="noStrike" cap="none"/>
                        <a:t>28</a:t>
                      </a:r>
                      <a:endParaRPr sz="1400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27" name="Google Shape;327;p32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0001" y="3924900"/>
            <a:ext cx="2877335" cy="198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272" y="1404256"/>
            <a:ext cx="3901929" cy="30262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33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1125" y="354750"/>
            <a:ext cx="4249225" cy="56656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4"/>
          <p:cNvSpPr txBox="1">
            <a:spLocks noGrp="1"/>
          </p:cNvSpPr>
          <p:nvPr>
            <p:ph type="title"/>
          </p:nvPr>
        </p:nvSpPr>
        <p:spPr>
          <a:xfrm>
            <a:off x="1262875" y="524075"/>
            <a:ext cx="7416000" cy="11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</a:pPr>
            <a:r>
              <a:rPr lang="nl-BE"/>
              <a:t>Rapport en beslissingsboom</a:t>
            </a:r>
            <a:endParaRPr/>
          </a:p>
        </p:txBody>
      </p:sp>
      <p:pic>
        <p:nvPicPr>
          <p:cNvPr id="340" name="Google Shape;340;p34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77225" y="1398875"/>
            <a:ext cx="7066776" cy="4208425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34"/>
          <p:cNvSpPr txBox="1"/>
          <p:nvPr/>
        </p:nvSpPr>
        <p:spPr>
          <a:xfrm>
            <a:off x="1915886" y="5704114"/>
            <a:ext cx="5974200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nl-BE" sz="1800" b="0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</a:t>
            </a:r>
            <a:r>
              <a:rPr lang="nl-BE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		                       </a:t>
            </a:r>
            <a:r>
              <a:rPr lang="nl-BE" sz="1800" b="0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</a:t>
            </a:r>
            <a:endParaRPr sz="1800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nl-BE" sz="1800" b="0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</a:t>
            </a:r>
            <a:r>
              <a:rPr lang="nl-BE" sz="1800" b="0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nl-BE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2" name="Google Shape;342;p34"/>
          <p:cNvPicPr preferRelativeResize="0"/>
          <p:nvPr/>
        </p:nvPicPr>
        <p:blipFill rotWithShape="1"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3098" y="1398877"/>
            <a:ext cx="2961290" cy="4188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34"/>
          <p:cNvPicPr preferRelativeResize="0"/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2871599" y="4024300"/>
            <a:ext cx="2579915" cy="25866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35"/>
          <p:cNvSpPr txBox="1">
            <a:spLocks noGrp="1"/>
          </p:cNvSpPr>
          <p:nvPr>
            <p:ph type="title"/>
          </p:nvPr>
        </p:nvSpPr>
        <p:spPr>
          <a:xfrm>
            <a:off x="1296000" y="1228925"/>
            <a:ext cx="74160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</a:pPr>
            <a:r>
              <a:rPr lang="nl-BE"/>
              <a:t>Om over na te denken</a:t>
            </a:r>
            <a:endParaRPr/>
          </a:p>
        </p:txBody>
      </p:sp>
      <p:sp>
        <p:nvSpPr>
          <p:cNvPr id="349" name="Google Shape;349;p35"/>
          <p:cNvSpPr txBox="1">
            <a:spLocks noGrp="1"/>
          </p:cNvSpPr>
          <p:nvPr>
            <p:ph type="body" idx="1"/>
          </p:nvPr>
        </p:nvSpPr>
        <p:spPr>
          <a:xfrm>
            <a:off x="1296000" y="1870450"/>
            <a:ext cx="7416000" cy="393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35433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80"/>
              <a:buChar char="-"/>
            </a:pPr>
            <a:r>
              <a:rPr lang="nl-BE"/>
              <a:t>Preventie, preventie, preventie, preventie, preventie, preventie, preventie, …</a:t>
            </a:r>
            <a:endParaRPr/>
          </a:p>
          <a:p>
            <a:pPr marL="914400" lvl="1" indent="-3333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50"/>
              <a:buChar char="-"/>
            </a:pPr>
            <a:r>
              <a:rPr lang="nl-BE"/>
              <a:t>elke rat die niet gevangen/bestreden moet worden is een goede rat (vroeger: elke dode rat is een goede rat)</a:t>
            </a:r>
            <a:endParaRPr/>
          </a:p>
          <a:p>
            <a:pPr marL="457200" lvl="0" indent="-35433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80"/>
              <a:buChar char="-"/>
            </a:pPr>
            <a:r>
              <a:rPr lang="nl-BE"/>
              <a:t>Dierenwelzijn is belangrijk, ook in kader van bestrijding</a:t>
            </a:r>
            <a:endParaRPr/>
          </a:p>
          <a:p>
            <a:pPr marL="457200" lvl="0" indent="-35433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80"/>
              <a:buChar char="-"/>
            </a:pPr>
            <a:r>
              <a:rPr lang="nl-BE"/>
              <a:t>Mechanische vangstmethoden hebben voorkeur</a:t>
            </a:r>
            <a:endParaRPr/>
          </a:p>
          <a:p>
            <a:pPr marL="914400" lvl="1" indent="-3333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50"/>
              <a:buChar char="-"/>
            </a:pPr>
            <a:r>
              <a:rPr lang="nl-BE"/>
              <a:t>Correct gebruik essentieel </a:t>
            </a:r>
            <a:endParaRPr/>
          </a:p>
          <a:p>
            <a:pPr marL="457200" lvl="0" indent="-35433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80"/>
              <a:buChar char="-"/>
            </a:pPr>
            <a:r>
              <a:rPr lang="nl-BE"/>
              <a:t>Bestrijding is maatwerk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36"/>
          <p:cNvSpPr txBox="1"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</a:pPr>
            <a:endParaRPr sz="37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36"/>
          <p:cNvSpPr txBox="1">
            <a:spLocks noGrp="1"/>
          </p:cNvSpPr>
          <p:nvPr>
            <p:ph type="body" idx="1"/>
          </p:nvPr>
        </p:nvSpPr>
        <p:spPr>
          <a:xfrm>
            <a:off x="1296000" y="1915200"/>
            <a:ext cx="7416000" cy="36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Calibri"/>
              <a:buNone/>
            </a:pP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esentatie_INBO_Nederlands_nieuwlogoVO-2014">
  <a:themeElements>
    <a:clrScheme name="INBO">
      <a:dk1>
        <a:srgbClr val="373636"/>
      </a:dk1>
      <a:lt1>
        <a:srgbClr val="FFFFFF"/>
      </a:lt1>
      <a:dk2>
        <a:srgbClr val="C04384"/>
      </a:dk2>
      <a:lt2>
        <a:srgbClr val="F6F5F3"/>
      </a:lt2>
      <a:accent1>
        <a:srgbClr val="C04384"/>
      </a:accent1>
      <a:accent2>
        <a:srgbClr val="356196"/>
      </a:accent2>
      <a:accent3>
        <a:srgbClr val="843860"/>
      </a:accent3>
      <a:accent4>
        <a:srgbClr val="C2C444"/>
      </a:accent4>
      <a:accent5>
        <a:srgbClr val="373636"/>
      </a:accent5>
      <a:accent6>
        <a:srgbClr val="FFF200"/>
      </a:accent6>
      <a:hlink>
        <a:srgbClr val="3C96BE"/>
      </a:hlink>
      <a:folHlink>
        <a:srgbClr val="AA78A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790</Words>
  <Application>Microsoft Office PowerPoint</Application>
  <PresentationFormat>Diavoorstelling (4:3)</PresentationFormat>
  <Paragraphs>164</Paragraphs>
  <Slides>37</Slides>
  <Notes>37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37</vt:i4>
      </vt:variant>
    </vt:vector>
  </HeadingPairs>
  <TitlesOfParts>
    <vt:vector size="42" baseType="lpstr">
      <vt:lpstr>Arial</vt:lpstr>
      <vt:lpstr>Calibri</vt:lpstr>
      <vt:lpstr>Noto Sans Symbols</vt:lpstr>
      <vt:lpstr>Verdana</vt:lpstr>
      <vt:lpstr>Presentatie_INBO_Nederlands_nieuwlogoVO-2014</vt:lpstr>
      <vt:lpstr>Diervriendelijke bestrijding van ratten en muizen</vt:lpstr>
      <vt:lpstr>Wie, wat, waarom?</vt:lpstr>
      <vt:lpstr>PowerPoint-presentatie</vt:lpstr>
      <vt:lpstr>Wie, wat, waarom?</vt:lpstr>
      <vt:lpstr>PowerPoint-presentatie</vt:lpstr>
      <vt:lpstr>Integrated Pest Management (IPM)</vt:lpstr>
      <vt:lpstr>PowerPoint-presentatie</vt:lpstr>
      <vt:lpstr>Is beheer altijd nodig?</vt:lpstr>
      <vt:lpstr>Preventie: steeds de eerste stap</vt:lpstr>
      <vt:lpstr>Case report: Denemarken</vt:lpstr>
      <vt:lpstr>Hoe diervriendelijk zijn bestrijdingsmethodes? </vt:lpstr>
      <vt:lpstr>Sharp &amp; Saunders model</vt:lpstr>
      <vt:lpstr>scoring matrix part A: welzijnsimpact voor de dood</vt:lpstr>
      <vt:lpstr>Scoring matrix part B: tijd tot bewusteloosheid en mate van lijden</vt:lpstr>
      <vt:lpstr>Resultaat focusgroep</vt:lpstr>
      <vt:lpstr>Rodenticiden</vt:lpstr>
      <vt:lpstr>Rodenticiden</vt:lpstr>
      <vt:lpstr>Voordelen AC rodenticiden</vt:lpstr>
      <vt:lpstr>Nadelen rodenticiden</vt:lpstr>
      <vt:lpstr>Nadelen rodenticiden</vt:lpstr>
      <vt:lpstr>Nadelen rodenticiden</vt:lpstr>
      <vt:lpstr>PowerPoint-presentatie</vt:lpstr>
      <vt:lpstr>PowerPoint-presentatie</vt:lpstr>
      <vt:lpstr>PowerPoint-presentatie</vt:lpstr>
      <vt:lpstr>Levendvangkooien</vt:lpstr>
      <vt:lpstr>PowerPoint-presentatie</vt:lpstr>
      <vt:lpstr>Lijmval</vt:lpstr>
      <vt:lpstr>PowerPoint-presentatie</vt:lpstr>
      <vt:lpstr>A24</vt:lpstr>
      <vt:lpstr>PowerPoint-presentatie</vt:lpstr>
      <vt:lpstr>PowerPoint-presentatie</vt:lpstr>
      <vt:lpstr>PowerPoint-presentatie</vt:lpstr>
      <vt:lpstr>Vergelijkende test op autostradeparkings (n=12)</vt:lpstr>
      <vt:lpstr>PowerPoint-presentatie</vt:lpstr>
      <vt:lpstr>Rapport en beslissingsboom</vt:lpstr>
      <vt:lpstr>Om over na te denken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VANROY, Tosca</dc:creator>
  <cp:lastModifiedBy>VANROY, Tosca</cp:lastModifiedBy>
  <cp:revision>2</cp:revision>
  <dcterms:modified xsi:type="dcterms:W3CDTF">2025-11-28T14:51:48Z</dcterms:modified>
</cp:coreProperties>
</file>