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8" r:id="rId3"/>
    <p:sldId id="266" r:id="rId4"/>
    <p:sldId id="257" r:id="rId5"/>
    <p:sldId id="260" r:id="rId6"/>
    <p:sldId id="268" r:id="rId7"/>
    <p:sldId id="261" r:id="rId8"/>
    <p:sldId id="262" r:id="rId9"/>
    <p:sldId id="264" r:id="rId10"/>
    <p:sldId id="269" r:id="rId11"/>
    <p:sldId id="263" r:id="rId12"/>
    <p:sldId id="267" r:id="rId13"/>
    <p:sldId id="265" r:id="rId14"/>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71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603" autoAdjust="0"/>
    <p:restoredTop sz="86469" autoAdjust="0"/>
  </p:normalViewPr>
  <p:slideViewPr>
    <p:cSldViewPr snapToGrid="0">
      <p:cViewPr varScale="1">
        <p:scale>
          <a:sx n="77" d="100"/>
          <a:sy n="77" d="100"/>
        </p:scale>
        <p:origin x="102" y="83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77E033-2EF5-463B-B152-7C9C6AAF05F5}" type="datetimeFigureOut">
              <a:rPr lang="nl-BE" smtClean="0"/>
              <a:t>19/11/2025</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79FF18-5CAC-4B69-9F01-DA00E271FC50}" type="slidenum">
              <a:rPr lang="nl-BE" smtClean="0"/>
              <a:t>‹nr.›</a:t>
            </a:fld>
            <a:endParaRPr lang="nl-BE"/>
          </a:p>
        </p:txBody>
      </p:sp>
    </p:spTree>
    <p:extLst>
      <p:ext uri="{BB962C8B-B14F-4D97-AF65-F5344CB8AC3E}">
        <p14:creationId xmlns:p14="http://schemas.microsoft.com/office/powerpoint/2010/main" val="1943860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6B79FF18-5CAC-4B69-9F01-DA00E271FC50}" type="slidenum">
              <a:rPr lang="nl-BE" smtClean="0"/>
              <a:t>1</a:t>
            </a:fld>
            <a:endParaRPr lang="nl-BE"/>
          </a:p>
        </p:txBody>
      </p:sp>
    </p:spTree>
    <p:extLst>
      <p:ext uri="{BB962C8B-B14F-4D97-AF65-F5344CB8AC3E}">
        <p14:creationId xmlns:p14="http://schemas.microsoft.com/office/powerpoint/2010/main" val="2561849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Hoe ben ik in de functie Dierenwelzijn gerold.</a:t>
            </a:r>
          </a:p>
        </p:txBody>
      </p:sp>
      <p:sp>
        <p:nvSpPr>
          <p:cNvPr id="4" name="Tijdelijke aanduiding voor dianummer 3"/>
          <p:cNvSpPr>
            <a:spLocks noGrp="1"/>
          </p:cNvSpPr>
          <p:nvPr>
            <p:ph type="sldNum" sz="quarter" idx="5"/>
          </p:nvPr>
        </p:nvSpPr>
        <p:spPr/>
        <p:txBody>
          <a:bodyPr/>
          <a:lstStyle/>
          <a:p>
            <a:fld id="{6B79FF18-5CAC-4B69-9F01-DA00E271FC50}" type="slidenum">
              <a:rPr lang="nl-BE" smtClean="0"/>
              <a:t>2</a:t>
            </a:fld>
            <a:endParaRPr lang="nl-BE"/>
          </a:p>
        </p:txBody>
      </p:sp>
    </p:spTree>
    <p:extLst>
      <p:ext uri="{BB962C8B-B14F-4D97-AF65-F5344CB8AC3E}">
        <p14:creationId xmlns:p14="http://schemas.microsoft.com/office/powerpoint/2010/main" val="4264361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6B79FF18-5CAC-4B69-9F01-DA00E271FC50}" type="slidenum">
              <a:rPr lang="nl-BE" smtClean="0"/>
              <a:t>3</a:t>
            </a:fld>
            <a:endParaRPr lang="nl-BE"/>
          </a:p>
        </p:txBody>
      </p:sp>
    </p:spTree>
    <p:extLst>
      <p:ext uri="{BB962C8B-B14F-4D97-AF65-F5344CB8AC3E}">
        <p14:creationId xmlns:p14="http://schemas.microsoft.com/office/powerpoint/2010/main" val="1411771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Belangrijke eerste stap is een degelijk beleidsnota opstellen die afgeklopt word door het college en gemeentebestuur. (Wees ambitieus en maak het een levend document dat aangevuld kan worden). Bekijk het 10 punten plan van </a:t>
            </a:r>
            <a:r>
              <a:rPr lang="nl-BE" dirty="0" err="1"/>
              <a:t>Gaia</a:t>
            </a:r>
            <a:r>
              <a:rPr lang="nl-BE" dirty="0"/>
              <a:t>, kijk bij collega’s uit andere gemeenten…je moet niet zelf het wiel uit vinden.</a:t>
            </a:r>
          </a:p>
        </p:txBody>
      </p:sp>
      <p:sp>
        <p:nvSpPr>
          <p:cNvPr id="4" name="Tijdelijke aanduiding voor dianummer 3"/>
          <p:cNvSpPr>
            <a:spLocks noGrp="1"/>
          </p:cNvSpPr>
          <p:nvPr>
            <p:ph type="sldNum" sz="quarter" idx="5"/>
          </p:nvPr>
        </p:nvSpPr>
        <p:spPr/>
        <p:txBody>
          <a:bodyPr/>
          <a:lstStyle/>
          <a:p>
            <a:fld id="{6B79FF18-5CAC-4B69-9F01-DA00E271FC50}" type="slidenum">
              <a:rPr lang="nl-BE" smtClean="0"/>
              <a:t>5</a:t>
            </a:fld>
            <a:endParaRPr lang="nl-BE"/>
          </a:p>
        </p:txBody>
      </p:sp>
    </p:spTree>
    <p:extLst>
      <p:ext uri="{BB962C8B-B14F-4D97-AF65-F5344CB8AC3E}">
        <p14:creationId xmlns:p14="http://schemas.microsoft.com/office/powerpoint/2010/main" val="3091968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342900" marR="0" lvl="0" indent="-342900" algn="l" defTabSz="914400" rtl="0" eaLnBrk="1" fontAlgn="auto" latinLnBrk="0" hangingPunct="1">
              <a:lnSpc>
                <a:spcPct val="90000"/>
              </a:lnSpc>
              <a:spcBef>
                <a:spcPts val="1000"/>
              </a:spcBef>
              <a:spcAft>
                <a:spcPts val="0"/>
              </a:spcAft>
              <a:buClrTx/>
              <a:buSzTx/>
              <a:buFont typeface="+mj-lt"/>
              <a:buAutoNum type="arabicParenR"/>
              <a:tabLst/>
              <a:defRPr/>
            </a:pPr>
            <a:r>
              <a:rPr kumimoji="0" lang="nl-BE" sz="1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Politiediensten:</a:t>
            </a:r>
            <a:r>
              <a:rPr kumimoji="0" lang="nl-BE" sz="18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Zie dat er ook iemand van de politie mee in je meldpunt zit, de werking synchroon loopt en je elkaar bij staat in het veld.</a:t>
            </a:r>
          </a:p>
          <a:p>
            <a:pPr marL="342900" marR="0" lvl="0" indent="-342900" algn="l" defTabSz="914400" rtl="0" eaLnBrk="1" fontAlgn="auto" latinLnBrk="0" hangingPunct="1">
              <a:lnSpc>
                <a:spcPct val="90000"/>
              </a:lnSpc>
              <a:spcBef>
                <a:spcPts val="1000"/>
              </a:spcBef>
              <a:spcAft>
                <a:spcPts val="0"/>
              </a:spcAft>
              <a:buClrTx/>
              <a:buSzTx/>
              <a:buFont typeface="+mj-lt"/>
              <a:buAutoNum type="arabicParenR"/>
              <a:tabLst/>
              <a:defRPr/>
            </a:pPr>
            <a:r>
              <a:rPr kumimoji="0" lang="nl-BE" sz="1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Vrijwilligersdienst: </a:t>
            </a:r>
            <a:r>
              <a:rPr kumimoji="0" lang="nl-BE" sz="18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Enkele gemotiveerde vrijwilligers besparen je enorm veel tijd. </a:t>
            </a:r>
            <a:r>
              <a:rPr kumimoji="0" lang="nl-BE" sz="18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Vb</a:t>
            </a:r>
            <a:r>
              <a:rPr kumimoji="0" lang="nl-BE" sz="18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Zwerfkatten , dierentaxi,… Stel duidelijke afspraken en contracten op. Opgepast: Hou zelf de touwtjes in handen. Laat hen niet het beleid bepalen!!!!!! </a:t>
            </a:r>
          </a:p>
          <a:p>
            <a:pPr marL="342900" marR="0" lvl="0" indent="-342900" algn="l" defTabSz="914400" rtl="0" eaLnBrk="1" fontAlgn="auto" latinLnBrk="0" hangingPunct="1">
              <a:lnSpc>
                <a:spcPct val="90000"/>
              </a:lnSpc>
              <a:spcBef>
                <a:spcPts val="1000"/>
              </a:spcBef>
              <a:spcAft>
                <a:spcPts val="0"/>
              </a:spcAft>
              <a:buClrTx/>
              <a:buSzTx/>
              <a:buFont typeface="+mj-lt"/>
              <a:buAutoNum type="arabicParenR"/>
              <a:tabLst/>
              <a:defRPr/>
            </a:pPr>
            <a:r>
              <a:rPr kumimoji="0" lang="nl-BE" sz="1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Dienst Omgeving: </a:t>
            </a:r>
            <a:r>
              <a:rPr kumimoji="0" lang="nl-BE" sz="18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Daar zit de kennis met betrekking tot de </a:t>
            </a:r>
            <a:r>
              <a:rPr kumimoji="0" lang="nl-BE" sz="18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Vlarem</a:t>
            </a:r>
            <a:r>
              <a:rPr kumimoji="0" lang="nl-BE" sz="18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wetgeving. Alle vragen over het aantal dieren dat gehouden mag gehouden worden in welke woonzones en vele andere. Zij hebben ook alle info over meldingen en vergunningen.</a:t>
            </a:r>
          </a:p>
          <a:p>
            <a:endParaRPr lang="nl-BE" dirty="0"/>
          </a:p>
        </p:txBody>
      </p:sp>
      <p:sp>
        <p:nvSpPr>
          <p:cNvPr id="4" name="Tijdelijke aanduiding voor dianummer 3"/>
          <p:cNvSpPr>
            <a:spLocks noGrp="1"/>
          </p:cNvSpPr>
          <p:nvPr>
            <p:ph type="sldNum" sz="quarter" idx="5"/>
          </p:nvPr>
        </p:nvSpPr>
        <p:spPr/>
        <p:txBody>
          <a:bodyPr/>
          <a:lstStyle/>
          <a:p>
            <a:fld id="{6B79FF18-5CAC-4B69-9F01-DA00E271FC50}" type="slidenum">
              <a:rPr lang="nl-BE" smtClean="0"/>
              <a:t>7</a:t>
            </a:fld>
            <a:endParaRPr lang="nl-BE"/>
          </a:p>
        </p:txBody>
      </p:sp>
    </p:spTree>
    <p:extLst>
      <p:ext uri="{BB962C8B-B14F-4D97-AF65-F5344CB8AC3E}">
        <p14:creationId xmlns:p14="http://schemas.microsoft.com/office/powerpoint/2010/main" val="1788668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Bewustzijn/awareness</a:t>
            </a:r>
          </a:p>
        </p:txBody>
      </p:sp>
      <p:sp>
        <p:nvSpPr>
          <p:cNvPr id="4" name="Tijdelijke aanduiding voor dianummer 3"/>
          <p:cNvSpPr>
            <a:spLocks noGrp="1"/>
          </p:cNvSpPr>
          <p:nvPr>
            <p:ph type="sldNum" sz="quarter" idx="5"/>
          </p:nvPr>
        </p:nvSpPr>
        <p:spPr/>
        <p:txBody>
          <a:bodyPr/>
          <a:lstStyle/>
          <a:p>
            <a:fld id="{6B79FF18-5CAC-4B69-9F01-DA00E271FC50}" type="slidenum">
              <a:rPr lang="nl-BE" smtClean="0"/>
              <a:t>8</a:t>
            </a:fld>
            <a:endParaRPr lang="nl-BE"/>
          </a:p>
        </p:txBody>
      </p:sp>
    </p:spTree>
    <p:extLst>
      <p:ext uri="{BB962C8B-B14F-4D97-AF65-F5344CB8AC3E}">
        <p14:creationId xmlns:p14="http://schemas.microsoft.com/office/powerpoint/2010/main" val="307095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6B79FF18-5CAC-4B69-9F01-DA00E271FC50}" type="slidenum">
              <a:rPr lang="nl-BE" smtClean="0"/>
              <a:t>9</a:t>
            </a:fld>
            <a:endParaRPr lang="nl-BE"/>
          </a:p>
        </p:txBody>
      </p:sp>
    </p:spTree>
    <p:extLst>
      <p:ext uri="{BB962C8B-B14F-4D97-AF65-F5344CB8AC3E}">
        <p14:creationId xmlns:p14="http://schemas.microsoft.com/office/powerpoint/2010/main" val="2906604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6B79FF18-5CAC-4B69-9F01-DA00E271FC50}" type="slidenum">
              <a:rPr lang="nl-BE" smtClean="0"/>
              <a:t>11</a:t>
            </a:fld>
            <a:endParaRPr lang="nl-BE"/>
          </a:p>
        </p:txBody>
      </p:sp>
    </p:spTree>
    <p:extLst>
      <p:ext uri="{BB962C8B-B14F-4D97-AF65-F5344CB8AC3E}">
        <p14:creationId xmlns:p14="http://schemas.microsoft.com/office/powerpoint/2010/main" val="602617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FEFEF4-D09C-D021-6187-E245F8ADD28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AB07B3F8-57FB-279B-F71F-D9EC01B48A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C280177C-7ED1-EEF8-F3D4-0832E9D90EE8}"/>
              </a:ext>
            </a:extLst>
          </p:cNvPr>
          <p:cNvSpPr>
            <a:spLocks noGrp="1"/>
          </p:cNvSpPr>
          <p:nvPr>
            <p:ph type="dt" sz="half" idx="10"/>
          </p:nvPr>
        </p:nvSpPr>
        <p:spPr/>
        <p:txBody>
          <a:bodyPr/>
          <a:lstStyle/>
          <a:p>
            <a:fld id="{8C5BE7E6-4D07-48C9-8B52-37A2C1EB1E7A}" type="datetimeFigureOut">
              <a:rPr lang="nl-BE" smtClean="0"/>
              <a:t>19/11/2025</a:t>
            </a:fld>
            <a:endParaRPr lang="nl-BE"/>
          </a:p>
        </p:txBody>
      </p:sp>
      <p:sp>
        <p:nvSpPr>
          <p:cNvPr id="5" name="Tijdelijke aanduiding voor voettekst 4">
            <a:extLst>
              <a:ext uri="{FF2B5EF4-FFF2-40B4-BE49-F238E27FC236}">
                <a16:creationId xmlns:a16="http://schemas.microsoft.com/office/drawing/2014/main" id="{4BE3E53A-4F55-682D-4A71-A3CB59FDD492}"/>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937B1820-9AF6-1EA2-C2DF-15FE68F65573}"/>
              </a:ext>
            </a:extLst>
          </p:cNvPr>
          <p:cNvSpPr>
            <a:spLocks noGrp="1"/>
          </p:cNvSpPr>
          <p:nvPr>
            <p:ph type="sldNum" sz="quarter" idx="12"/>
          </p:nvPr>
        </p:nvSpPr>
        <p:spPr/>
        <p:txBody>
          <a:bodyPr/>
          <a:lstStyle/>
          <a:p>
            <a:fld id="{20387DC3-380A-4DF0-8E6B-CF69B44458DF}" type="slidenum">
              <a:rPr lang="nl-BE" smtClean="0"/>
              <a:t>‹nr.›</a:t>
            </a:fld>
            <a:endParaRPr lang="nl-BE"/>
          </a:p>
        </p:txBody>
      </p:sp>
    </p:spTree>
    <p:extLst>
      <p:ext uri="{BB962C8B-B14F-4D97-AF65-F5344CB8AC3E}">
        <p14:creationId xmlns:p14="http://schemas.microsoft.com/office/powerpoint/2010/main" val="471339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6C1E86-C5FC-A18A-3E23-45B63BD3E540}"/>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0FA78FD8-11B4-833D-B6B8-0D327DA1420C}"/>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65090AFD-88DD-442B-7BFA-06693210961B}"/>
              </a:ext>
            </a:extLst>
          </p:cNvPr>
          <p:cNvSpPr>
            <a:spLocks noGrp="1"/>
          </p:cNvSpPr>
          <p:nvPr>
            <p:ph type="dt" sz="half" idx="10"/>
          </p:nvPr>
        </p:nvSpPr>
        <p:spPr/>
        <p:txBody>
          <a:bodyPr/>
          <a:lstStyle/>
          <a:p>
            <a:fld id="{8C5BE7E6-4D07-48C9-8B52-37A2C1EB1E7A}" type="datetimeFigureOut">
              <a:rPr lang="nl-BE" smtClean="0"/>
              <a:t>19/11/2025</a:t>
            </a:fld>
            <a:endParaRPr lang="nl-BE"/>
          </a:p>
        </p:txBody>
      </p:sp>
      <p:sp>
        <p:nvSpPr>
          <p:cNvPr id="5" name="Tijdelijke aanduiding voor voettekst 4">
            <a:extLst>
              <a:ext uri="{FF2B5EF4-FFF2-40B4-BE49-F238E27FC236}">
                <a16:creationId xmlns:a16="http://schemas.microsoft.com/office/drawing/2014/main" id="{48393770-D408-E45C-FFDA-33609524FF2F}"/>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69FE60ED-BFC3-FCD2-16B2-8887D3DB98FF}"/>
              </a:ext>
            </a:extLst>
          </p:cNvPr>
          <p:cNvSpPr>
            <a:spLocks noGrp="1"/>
          </p:cNvSpPr>
          <p:nvPr>
            <p:ph type="sldNum" sz="quarter" idx="12"/>
          </p:nvPr>
        </p:nvSpPr>
        <p:spPr/>
        <p:txBody>
          <a:bodyPr/>
          <a:lstStyle/>
          <a:p>
            <a:fld id="{20387DC3-380A-4DF0-8E6B-CF69B44458DF}" type="slidenum">
              <a:rPr lang="nl-BE" smtClean="0"/>
              <a:t>‹nr.›</a:t>
            </a:fld>
            <a:endParaRPr lang="nl-BE"/>
          </a:p>
        </p:txBody>
      </p:sp>
    </p:spTree>
    <p:extLst>
      <p:ext uri="{BB962C8B-B14F-4D97-AF65-F5344CB8AC3E}">
        <p14:creationId xmlns:p14="http://schemas.microsoft.com/office/powerpoint/2010/main" val="2046939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E84D66-3935-A3BC-1E3B-0E66BA83D8E6}"/>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ED43D30F-70D5-8BA0-D7C3-5E04DC23C68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0C95CC9F-476F-C34C-879D-32A69E0F0A27}"/>
              </a:ext>
            </a:extLst>
          </p:cNvPr>
          <p:cNvSpPr>
            <a:spLocks noGrp="1"/>
          </p:cNvSpPr>
          <p:nvPr>
            <p:ph type="dt" sz="half" idx="10"/>
          </p:nvPr>
        </p:nvSpPr>
        <p:spPr/>
        <p:txBody>
          <a:bodyPr/>
          <a:lstStyle/>
          <a:p>
            <a:fld id="{8C5BE7E6-4D07-48C9-8B52-37A2C1EB1E7A}" type="datetimeFigureOut">
              <a:rPr lang="nl-BE" smtClean="0"/>
              <a:t>19/11/2025</a:t>
            </a:fld>
            <a:endParaRPr lang="nl-BE"/>
          </a:p>
        </p:txBody>
      </p:sp>
      <p:sp>
        <p:nvSpPr>
          <p:cNvPr id="5" name="Tijdelijke aanduiding voor voettekst 4">
            <a:extLst>
              <a:ext uri="{FF2B5EF4-FFF2-40B4-BE49-F238E27FC236}">
                <a16:creationId xmlns:a16="http://schemas.microsoft.com/office/drawing/2014/main" id="{0D725845-2958-7F7D-4CD3-DFC5DB39E566}"/>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68D681AD-4453-AE3B-F8A2-03910C643415}"/>
              </a:ext>
            </a:extLst>
          </p:cNvPr>
          <p:cNvSpPr>
            <a:spLocks noGrp="1"/>
          </p:cNvSpPr>
          <p:nvPr>
            <p:ph type="sldNum" sz="quarter" idx="12"/>
          </p:nvPr>
        </p:nvSpPr>
        <p:spPr/>
        <p:txBody>
          <a:bodyPr/>
          <a:lstStyle/>
          <a:p>
            <a:fld id="{20387DC3-380A-4DF0-8E6B-CF69B44458DF}" type="slidenum">
              <a:rPr lang="nl-BE" smtClean="0"/>
              <a:t>‹nr.›</a:t>
            </a:fld>
            <a:endParaRPr lang="nl-BE"/>
          </a:p>
        </p:txBody>
      </p:sp>
    </p:spTree>
    <p:extLst>
      <p:ext uri="{BB962C8B-B14F-4D97-AF65-F5344CB8AC3E}">
        <p14:creationId xmlns:p14="http://schemas.microsoft.com/office/powerpoint/2010/main" val="2190520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A4CD29-8720-C80D-B7A8-C8B0948CB566}"/>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44EDB421-4DED-E752-1258-CD6F248E6796}"/>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E1A21CF9-BB55-980A-38AD-2918736C1CBD}"/>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F4BE50E6-1F96-88D4-6286-B2582F2CC98B}"/>
              </a:ext>
            </a:extLst>
          </p:cNvPr>
          <p:cNvSpPr>
            <a:spLocks noGrp="1"/>
          </p:cNvSpPr>
          <p:nvPr>
            <p:ph type="dt" sz="half" idx="10"/>
          </p:nvPr>
        </p:nvSpPr>
        <p:spPr/>
        <p:txBody>
          <a:bodyPr/>
          <a:lstStyle/>
          <a:p>
            <a:fld id="{8C5BE7E6-4D07-48C9-8B52-37A2C1EB1E7A}" type="datetimeFigureOut">
              <a:rPr lang="nl-BE" smtClean="0"/>
              <a:t>19/11/2025</a:t>
            </a:fld>
            <a:endParaRPr lang="nl-BE"/>
          </a:p>
        </p:txBody>
      </p:sp>
      <p:sp>
        <p:nvSpPr>
          <p:cNvPr id="6" name="Tijdelijke aanduiding voor voettekst 5">
            <a:extLst>
              <a:ext uri="{FF2B5EF4-FFF2-40B4-BE49-F238E27FC236}">
                <a16:creationId xmlns:a16="http://schemas.microsoft.com/office/drawing/2014/main" id="{0C2F8E11-2A82-573B-699C-80800FC8160B}"/>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A54C4F38-7E85-6C57-1296-AF8259D15B9D}"/>
              </a:ext>
            </a:extLst>
          </p:cNvPr>
          <p:cNvSpPr>
            <a:spLocks noGrp="1"/>
          </p:cNvSpPr>
          <p:nvPr>
            <p:ph type="sldNum" sz="quarter" idx="12"/>
          </p:nvPr>
        </p:nvSpPr>
        <p:spPr/>
        <p:txBody>
          <a:bodyPr/>
          <a:lstStyle/>
          <a:p>
            <a:fld id="{20387DC3-380A-4DF0-8E6B-CF69B44458DF}" type="slidenum">
              <a:rPr lang="nl-BE" smtClean="0"/>
              <a:t>‹nr.›</a:t>
            </a:fld>
            <a:endParaRPr lang="nl-BE"/>
          </a:p>
        </p:txBody>
      </p:sp>
    </p:spTree>
    <p:extLst>
      <p:ext uri="{BB962C8B-B14F-4D97-AF65-F5344CB8AC3E}">
        <p14:creationId xmlns:p14="http://schemas.microsoft.com/office/powerpoint/2010/main" val="1768787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B63E22-6E84-7C5A-7A91-AE5294B1D063}"/>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96C30776-FA3D-5C71-793D-AF14B24145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DB1DE2D6-9E80-2C1F-9AB6-8412F951C3F6}"/>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21EAD6D1-C5BD-FA73-B6A8-BA05999DDF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D40441DD-C982-D127-8493-4C5839F1019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83E1FF0C-AFE6-37F1-E919-87C72FC48219}"/>
              </a:ext>
            </a:extLst>
          </p:cNvPr>
          <p:cNvSpPr>
            <a:spLocks noGrp="1"/>
          </p:cNvSpPr>
          <p:nvPr>
            <p:ph type="dt" sz="half" idx="10"/>
          </p:nvPr>
        </p:nvSpPr>
        <p:spPr/>
        <p:txBody>
          <a:bodyPr/>
          <a:lstStyle/>
          <a:p>
            <a:fld id="{8C5BE7E6-4D07-48C9-8B52-37A2C1EB1E7A}" type="datetimeFigureOut">
              <a:rPr lang="nl-BE" smtClean="0"/>
              <a:t>19/11/2025</a:t>
            </a:fld>
            <a:endParaRPr lang="nl-BE"/>
          </a:p>
        </p:txBody>
      </p:sp>
      <p:sp>
        <p:nvSpPr>
          <p:cNvPr id="8" name="Tijdelijke aanduiding voor voettekst 7">
            <a:extLst>
              <a:ext uri="{FF2B5EF4-FFF2-40B4-BE49-F238E27FC236}">
                <a16:creationId xmlns:a16="http://schemas.microsoft.com/office/drawing/2014/main" id="{C4081868-02C9-2AE3-16A7-17993F7D86AE}"/>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CDADD4EF-EA7F-7237-9354-2FDD4A2048F7}"/>
              </a:ext>
            </a:extLst>
          </p:cNvPr>
          <p:cNvSpPr>
            <a:spLocks noGrp="1"/>
          </p:cNvSpPr>
          <p:nvPr>
            <p:ph type="sldNum" sz="quarter" idx="12"/>
          </p:nvPr>
        </p:nvSpPr>
        <p:spPr/>
        <p:txBody>
          <a:bodyPr/>
          <a:lstStyle/>
          <a:p>
            <a:fld id="{20387DC3-380A-4DF0-8E6B-CF69B44458DF}" type="slidenum">
              <a:rPr lang="nl-BE" smtClean="0"/>
              <a:t>‹nr.›</a:t>
            </a:fld>
            <a:endParaRPr lang="nl-BE"/>
          </a:p>
        </p:txBody>
      </p:sp>
    </p:spTree>
    <p:extLst>
      <p:ext uri="{BB962C8B-B14F-4D97-AF65-F5344CB8AC3E}">
        <p14:creationId xmlns:p14="http://schemas.microsoft.com/office/powerpoint/2010/main" val="391912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C86F0E-1EC5-B703-51D2-71AA2EF28ADC}"/>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987B049A-C95E-05FA-2799-CEC7069DB8CD}"/>
              </a:ext>
            </a:extLst>
          </p:cNvPr>
          <p:cNvSpPr>
            <a:spLocks noGrp="1"/>
          </p:cNvSpPr>
          <p:nvPr>
            <p:ph type="dt" sz="half" idx="10"/>
          </p:nvPr>
        </p:nvSpPr>
        <p:spPr/>
        <p:txBody>
          <a:bodyPr/>
          <a:lstStyle/>
          <a:p>
            <a:fld id="{8C5BE7E6-4D07-48C9-8B52-37A2C1EB1E7A}" type="datetimeFigureOut">
              <a:rPr lang="nl-BE" smtClean="0"/>
              <a:t>19/11/2025</a:t>
            </a:fld>
            <a:endParaRPr lang="nl-BE"/>
          </a:p>
        </p:txBody>
      </p:sp>
      <p:sp>
        <p:nvSpPr>
          <p:cNvPr id="4" name="Tijdelijke aanduiding voor voettekst 3">
            <a:extLst>
              <a:ext uri="{FF2B5EF4-FFF2-40B4-BE49-F238E27FC236}">
                <a16:creationId xmlns:a16="http://schemas.microsoft.com/office/drawing/2014/main" id="{EA6F322E-7BA2-2C61-46E5-33771C89918D}"/>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EC5CFB71-3D61-4A6A-51BB-3BB37969EE06}"/>
              </a:ext>
            </a:extLst>
          </p:cNvPr>
          <p:cNvSpPr>
            <a:spLocks noGrp="1"/>
          </p:cNvSpPr>
          <p:nvPr>
            <p:ph type="sldNum" sz="quarter" idx="12"/>
          </p:nvPr>
        </p:nvSpPr>
        <p:spPr/>
        <p:txBody>
          <a:bodyPr/>
          <a:lstStyle/>
          <a:p>
            <a:fld id="{20387DC3-380A-4DF0-8E6B-CF69B44458DF}" type="slidenum">
              <a:rPr lang="nl-BE" smtClean="0"/>
              <a:t>‹nr.›</a:t>
            </a:fld>
            <a:endParaRPr lang="nl-BE"/>
          </a:p>
        </p:txBody>
      </p:sp>
    </p:spTree>
    <p:extLst>
      <p:ext uri="{BB962C8B-B14F-4D97-AF65-F5344CB8AC3E}">
        <p14:creationId xmlns:p14="http://schemas.microsoft.com/office/powerpoint/2010/main" val="392642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A124B15-9A8C-ABAA-71BB-3516AF64C2BD}"/>
              </a:ext>
            </a:extLst>
          </p:cNvPr>
          <p:cNvSpPr>
            <a:spLocks noGrp="1"/>
          </p:cNvSpPr>
          <p:nvPr>
            <p:ph type="dt" sz="half" idx="10"/>
          </p:nvPr>
        </p:nvSpPr>
        <p:spPr/>
        <p:txBody>
          <a:bodyPr/>
          <a:lstStyle/>
          <a:p>
            <a:fld id="{8C5BE7E6-4D07-48C9-8B52-37A2C1EB1E7A}" type="datetimeFigureOut">
              <a:rPr lang="nl-BE" smtClean="0"/>
              <a:t>19/11/2025</a:t>
            </a:fld>
            <a:endParaRPr lang="nl-BE"/>
          </a:p>
        </p:txBody>
      </p:sp>
      <p:sp>
        <p:nvSpPr>
          <p:cNvPr id="3" name="Tijdelijke aanduiding voor voettekst 2">
            <a:extLst>
              <a:ext uri="{FF2B5EF4-FFF2-40B4-BE49-F238E27FC236}">
                <a16:creationId xmlns:a16="http://schemas.microsoft.com/office/drawing/2014/main" id="{76CA1394-E61B-055F-7711-765C0C3F993E}"/>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7C399153-DF83-87C6-B2BC-AD44D78ADB72}"/>
              </a:ext>
            </a:extLst>
          </p:cNvPr>
          <p:cNvSpPr>
            <a:spLocks noGrp="1"/>
          </p:cNvSpPr>
          <p:nvPr>
            <p:ph type="sldNum" sz="quarter" idx="12"/>
          </p:nvPr>
        </p:nvSpPr>
        <p:spPr/>
        <p:txBody>
          <a:bodyPr/>
          <a:lstStyle/>
          <a:p>
            <a:fld id="{20387DC3-380A-4DF0-8E6B-CF69B44458DF}" type="slidenum">
              <a:rPr lang="nl-BE" smtClean="0"/>
              <a:t>‹nr.›</a:t>
            </a:fld>
            <a:endParaRPr lang="nl-BE"/>
          </a:p>
        </p:txBody>
      </p:sp>
    </p:spTree>
    <p:extLst>
      <p:ext uri="{BB962C8B-B14F-4D97-AF65-F5344CB8AC3E}">
        <p14:creationId xmlns:p14="http://schemas.microsoft.com/office/powerpoint/2010/main" val="3357634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2DDF18-D2DC-BA37-635D-40051CC619A2}"/>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54EC6684-D0A2-D499-1987-0E881A4592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BED3B424-0646-388C-5815-8767300B5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B680756-1CF5-A2C3-FA1A-6580D2E8C165}"/>
              </a:ext>
            </a:extLst>
          </p:cNvPr>
          <p:cNvSpPr>
            <a:spLocks noGrp="1"/>
          </p:cNvSpPr>
          <p:nvPr>
            <p:ph type="dt" sz="half" idx="10"/>
          </p:nvPr>
        </p:nvSpPr>
        <p:spPr/>
        <p:txBody>
          <a:bodyPr/>
          <a:lstStyle/>
          <a:p>
            <a:fld id="{8C5BE7E6-4D07-48C9-8B52-37A2C1EB1E7A}" type="datetimeFigureOut">
              <a:rPr lang="nl-BE" smtClean="0"/>
              <a:t>19/11/2025</a:t>
            </a:fld>
            <a:endParaRPr lang="nl-BE"/>
          </a:p>
        </p:txBody>
      </p:sp>
      <p:sp>
        <p:nvSpPr>
          <p:cNvPr id="6" name="Tijdelijke aanduiding voor voettekst 5">
            <a:extLst>
              <a:ext uri="{FF2B5EF4-FFF2-40B4-BE49-F238E27FC236}">
                <a16:creationId xmlns:a16="http://schemas.microsoft.com/office/drawing/2014/main" id="{6DCA1E43-4D12-A266-326D-7D0714353B11}"/>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D48EC5C1-9458-584B-9930-868524F84892}"/>
              </a:ext>
            </a:extLst>
          </p:cNvPr>
          <p:cNvSpPr>
            <a:spLocks noGrp="1"/>
          </p:cNvSpPr>
          <p:nvPr>
            <p:ph type="sldNum" sz="quarter" idx="12"/>
          </p:nvPr>
        </p:nvSpPr>
        <p:spPr/>
        <p:txBody>
          <a:bodyPr/>
          <a:lstStyle/>
          <a:p>
            <a:fld id="{20387DC3-380A-4DF0-8E6B-CF69B44458DF}" type="slidenum">
              <a:rPr lang="nl-BE" smtClean="0"/>
              <a:t>‹nr.›</a:t>
            </a:fld>
            <a:endParaRPr lang="nl-BE"/>
          </a:p>
        </p:txBody>
      </p:sp>
    </p:spTree>
    <p:extLst>
      <p:ext uri="{BB962C8B-B14F-4D97-AF65-F5344CB8AC3E}">
        <p14:creationId xmlns:p14="http://schemas.microsoft.com/office/powerpoint/2010/main" val="3016771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B408A8-F319-7CEB-A3CB-181F8161743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DA18E331-C202-F92F-C6F5-199385D158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9D13A027-49B6-AC68-F4AF-ECEFEE08F5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727AA6F-C822-44B3-4ED4-66329ECEEE7E}"/>
              </a:ext>
            </a:extLst>
          </p:cNvPr>
          <p:cNvSpPr>
            <a:spLocks noGrp="1"/>
          </p:cNvSpPr>
          <p:nvPr>
            <p:ph type="dt" sz="half" idx="10"/>
          </p:nvPr>
        </p:nvSpPr>
        <p:spPr/>
        <p:txBody>
          <a:bodyPr/>
          <a:lstStyle/>
          <a:p>
            <a:fld id="{8C5BE7E6-4D07-48C9-8B52-37A2C1EB1E7A}" type="datetimeFigureOut">
              <a:rPr lang="nl-BE" smtClean="0"/>
              <a:t>19/11/2025</a:t>
            </a:fld>
            <a:endParaRPr lang="nl-BE"/>
          </a:p>
        </p:txBody>
      </p:sp>
      <p:sp>
        <p:nvSpPr>
          <p:cNvPr id="6" name="Tijdelijke aanduiding voor voettekst 5">
            <a:extLst>
              <a:ext uri="{FF2B5EF4-FFF2-40B4-BE49-F238E27FC236}">
                <a16:creationId xmlns:a16="http://schemas.microsoft.com/office/drawing/2014/main" id="{1D2DB202-ADAA-729F-8F15-2B964122975D}"/>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F2B69080-9BD5-FDA2-C8EA-8894546E5ECF}"/>
              </a:ext>
            </a:extLst>
          </p:cNvPr>
          <p:cNvSpPr>
            <a:spLocks noGrp="1"/>
          </p:cNvSpPr>
          <p:nvPr>
            <p:ph type="sldNum" sz="quarter" idx="12"/>
          </p:nvPr>
        </p:nvSpPr>
        <p:spPr/>
        <p:txBody>
          <a:bodyPr/>
          <a:lstStyle/>
          <a:p>
            <a:fld id="{20387DC3-380A-4DF0-8E6B-CF69B44458DF}" type="slidenum">
              <a:rPr lang="nl-BE" smtClean="0"/>
              <a:t>‹nr.›</a:t>
            </a:fld>
            <a:endParaRPr lang="nl-BE"/>
          </a:p>
        </p:txBody>
      </p:sp>
    </p:spTree>
    <p:extLst>
      <p:ext uri="{BB962C8B-B14F-4D97-AF65-F5344CB8AC3E}">
        <p14:creationId xmlns:p14="http://schemas.microsoft.com/office/powerpoint/2010/main" val="22015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4A285B-AC2B-8516-0F8D-1AB7CD4C6881}"/>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AA68BF25-2C5A-7E05-EDA7-25D43F4B76D8}"/>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1F26686D-32F2-4C33-2EF5-D49249B392F3}"/>
              </a:ext>
            </a:extLst>
          </p:cNvPr>
          <p:cNvSpPr>
            <a:spLocks noGrp="1"/>
          </p:cNvSpPr>
          <p:nvPr>
            <p:ph type="dt" sz="half" idx="10"/>
          </p:nvPr>
        </p:nvSpPr>
        <p:spPr/>
        <p:txBody>
          <a:bodyPr/>
          <a:lstStyle/>
          <a:p>
            <a:fld id="{8C5BE7E6-4D07-48C9-8B52-37A2C1EB1E7A}" type="datetimeFigureOut">
              <a:rPr lang="nl-BE" smtClean="0"/>
              <a:t>19/11/2025</a:t>
            </a:fld>
            <a:endParaRPr lang="nl-BE"/>
          </a:p>
        </p:txBody>
      </p:sp>
      <p:sp>
        <p:nvSpPr>
          <p:cNvPr id="5" name="Tijdelijke aanduiding voor voettekst 4">
            <a:extLst>
              <a:ext uri="{FF2B5EF4-FFF2-40B4-BE49-F238E27FC236}">
                <a16:creationId xmlns:a16="http://schemas.microsoft.com/office/drawing/2014/main" id="{36966ADA-9D8F-4C05-95D4-A0B25320AF60}"/>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C5C7089D-D3B8-4DCB-4457-C8E7BC28C12B}"/>
              </a:ext>
            </a:extLst>
          </p:cNvPr>
          <p:cNvSpPr>
            <a:spLocks noGrp="1"/>
          </p:cNvSpPr>
          <p:nvPr>
            <p:ph type="sldNum" sz="quarter" idx="12"/>
          </p:nvPr>
        </p:nvSpPr>
        <p:spPr/>
        <p:txBody>
          <a:bodyPr/>
          <a:lstStyle/>
          <a:p>
            <a:fld id="{20387DC3-380A-4DF0-8E6B-CF69B44458DF}" type="slidenum">
              <a:rPr lang="nl-BE" smtClean="0"/>
              <a:t>‹nr.›</a:t>
            </a:fld>
            <a:endParaRPr lang="nl-BE"/>
          </a:p>
        </p:txBody>
      </p:sp>
    </p:spTree>
    <p:extLst>
      <p:ext uri="{BB962C8B-B14F-4D97-AF65-F5344CB8AC3E}">
        <p14:creationId xmlns:p14="http://schemas.microsoft.com/office/powerpoint/2010/main" val="1872132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F3E8CB7B-EE2A-A1F8-7027-5FCC230D7183}"/>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0F62D55D-D1E9-73F2-7A6A-881CB75D327E}"/>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5D4AA2FA-277B-A457-EFE4-BEE782B60935}"/>
              </a:ext>
            </a:extLst>
          </p:cNvPr>
          <p:cNvSpPr>
            <a:spLocks noGrp="1"/>
          </p:cNvSpPr>
          <p:nvPr>
            <p:ph type="dt" sz="half" idx="10"/>
          </p:nvPr>
        </p:nvSpPr>
        <p:spPr/>
        <p:txBody>
          <a:bodyPr/>
          <a:lstStyle/>
          <a:p>
            <a:fld id="{8C5BE7E6-4D07-48C9-8B52-37A2C1EB1E7A}" type="datetimeFigureOut">
              <a:rPr lang="nl-BE" smtClean="0"/>
              <a:t>19/11/2025</a:t>
            </a:fld>
            <a:endParaRPr lang="nl-BE"/>
          </a:p>
        </p:txBody>
      </p:sp>
      <p:sp>
        <p:nvSpPr>
          <p:cNvPr id="5" name="Tijdelijke aanduiding voor voettekst 4">
            <a:extLst>
              <a:ext uri="{FF2B5EF4-FFF2-40B4-BE49-F238E27FC236}">
                <a16:creationId xmlns:a16="http://schemas.microsoft.com/office/drawing/2014/main" id="{760B3631-41B7-CA18-0519-55B63FBCFF67}"/>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883BA3DC-D169-0727-488A-3738403F26CD}"/>
              </a:ext>
            </a:extLst>
          </p:cNvPr>
          <p:cNvSpPr>
            <a:spLocks noGrp="1"/>
          </p:cNvSpPr>
          <p:nvPr>
            <p:ph type="sldNum" sz="quarter" idx="12"/>
          </p:nvPr>
        </p:nvSpPr>
        <p:spPr/>
        <p:txBody>
          <a:bodyPr/>
          <a:lstStyle/>
          <a:p>
            <a:fld id="{20387DC3-380A-4DF0-8E6B-CF69B44458DF}" type="slidenum">
              <a:rPr lang="nl-BE" smtClean="0"/>
              <a:t>‹nr.›</a:t>
            </a:fld>
            <a:endParaRPr lang="nl-BE"/>
          </a:p>
        </p:txBody>
      </p:sp>
    </p:spTree>
    <p:extLst>
      <p:ext uri="{BB962C8B-B14F-4D97-AF65-F5344CB8AC3E}">
        <p14:creationId xmlns:p14="http://schemas.microsoft.com/office/powerpoint/2010/main" val="3709233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84F0772B-FF6F-D1DD-655C-B60253CB99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212A2D08-0639-E6A9-E958-1E9995E0E8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B02B6D2D-2135-44A7-3394-368537D8C4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C5BE7E6-4D07-48C9-8B52-37A2C1EB1E7A}" type="datetimeFigureOut">
              <a:rPr lang="nl-BE" smtClean="0"/>
              <a:t>19/11/2025</a:t>
            </a:fld>
            <a:endParaRPr lang="nl-BE"/>
          </a:p>
        </p:txBody>
      </p:sp>
      <p:sp>
        <p:nvSpPr>
          <p:cNvPr id="5" name="Tijdelijke aanduiding voor voettekst 4">
            <a:extLst>
              <a:ext uri="{FF2B5EF4-FFF2-40B4-BE49-F238E27FC236}">
                <a16:creationId xmlns:a16="http://schemas.microsoft.com/office/drawing/2014/main" id="{A473962F-0DAB-52E1-50A0-9C29C254F4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BE"/>
          </a:p>
        </p:txBody>
      </p:sp>
      <p:sp>
        <p:nvSpPr>
          <p:cNvPr id="6" name="Tijdelijke aanduiding voor dianummer 5">
            <a:extLst>
              <a:ext uri="{FF2B5EF4-FFF2-40B4-BE49-F238E27FC236}">
                <a16:creationId xmlns:a16="http://schemas.microsoft.com/office/drawing/2014/main" id="{0F2D4C18-2907-3198-B31C-1F9FD63091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0387DC3-380A-4DF0-8E6B-CF69B44458DF}" type="slidenum">
              <a:rPr lang="nl-BE" smtClean="0"/>
              <a:t>‹nr.›</a:t>
            </a:fld>
            <a:endParaRPr lang="nl-BE"/>
          </a:p>
        </p:txBody>
      </p:sp>
    </p:spTree>
    <p:extLst>
      <p:ext uri="{BB962C8B-B14F-4D97-AF65-F5344CB8AC3E}">
        <p14:creationId xmlns:p14="http://schemas.microsoft.com/office/powerpoint/2010/main" val="436698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89BEEDE-7C0C-6972-A009-EA51187BCE4B}"/>
              </a:ext>
            </a:extLst>
          </p:cNvPr>
          <p:cNvSpPr>
            <a:spLocks noGrp="1"/>
          </p:cNvSpPr>
          <p:nvPr>
            <p:ph type="ctrTitle"/>
          </p:nvPr>
        </p:nvSpPr>
        <p:spPr>
          <a:xfrm>
            <a:off x="5297762" y="640080"/>
            <a:ext cx="6251110" cy="3566160"/>
          </a:xfrm>
        </p:spPr>
        <p:txBody>
          <a:bodyPr anchor="b">
            <a:normAutofit/>
          </a:bodyPr>
          <a:lstStyle/>
          <a:p>
            <a:pPr algn="l"/>
            <a:r>
              <a:rPr lang="nl-BE" sz="5000" b="1" kern="100" dirty="0">
                <a:effectLst/>
                <a:latin typeface="Aptos" panose="020B0004020202020204" pitchFamily="34" charset="0"/>
                <a:ea typeface="Aptos" panose="020B0004020202020204" pitchFamily="34" charset="0"/>
                <a:cs typeface="Times New Roman" panose="02020603050405020304" pitchFamily="18" charset="0"/>
              </a:rPr>
              <a:t>Dierenwelzijn…meer dan een meldpunt.</a:t>
            </a:r>
            <a:endParaRPr lang="nl-BE" sz="5000" dirty="0"/>
          </a:p>
        </p:txBody>
      </p:sp>
      <p:sp>
        <p:nvSpPr>
          <p:cNvPr id="3" name="Ondertitel 2">
            <a:extLst>
              <a:ext uri="{FF2B5EF4-FFF2-40B4-BE49-F238E27FC236}">
                <a16:creationId xmlns:a16="http://schemas.microsoft.com/office/drawing/2014/main" id="{D28E6B37-5C21-86FB-F4E3-F9482D60D15B}"/>
              </a:ext>
            </a:extLst>
          </p:cNvPr>
          <p:cNvSpPr>
            <a:spLocks noGrp="1"/>
          </p:cNvSpPr>
          <p:nvPr>
            <p:ph type="subTitle" idx="1"/>
          </p:nvPr>
        </p:nvSpPr>
        <p:spPr>
          <a:xfrm>
            <a:off x="5297760" y="4636008"/>
            <a:ext cx="6251111" cy="1572768"/>
          </a:xfrm>
        </p:spPr>
        <p:txBody>
          <a:bodyPr>
            <a:normAutofit/>
          </a:bodyPr>
          <a:lstStyle/>
          <a:p>
            <a:pPr algn="l"/>
            <a:r>
              <a:rPr lang="nl-BE" b="1" kern="100" dirty="0">
                <a:effectLst/>
                <a:latin typeface="Aptos" panose="020B0004020202020204" pitchFamily="34" charset="0"/>
                <a:ea typeface="Aptos" panose="020B0004020202020204" pitchFamily="34" charset="0"/>
                <a:cs typeface="Times New Roman" panose="02020603050405020304" pitchFamily="18" charset="0"/>
              </a:rPr>
              <a:t>Dierenwelzijnsbeleid Lokaal Bestuur Kontich.</a:t>
            </a:r>
            <a:endParaRPr lang="nl-BE"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Afbeelding 7" descr="Afbeelding met tekst, kat, Kleine tot middelgrote katten, Katachtigen&#10;&#10;Door AI gegenereerde inhoud is mogelijk onjuist.">
            <a:extLst>
              <a:ext uri="{FF2B5EF4-FFF2-40B4-BE49-F238E27FC236}">
                <a16:creationId xmlns:a16="http://schemas.microsoft.com/office/drawing/2014/main" id="{DA62A449-D476-2C82-CB3A-622BB00B0854}"/>
              </a:ext>
            </a:extLst>
          </p:cNvPr>
          <p:cNvPicPr>
            <a:picLocks noChangeAspect="1"/>
          </p:cNvPicPr>
          <p:nvPr/>
        </p:nvPicPr>
        <p:blipFill>
          <a:blip r:embed="rId3">
            <a:extLst>
              <a:ext uri="{28A0092B-C50C-407E-A947-70E740481C1C}">
                <a14:useLocalDpi xmlns:a14="http://schemas.microsoft.com/office/drawing/2010/main" val="0"/>
              </a:ext>
            </a:extLst>
          </a:blip>
          <a:srcRect l="5473" r="3979"/>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5"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5348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C28EDAF-93C4-81ED-F6AE-6EDDE1CA9145}"/>
              </a:ext>
            </a:extLst>
          </p:cNvPr>
          <p:cNvSpPr>
            <a:spLocks noGrp="1"/>
          </p:cNvSpPr>
          <p:nvPr>
            <p:ph type="title"/>
          </p:nvPr>
        </p:nvSpPr>
        <p:spPr>
          <a:xfrm>
            <a:off x="890338" y="640080"/>
            <a:ext cx="3734014" cy="867173"/>
          </a:xfrm>
        </p:spPr>
        <p:txBody>
          <a:bodyPr vert="horz" lIns="91440" tIns="45720" rIns="91440" bIns="45720" rtlCol="0" anchor="b">
            <a:normAutofit/>
          </a:bodyPr>
          <a:lstStyle/>
          <a:p>
            <a:r>
              <a:rPr lang="en-US" sz="5400" dirty="0"/>
              <a:t>Erik Pede</a:t>
            </a:r>
          </a:p>
        </p:txBody>
      </p:sp>
      <p:sp>
        <p:nvSpPr>
          <p:cNvPr id="5" name="Tijdelijke aanduiding voor tekst 4">
            <a:extLst>
              <a:ext uri="{FF2B5EF4-FFF2-40B4-BE49-F238E27FC236}">
                <a16:creationId xmlns:a16="http://schemas.microsoft.com/office/drawing/2014/main" id="{D26A4A31-8800-DA2C-4569-B738D46663A5}"/>
              </a:ext>
            </a:extLst>
          </p:cNvPr>
          <p:cNvSpPr>
            <a:spLocks noGrp="1"/>
          </p:cNvSpPr>
          <p:nvPr>
            <p:ph type="body" sz="half" idx="2"/>
          </p:nvPr>
        </p:nvSpPr>
        <p:spPr>
          <a:xfrm>
            <a:off x="809059" y="4526565"/>
            <a:ext cx="4419838" cy="1572768"/>
          </a:xfrm>
        </p:spPr>
        <p:txBody>
          <a:bodyPr vert="horz" lIns="91440" tIns="45720" rIns="91440" bIns="45720" rtlCol="0">
            <a:normAutofit/>
          </a:bodyPr>
          <a:lstStyle/>
          <a:p>
            <a:r>
              <a:rPr lang="en-US" sz="1200" dirty="0"/>
              <a:t>* In </a:t>
            </a:r>
            <a:r>
              <a:rPr lang="en-US" sz="1200" dirty="0" err="1"/>
              <a:t>eerste</a:t>
            </a:r>
            <a:r>
              <a:rPr lang="en-US" sz="1200" dirty="0"/>
              <a:t> </a:t>
            </a:r>
            <a:r>
              <a:rPr lang="en-US" sz="1200" dirty="0" err="1"/>
              <a:t>instantie</a:t>
            </a:r>
            <a:r>
              <a:rPr lang="en-US" sz="1200" dirty="0"/>
              <a:t> </a:t>
            </a:r>
            <a:r>
              <a:rPr lang="en-US" sz="1200" dirty="0" err="1"/>
              <a:t>aangeworven</a:t>
            </a:r>
            <a:r>
              <a:rPr lang="en-US" sz="1200" dirty="0"/>
              <a:t> </a:t>
            </a:r>
            <a:r>
              <a:rPr lang="en-US" sz="1200" dirty="0" err="1"/>
              <a:t>voor</a:t>
            </a:r>
            <a:r>
              <a:rPr lang="en-US" sz="1200" dirty="0"/>
              <a:t> de </a:t>
            </a:r>
            <a:r>
              <a:rPr lang="en-US" sz="1200" dirty="0" err="1"/>
              <a:t>duurzame</a:t>
            </a:r>
            <a:r>
              <a:rPr lang="en-US" sz="1200" dirty="0"/>
              <a:t> </a:t>
            </a:r>
            <a:r>
              <a:rPr lang="en-US" sz="1200" dirty="0" err="1"/>
              <a:t>beheersing</a:t>
            </a:r>
            <a:r>
              <a:rPr lang="en-US" sz="1200" dirty="0"/>
              <a:t> van </a:t>
            </a:r>
            <a:r>
              <a:rPr lang="en-US" sz="1200" dirty="0" err="1"/>
              <a:t>plaagdierpopulaties</a:t>
            </a:r>
            <a:r>
              <a:rPr lang="en-US" sz="1200" dirty="0"/>
              <a:t> en </a:t>
            </a:r>
            <a:r>
              <a:rPr lang="en-US" sz="1200" dirty="0" err="1"/>
              <a:t>bij</a:t>
            </a:r>
            <a:r>
              <a:rPr lang="en-US" sz="1200" dirty="0"/>
              <a:t> de start van de </a:t>
            </a:r>
            <a:r>
              <a:rPr lang="en-US" sz="1200" dirty="0" err="1"/>
              <a:t>vorige</a:t>
            </a:r>
            <a:r>
              <a:rPr lang="en-US" sz="1200" dirty="0"/>
              <a:t> </a:t>
            </a:r>
            <a:r>
              <a:rPr lang="en-US" sz="1200" dirty="0" err="1"/>
              <a:t>legislatuur</a:t>
            </a:r>
            <a:r>
              <a:rPr lang="en-US" sz="1200" dirty="0"/>
              <a:t>  </a:t>
            </a:r>
            <a:r>
              <a:rPr lang="en-US" sz="1200" dirty="0" err="1"/>
              <a:t>kwam</a:t>
            </a:r>
            <a:r>
              <a:rPr lang="en-US" sz="1200" dirty="0"/>
              <a:t> </a:t>
            </a:r>
            <a:r>
              <a:rPr lang="en-US" sz="1200" dirty="0" err="1"/>
              <a:t>daar</a:t>
            </a:r>
            <a:r>
              <a:rPr lang="en-US" sz="1200" dirty="0"/>
              <a:t> dierenwelzijn </a:t>
            </a:r>
            <a:r>
              <a:rPr lang="en-US" sz="1200" dirty="0" err="1"/>
              <a:t>bij</a:t>
            </a:r>
            <a:r>
              <a:rPr lang="en-US" sz="1200" dirty="0"/>
              <a:t>.</a:t>
            </a:r>
          </a:p>
        </p:txBody>
      </p:sp>
      <p:sp>
        <p:nvSpPr>
          <p:cNvPr id="15"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Tijdelijke aanduiding voor inhoud 7" descr="Afbeelding met boom, buitenshuis, persoon, kleding&#10;&#10;Door AI gegenereerde inhoud is mogelijk onjuist.">
            <a:extLst>
              <a:ext uri="{FF2B5EF4-FFF2-40B4-BE49-F238E27FC236}">
                <a16:creationId xmlns:a16="http://schemas.microsoft.com/office/drawing/2014/main" id="{FA3F413A-307A-DA5B-29D9-491CA82F114F}"/>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8448" r="-1" b="16778"/>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9" name="Tekstvak 8">
            <a:extLst>
              <a:ext uri="{FF2B5EF4-FFF2-40B4-BE49-F238E27FC236}">
                <a16:creationId xmlns:a16="http://schemas.microsoft.com/office/drawing/2014/main" id="{4409DE2C-6F4C-FB67-2911-370A1AEF64B1}"/>
              </a:ext>
            </a:extLst>
          </p:cNvPr>
          <p:cNvSpPr txBox="1"/>
          <p:nvPr/>
        </p:nvSpPr>
        <p:spPr>
          <a:xfrm>
            <a:off x="890338" y="1768510"/>
            <a:ext cx="4421364" cy="2862322"/>
          </a:xfrm>
          <a:prstGeom prst="rect">
            <a:avLst/>
          </a:prstGeom>
          <a:noFill/>
        </p:spPr>
        <p:txBody>
          <a:bodyPr wrap="square" rtlCol="0">
            <a:spAutoFit/>
          </a:bodyPr>
          <a:lstStyle/>
          <a:p>
            <a:r>
              <a:rPr lang="nl-BE" dirty="0"/>
              <a:t>16 jaar voor het Lokaal Bestuur Kontich (Gemeente met 21.000 inwoners)</a:t>
            </a:r>
          </a:p>
          <a:p>
            <a:br>
              <a:rPr lang="nl-BE" u="sng" dirty="0">
                <a:solidFill>
                  <a:srgbClr val="E97132"/>
                </a:solidFill>
              </a:rPr>
            </a:br>
            <a:r>
              <a:rPr lang="nl-BE" b="1" u="sng" dirty="0">
                <a:solidFill>
                  <a:srgbClr val="E97132"/>
                </a:solidFill>
              </a:rPr>
              <a:t>Functie: </a:t>
            </a:r>
            <a:br>
              <a:rPr lang="nl-BE" b="1" u="sng" dirty="0">
                <a:solidFill>
                  <a:srgbClr val="E97132"/>
                </a:solidFill>
              </a:rPr>
            </a:br>
            <a:endParaRPr lang="nl-BE" b="1" u="sng" dirty="0">
              <a:solidFill>
                <a:srgbClr val="E97132"/>
              </a:solidFill>
            </a:endParaRPr>
          </a:p>
          <a:p>
            <a:pPr marL="285750" indent="-285750">
              <a:buFont typeface="Arial" panose="020B0604020202020204" pitchFamily="34" charset="0"/>
              <a:buChar char="•"/>
            </a:pPr>
            <a:r>
              <a:rPr lang="nl-BE" dirty="0"/>
              <a:t>11 uur bibliotheek</a:t>
            </a:r>
          </a:p>
          <a:p>
            <a:pPr marL="285750" indent="-285750">
              <a:buFont typeface="Arial" panose="020B0604020202020204" pitchFamily="34" charset="0"/>
              <a:buChar char="•"/>
            </a:pPr>
            <a:r>
              <a:rPr lang="nl-BE" dirty="0"/>
              <a:t>19 uur Technisch Assistent Plaagdierbeheersing &amp; Ambtenaar Dierenwelzijn </a:t>
            </a:r>
            <a:r>
              <a:rPr lang="nl-BE" sz="1100" dirty="0"/>
              <a:t>(*)</a:t>
            </a:r>
            <a:endParaRPr lang="nl-BE" dirty="0"/>
          </a:p>
          <a:p>
            <a:pPr marL="285750" indent="-285750">
              <a:buFont typeface="Arial" panose="020B0604020202020204" pitchFamily="34" charset="0"/>
              <a:buChar char="•"/>
            </a:pPr>
            <a:endParaRPr lang="nl-BE" dirty="0"/>
          </a:p>
        </p:txBody>
      </p:sp>
    </p:spTree>
    <p:extLst>
      <p:ext uri="{BB962C8B-B14F-4D97-AF65-F5344CB8AC3E}">
        <p14:creationId xmlns:p14="http://schemas.microsoft.com/office/powerpoint/2010/main" val="3337934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615313-E5A0-DBD8-9D53-B376952B2A75}"/>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A806BEF-7792-EDB2-3ECE-89C8E427F66F}"/>
              </a:ext>
            </a:extLst>
          </p:cNvPr>
          <p:cNvSpPr>
            <a:spLocks noGrp="1"/>
          </p:cNvSpPr>
          <p:nvPr>
            <p:ph type="title"/>
          </p:nvPr>
        </p:nvSpPr>
        <p:spPr>
          <a:xfrm>
            <a:off x="5297762" y="784462"/>
            <a:ext cx="6251110" cy="380337"/>
          </a:xfrm>
        </p:spPr>
        <p:txBody>
          <a:bodyPr vert="horz" lIns="91440" tIns="45720" rIns="91440" bIns="45720" rtlCol="0" anchor="b">
            <a:noAutofit/>
          </a:bodyPr>
          <a:lstStyle/>
          <a:p>
            <a:r>
              <a:rPr lang="en-US" sz="4500" b="1" dirty="0" err="1"/>
              <a:t>Budgetten</a:t>
            </a:r>
            <a:r>
              <a:rPr lang="en-US" sz="4500" b="1" dirty="0"/>
              <a:t> op </a:t>
            </a:r>
            <a:r>
              <a:rPr lang="en-US" sz="4500" b="1" dirty="0" err="1"/>
              <a:t>jaarbasis</a:t>
            </a:r>
            <a:endParaRPr lang="en-US" sz="4500" b="1" dirty="0"/>
          </a:p>
        </p:txBody>
      </p:sp>
      <p:pic>
        <p:nvPicPr>
          <p:cNvPr id="7" name="Tijdelijke aanduiding voor inhoud 6" descr="Afbeelding met buitenshuis, grond, egel, gras&#10;&#10;Door AI gegenereerde inhoud is mogelijk onjuist.">
            <a:extLst>
              <a:ext uri="{FF2B5EF4-FFF2-40B4-BE49-F238E27FC236}">
                <a16:creationId xmlns:a16="http://schemas.microsoft.com/office/drawing/2014/main" id="{568BDF17-EA2B-374D-F9B4-04D96FDCB609}"/>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945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44A2ED4-AE3E-AF1A-E7AC-7DDE71894DC3}"/>
              </a:ext>
            </a:extLst>
          </p:cNvPr>
          <p:cNvSpPr/>
          <p:nvPr/>
        </p:nvSpPr>
        <p:spPr>
          <a:xfrm>
            <a:off x="5025188" y="4166941"/>
            <a:ext cx="5232400" cy="6197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graphicFrame>
        <p:nvGraphicFramePr>
          <p:cNvPr id="8" name="Table 7">
            <a:extLst>
              <a:ext uri="{FF2B5EF4-FFF2-40B4-BE49-F238E27FC236}">
                <a16:creationId xmlns:a16="http://schemas.microsoft.com/office/drawing/2014/main" id="{17F92C3E-8288-C699-AFCD-4463FB4064C9}"/>
              </a:ext>
            </a:extLst>
          </p:cNvPr>
          <p:cNvGraphicFramePr>
            <a:graphicFrameLocks noGrp="1"/>
          </p:cNvGraphicFramePr>
          <p:nvPr>
            <p:extLst>
              <p:ext uri="{D42A27DB-BD31-4B8C-83A1-F6EECF244321}">
                <p14:modId xmlns:p14="http://schemas.microsoft.com/office/powerpoint/2010/main" val="968349378"/>
              </p:ext>
            </p:extLst>
          </p:nvPr>
        </p:nvGraphicFramePr>
        <p:xfrm>
          <a:off x="5281127" y="1669881"/>
          <a:ext cx="6267576" cy="1559560"/>
        </p:xfrm>
        <a:graphic>
          <a:graphicData uri="http://schemas.openxmlformats.org/drawingml/2006/table">
            <a:tbl>
              <a:tblPr>
                <a:tableStyleId>{2D5ABB26-0587-4C30-8999-92F81FD0307C}</a:tableStyleId>
              </a:tblPr>
              <a:tblGrid>
                <a:gridCol w="2100170">
                  <a:extLst>
                    <a:ext uri="{9D8B030D-6E8A-4147-A177-3AD203B41FA5}">
                      <a16:colId xmlns:a16="http://schemas.microsoft.com/office/drawing/2014/main" val="967252495"/>
                    </a:ext>
                  </a:extLst>
                </a:gridCol>
                <a:gridCol w="2083703">
                  <a:extLst>
                    <a:ext uri="{9D8B030D-6E8A-4147-A177-3AD203B41FA5}">
                      <a16:colId xmlns:a16="http://schemas.microsoft.com/office/drawing/2014/main" val="1240662567"/>
                    </a:ext>
                  </a:extLst>
                </a:gridCol>
                <a:gridCol w="2083703">
                  <a:extLst>
                    <a:ext uri="{9D8B030D-6E8A-4147-A177-3AD203B41FA5}">
                      <a16:colId xmlns:a16="http://schemas.microsoft.com/office/drawing/2014/main" val="1014860786"/>
                    </a:ext>
                  </a:extLst>
                </a:gridCol>
              </a:tblGrid>
              <a:tr h="370840">
                <a:tc>
                  <a:txBody>
                    <a:bodyPr/>
                    <a:lstStyle/>
                    <a:p>
                      <a:r>
                        <a:rPr lang="en-GB" b="1" dirty="0" err="1"/>
                        <a:t>Plaagdier</a:t>
                      </a:r>
                      <a:br>
                        <a:rPr lang="en-GB" b="1" dirty="0"/>
                      </a:br>
                      <a:r>
                        <a:rPr lang="en-GB" b="1" dirty="0" err="1"/>
                        <a:t>beheersing</a:t>
                      </a:r>
                      <a:endParaRPr lang="LID4096" b="1" dirty="0"/>
                    </a:p>
                  </a:txBody>
                  <a:tcPr/>
                </a:tc>
                <a:tc>
                  <a:txBody>
                    <a:bodyPr/>
                    <a:lstStyle/>
                    <a:p>
                      <a:r>
                        <a:rPr lang="en-GB" b="1" dirty="0" err="1"/>
                        <a:t>Bestrijding</a:t>
                      </a:r>
                      <a:r>
                        <a:rPr lang="en-GB" b="1" dirty="0"/>
                        <a:t> </a:t>
                      </a:r>
                      <a:r>
                        <a:rPr lang="en-GB" b="1" dirty="0" err="1"/>
                        <a:t>Aziatische</a:t>
                      </a:r>
                      <a:r>
                        <a:rPr lang="en-GB" b="1" dirty="0"/>
                        <a:t> </a:t>
                      </a:r>
                      <a:r>
                        <a:rPr lang="en-GB" b="1" dirty="0" err="1"/>
                        <a:t>Hoornaar</a:t>
                      </a:r>
                      <a:br>
                        <a:rPr lang="en-GB" b="1" dirty="0"/>
                      </a:br>
                      <a:endParaRPr lang="LID4096" b="1" dirty="0"/>
                    </a:p>
                  </a:txBody>
                  <a:tcPr/>
                </a:tc>
                <a:tc>
                  <a:txBody>
                    <a:bodyPr/>
                    <a:lstStyle/>
                    <a:p>
                      <a:r>
                        <a:rPr lang="en-GB" b="1" dirty="0" err="1"/>
                        <a:t>Bevordering</a:t>
                      </a:r>
                      <a:r>
                        <a:rPr lang="en-GB" b="1" dirty="0"/>
                        <a:t> </a:t>
                      </a:r>
                      <a:r>
                        <a:rPr lang="en-GB" b="1" dirty="0" err="1"/>
                        <a:t>Biodiversiteit</a:t>
                      </a:r>
                      <a:endParaRPr lang="LID4096" b="1" dirty="0"/>
                    </a:p>
                  </a:txBody>
                  <a:tcPr/>
                </a:tc>
                <a:extLst>
                  <a:ext uri="{0D108BD9-81ED-4DB2-BD59-A6C34878D82A}">
                    <a16:rowId xmlns:a16="http://schemas.microsoft.com/office/drawing/2014/main" val="4021456459"/>
                  </a:ext>
                </a:extLst>
              </a:tr>
              <a:tr h="370840">
                <a:tc>
                  <a:txBody>
                    <a:bodyPr/>
                    <a:lstStyle/>
                    <a:p>
                      <a:r>
                        <a:rPr lang="en-GB" b="1" dirty="0">
                          <a:solidFill>
                            <a:srgbClr val="E97132"/>
                          </a:solidFill>
                        </a:rPr>
                        <a:t>3.200€</a:t>
                      </a:r>
                      <a:endParaRPr lang="LID4096" b="1" dirty="0">
                        <a:solidFill>
                          <a:srgbClr val="E97132"/>
                        </a:solidFill>
                      </a:endParaRPr>
                    </a:p>
                  </a:txBody>
                  <a:tcPr/>
                </a:tc>
                <a:tc>
                  <a:txBody>
                    <a:bodyPr/>
                    <a:lstStyle/>
                    <a:p>
                      <a:r>
                        <a:rPr lang="en-GB" b="1" dirty="0">
                          <a:solidFill>
                            <a:srgbClr val="E97132"/>
                          </a:solidFill>
                        </a:rPr>
                        <a:t>10.000€</a:t>
                      </a:r>
                      <a:endParaRPr lang="LID4096" b="1" dirty="0">
                        <a:solidFill>
                          <a:srgbClr val="E97132"/>
                        </a:solidFill>
                      </a:endParaRPr>
                    </a:p>
                  </a:txBody>
                  <a:tcPr/>
                </a:tc>
                <a:tc>
                  <a:txBody>
                    <a:bodyPr/>
                    <a:lstStyle/>
                    <a:p>
                      <a:r>
                        <a:rPr lang="en-GB" b="1" dirty="0">
                          <a:solidFill>
                            <a:srgbClr val="E97132"/>
                          </a:solidFill>
                        </a:rPr>
                        <a:t>1.000€</a:t>
                      </a:r>
                      <a:endParaRPr lang="LID4096" b="1" dirty="0">
                        <a:solidFill>
                          <a:srgbClr val="E97132"/>
                        </a:solidFill>
                      </a:endParaRPr>
                    </a:p>
                  </a:txBody>
                  <a:tcPr/>
                </a:tc>
                <a:extLst>
                  <a:ext uri="{0D108BD9-81ED-4DB2-BD59-A6C34878D82A}">
                    <a16:rowId xmlns:a16="http://schemas.microsoft.com/office/drawing/2014/main" val="2824186588"/>
                  </a:ext>
                </a:extLst>
              </a:tr>
            </a:tbl>
          </a:graphicData>
        </a:graphic>
      </p:graphicFrame>
      <p:graphicFrame>
        <p:nvGraphicFramePr>
          <p:cNvPr id="10" name="Table 9">
            <a:extLst>
              <a:ext uri="{FF2B5EF4-FFF2-40B4-BE49-F238E27FC236}">
                <a16:creationId xmlns:a16="http://schemas.microsoft.com/office/drawing/2014/main" id="{B6C63135-2C67-6AE1-3C57-4C601CEA547F}"/>
              </a:ext>
            </a:extLst>
          </p:cNvPr>
          <p:cNvGraphicFramePr>
            <a:graphicFrameLocks noGrp="1"/>
          </p:cNvGraphicFramePr>
          <p:nvPr>
            <p:extLst>
              <p:ext uri="{D42A27DB-BD31-4B8C-83A1-F6EECF244321}">
                <p14:modId xmlns:p14="http://schemas.microsoft.com/office/powerpoint/2010/main" val="1949150004"/>
              </p:ext>
            </p:extLst>
          </p:nvPr>
        </p:nvGraphicFramePr>
        <p:xfrm>
          <a:off x="6106551" y="3717523"/>
          <a:ext cx="4167406" cy="1280160"/>
        </p:xfrm>
        <a:graphic>
          <a:graphicData uri="http://schemas.openxmlformats.org/drawingml/2006/table">
            <a:tbl>
              <a:tblPr>
                <a:tableStyleId>{2D5ABB26-0587-4C30-8999-92F81FD0307C}</a:tableStyleId>
              </a:tblPr>
              <a:tblGrid>
                <a:gridCol w="2083703">
                  <a:extLst>
                    <a:ext uri="{9D8B030D-6E8A-4147-A177-3AD203B41FA5}">
                      <a16:colId xmlns:a16="http://schemas.microsoft.com/office/drawing/2014/main" val="967252495"/>
                    </a:ext>
                  </a:extLst>
                </a:gridCol>
                <a:gridCol w="2083703">
                  <a:extLst>
                    <a:ext uri="{9D8B030D-6E8A-4147-A177-3AD203B41FA5}">
                      <a16:colId xmlns:a16="http://schemas.microsoft.com/office/drawing/2014/main" val="1240662567"/>
                    </a:ext>
                  </a:extLst>
                </a:gridCol>
              </a:tblGrid>
              <a:tr h="370840">
                <a:tc>
                  <a:txBody>
                    <a:bodyPr/>
                    <a:lstStyle/>
                    <a:p>
                      <a:r>
                        <a:rPr lang="en-GB" sz="2400" b="1" dirty="0" err="1"/>
                        <a:t>Zwerfkatten</a:t>
                      </a:r>
                      <a:br>
                        <a:rPr lang="en-GB" sz="2400" b="1" dirty="0"/>
                      </a:br>
                      <a:endParaRPr lang="LID4096" sz="2400" b="1" dirty="0"/>
                    </a:p>
                  </a:txBody>
                  <a:tcPr/>
                </a:tc>
                <a:tc>
                  <a:txBody>
                    <a:bodyPr/>
                    <a:lstStyle/>
                    <a:p>
                      <a:r>
                        <a:rPr lang="en-GB" sz="2400" b="1" dirty="0" err="1"/>
                        <a:t>Dierenwelzijn</a:t>
                      </a:r>
                      <a:endParaRPr lang="LID4096" sz="2400" b="1" dirty="0"/>
                    </a:p>
                  </a:txBody>
                  <a:tcPr/>
                </a:tc>
                <a:extLst>
                  <a:ext uri="{0D108BD9-81ED-4DB2-BD59-A6C34878D82A}">
                    <a16:rowId xmlns:a16="http://schemas.microsoft.com/office/drawing/2014/main" val="4021456459"/>
                  </a:ext>
                </a:extLst>
              </a:tr>
              <a:tr h="370840">
                <a:tc>
                  <a:txBody>
                    <a:bodyPr/>
                    <a:lstStyle/>
                    <a:p>
                      <a:r>
                        <a:rPr lang="en-GB" sz="2400" b="1" dirty="0">
                          <a:solidFill>
                            <a:srgbClr val="E97132"/>
                          </a:solidFill>
                        </a:rPr>
                        <a:t>3.000€</a:t>
                      </a:r>
                      <a:endParaRPr lang="LID4096" sz="2400" b="1" dirty="0">
                        <a:solidFill>
                          <a:srgbClr val="E97132"/>
                        </a:solidFill>
                      </a:endParaRPr>
                    </a:p>
                  </a:txBody>
                  <a:tcPr/>
                </a:tc>
                <a:tc>
                  <a:txBody>
                    <a:bodyPr/>
                    <a:lstStyle/>
                    <a:p>
                      <a:r>
                        <a:rPr lang="en-GB" sz="2400" b="1" dirty="0">
                          <a:solidFill>
                            <a:srgbClr val="E97132"/>
                          </a:solidFill>
                        </a:rPr>
                        <a:t>2.000€</a:t>
                      </a:r>
                      <a:endParaRPr lang="LID4096" sz="2400" b="1" dirty="0">
                        <a:solidFill>
                          <a:srgbClr val="E97132"/>
                        </a:solidFill>
                      </a:endParaRPr>
                    </a:p>
                  </a:txBody>
                  <a:tcPr/>
                </a:tc>
                <a:extLst>
                  <a:ext uri="{0D108BD9-81ED-4DB2-BD59-A6C34878D82A}">
                    <a16:rowId xmlns:a16="http://schemas.microsoft.com/office/drawing/2014/main" val="2824186588"/>
                  </a:ext>
                </a:extLst>
              </a:tr>
            </a:tbl>
          </a:graphicData>
        </a:graphic>
      </p:graphicFrame>
      <p:pic>
        <p:nvPicPr>
          <p:cNvPr id="15" name="Picture 14">
            <a:extLst>
              <a:ext uri="{FF2B5EF4-FFF2-40B4-BE49-F238E27FC236}">
                <a16:creationId xmlns:a16="http://schemas.microsoft.com/office/drawing/2014/main" id="{7772C454-8DC7-F935-546C-CC04997E9CBA}"/>
              </a:ext>
            </a:extLst>
          </p:cNvPr>
          <p:cNvPicPr>
            <a:picLocks noChangeAspect="1"/>
          </p:cNvPicPr>
          <p:nvPr/>
        </p:nvPicPr>
        <p:blipFill>
          <a:blip r:embed="rId4"/>
          <a:stretch>
            <a:fillRect/>
          </a:stretch>
        </p:blipFill>
        <p:spPr>
          <a:xfrm>
            <a:off x="5332241" y="2775196"/>
            <a:ext cx="1524132" cy="60965"/>
          </a:xfrm>
          <a:prstGeom prst="rect">
            <a:avLst/>
          </a:prstGeom>
        </p:spPr>
      </p:pic>
      <p:pic>
        <p:nvPicPr>
          <p:cNvPr id="17" name="Picture 16">
            <a:extLst>
              <a:ext uri="{FF2B5EF4-FFF2-40B4-BE49-F238E27FC236}">
                <a16:creationId xmlns:a16="http://schemas.microsoft.com/office/drawing/2014/main" id="{3941E25F-7B1F-22DD-1127-AB861634B296}"/>
              </a:ext>
            </a:extLst>
          </p:cNvPr>
          <p:cNvPicPr>
            <a:picLocks noChangeAspect="1"/>
          </p:cNvPicPr>
          <p:nvPr/>
        </p:nvPicPr>
        <p:blipFill>
          <a:blip r:embed="rId4"/>
          <a:stretch>
            <a:fillRect/>
          </a:stretch>
        </p:blipFill>
        <p:spPr>
          <a:xfrm>
            <a:off x="7436885" y="2775201"/>
            <a:ext cx="1524132" cy="60965"/>
          </a:xfrm>
          <a:prstGeom prst="rect">
            <a:avLst/>
          </a:prstGeom>
        </p:spPr>
      </p:pic>
      <p:pic>
        <p:nvPicPr>
          <p:cNvPr id="19" name="Picture 18">
            <a:extLst>
              <a:ext uri="{FF2B5EF4-FFF2-40B4-BE49-F238E27FC236}">
                <a16:creationId xmlns:a16="http://schemas.microsoft.com/office/drawing/2014/main" id="{0EF70B4C-AEEA-115D-ED46-26188DE717A6}"/>
              </a:ext>
            </a:extLst>
          </p:cNvPr>
          <p:cNvPicPr>
            <a:picLocks noChangeAspect="1"/>
          </p:cNvPicPr>
          <p:nvPr/>
        </p:nvPicPr>
        <p:blipFill>
          <a:blip r:embed="rId4"/>
          <a:stretch>
            <a:fillRect/>
          </a:stretch>
        </p:blipFill>
        <p:spPr>
          <a:xfrm>
            <a:off x="9541529" y="2780276"/>
            <a:ext cx="1524132" cy="60965"/>
          </a:xfrm>
          <a:prstGeom prst="rect">
            <a:avLst/>
          </a:prstGeom>
        </p:spPr>
      </p:pic>
      <p:pic>
        <p:nvPicPr>
          <p:cNvPr id="21" name="Picture 20">
            <a:extLst>
              <a:ext uri="{FF2B5EF4-FFF2-40B4-BE49-F238E27FC236}">
                <a16:creationId xmlns:a16="http://schemas.microsoft.com/office/drawing/2014/main" id="{A3AFDD8F-C065-B61C-7162-F27EE0FD272A}"/>
              </a:ext>
            </a:extLst>
          </p:cNvPr>
          <p:cNvPicPr>
            <a:picLocks noChangeAspect="1"/>
          </p:cNvPicPr>
          <p:nvPr/>
        </p:nvPicPr>
        <p:blipFill>
          <a:blip r:embed="rId4"/>
          <a:stretch>
            <a:fillRect/>
          </a:stretch>
        </p:blipFill>
        <p:spPr>
          <a:xfrm>
            <a:off x="6141198" y="4269301"/>
            <a:ext cx="1728000" cy="69120"/>
          </a:xfrm>
          <a:prstGeom prst="rect">
            <a:avLst/>
          </a:prstGeom>
        </p:spPr>
      </p:pic>
      <p:pic>
        <p:nvPicPr>
          <p:cNvPr id="23" name="Picture 22">
            <a:extLst>
              <a:ext uri="{FF2B5EF4-FFF2-40B4-BE49-F238E27FC236}">
                <a16:creationId xmlns:a16="http://schemas.microsoft.com/office/drawing/2014/main" id="{4A7EC955-7726-6414-11CD-BA02E25EC212}"/>
              </a:ext>
            </a:extLst>
          </p:cNvPr>
          <p:cNvPicPr>
            <a:picLocks noChangeAspect="1"/>
          </p:cNvPicPr>
          <p:nvPr/>
        </p:nvPicPr>
        <p:blipFill>
          <a:blip r:embed="rId4"/>
          <a:stretch>
            <a:fillRect/>
          </a:stretch>
        </p:blipFill>
        <p:spPr>
          <a:xfrm>
            <a:off x="8245842" y="4269306"/>
            <a:ext cx="1800000" cy="72000"/>
          </a:xfrm>
          <a:prstGeom prst="rect">
            <a:avLst/>
          </a:prstGeom>
        </p:spPr>
      </p:pic>
      <p:sp>
        <p:nvSpPr>
          <p:cNvPr id="24" name="TextBox 23">
            <a:extLst>
              <a:ext uri="{FF2B5EF4-FFF2-40B4-BE49-F238E27FC236}">
                <a16:creationId xmlns:a16="http://schemas.microsoft.com/office/drawing/2014/main" id="{83E0C129-ADCC-3F71-D895-EA3D6D138707}"/>
              </a:ext>
            </a:extLst>
          </p:cNvPr>
          <p:cNvSpPr txBox="1"/>
          <p:nvPr/>
        </p:nvSpPr>
        <p:spPr>
          <a:xfrm>
            <a:off x="5025188" y="5806359"/>
            <a:ext cx="7163764" cy="954107"/>
          </a:xfrm>
          <a:prstGeom prst="rect">
            <a:avLst/>
          </a:prstGeom>
          <a:noFill/>
        </p:spPr>
        <p:txBody>
          <a:bodyPr wrap="square" rtlCol="0">
            <a:spAutoFit/>
          </a:bodyPr>
          <a:lstStyle/>
          <a:p>
            <a:pPr algn="ctr"/>
            <a:r>
              <a:rPr lang="en-GB" sz="2800" b="1" dirty="0" err="1">
                <a:solidFill>
                  <a:srgbClr val="E97132"/>
                </a:solidFill>
              </a:rPr>
              <a:t>Werkingsbudget</a:t>
            </a:r>
            <a:r>
              <a:rPr lang="en-GB" sz="2800" b="1" dirty="0">
                <a:solidFill>
                  <a:srgbClr val="E97132"/>
                </a:solidFill>
              </a:rPr>
              <a:t>: 18.200€/</a:t>
            </a:r>
            <a:r>
              <a:rPr lang="en-GB" sz="2800" b="1" dirty="0" err="1">
                <a:solidFill>
                  <a:srgbClr val="E97132"/>
                </a:solidFill>
              </a:rPr>
              <a:t>jaar</a:t>
            </a:r>
            <a:endParaRPr lang="en-GB" sz="2800" b="1" dirty="0">
              <a:solidFill>
                <a:srgbClr val="E97132"/>
              </a:solidFill>
            </a:endParaRPr>
          </a:p>
          <a:p>
            <a:pPr algn="ctr"/>
            <a:r>
              <a:rPr lang="en-GB" sz="2800" b="1" dirty="0" err="1">
                <a:solidFill>
                  <a:srgbClr val="E97132"/>
                </a:solidFill>
              </a:rPr>
              <a:t>Waarvan</a:t>
            </a:r>
            <a:r>
              <a:rPr lang="en-GB" sz="2800" b="1" dirty="0">
                <a:solidFill>
                  <a:srgbClr val="E97132"/>
                </a:solidFill>
              </a:rPr>
              <a:t> 5.000 </a:t>
            </a:r>
            <a:r>
              <a:rPr lang="en-GB" sz="2800" b="1" dirty="0" err="1">
                <a:solidFill>
                  <a:srgbClr val="E97132"/>
                </a:solidFill>
              </a:rPr>
              <a:t>voor</a:t>
            </a:r>
            <a:r>
              <a:rPr lang="en-GB" sz="2800" b="1" dirty="0">
                <a:solidFill>
                  <a:srgbClr val="E97132"/>
                </a:solidFill>
              </a:rPr>
              <a:t> dierenwelzijn.</a:t>
            </a:r>
            <a:endParaRPr lang="LID4096" sz="2800" b="1" dirty="0">
              <a:solidFill>
                <a:srgbClr val="E97132"/>
              </a:solidFill>
            </a:endParaRPr>
          </a:p>
        </p:txBody>
      </p:sp>
    </p:spTree>
    <p:extLst>
      <p:ext uri="{BB962C8B-B14F-4D97-AF65-F5344CB8AC3E}">
        <p14:creationId xmlns:p14="http://schemas.microsoft.com/office/powerpoint/2010/main" val="1334759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4A379F-A62F-92FC-32F5-F677226C55C2}"/>
              </a:ext>
            </a:extLst>
          </p:cNvPr>
          <p:cNvSpPr>
            <a:spLocks noGrp="1"/>
          </p:cNvSpPr>
          <p:nvPr>
            <p:ph type="title"/>
          </p:nvPr>
        </p:nvSpPr>
        <p:spPr/>
        <p:txBody>
          <a:bodyPr>
            <a:normAutofit fontScale="90000"/>
          </a:bodyPr>
          <a:lstStyle/>
          <a:p>
            <a:r>
              <a:rPr lang="nl-BE" sz="5000" b="1" kern="100" dirty="0">
                <a:solidFill>
                  <a:prstClr val="black"/>
                </a:solidFill>
                <a:latin typeface="Aptos" panose="020B0004020202020204" pitchFamily="34" charset="0"/>
                <a:ea typeface="Aptos" panose="020B0004020202020204" pitchFamily="34" charset="0"/>
                <a:cs typeface="Times New Roman" panose="02020603050405020304" pitchFamily="18" charset="0"/>
              </a:rPr>
              <a:t>Dierenwelzijn…meer dan een meldpunt.</a:t>
            </a:r>
            <a:endParaRPr lang="nl-BE" dirty="0"/>
          </a:p>
        </p:txBody>
      </p:sp>
      <p:sp>
        <p:nvSpPr>
          <p:cNvPr id="6" name="Tekstvak 5">
            <a:extLst>
              <a:ext uri="{FF2B5EF4-FFF2-40B4-BE49-F238E27FC236}">
                <a16:creationId xmlns:a16="http://schemas.microsoft.com/office/drawing/2014/main" id="{FFE4E554-7F96-D792-EB96-E049FA625234}"/>
              </a:ext>
            </a:extLst>
          </p:cNvPr>
          <p:cNvSpPr txBox="1"/>
          <p:nvPr/>
        </p:nvSpPr>
        <p:spPr>
          <a:xfrm>
            <a:off x="838200" y="1702824"/>
            <a:ext cx="6059351" cy="523220"/>
          </a:xfrm>
          <a:prstGeom prst="rect">
            <a:avLst/>
          </a:prstGeom>
          <a:noFill/>
        </p:spPr>
        <p:txBody>
          <a:bodyPr wrap="none" rtlCol="0">
            <a:spAutoFit/>
          </a:bodyPr>
          <a:lstStyle/>
          <a:p>
            <a:r>
              <a:rPr lang="nl-BE" sz="2800" b="1" dirty="0"/>
              <a:t>De 5 streefdoelen bij de start waren:</a:t>
            </a:r>
          </a:p>
        </p:txBody>
      </p:sp>
      <p:sp>
        <p:nvSpPr>
          <p:cNvPr id="3" name="Tekstvak 2">
            <a:extLst>
              <a:ext uri="{FF2B5EF4-FFF2-40B4-BE49-F238E27FC236}">
                <a16:creationId xmlns:a16="http://schemas.microsoft.com/office/drawing/2014/main" id="{00BCB43E-7BFB-672E-17EB-AE8DC660729E}"/>
              </a:ext>
            </a:extLst>
          </p:cNvPr>
          <p:cNvSpPr txBox="1"/>
          <p:nvPr/>
        </p:nvSpPr>
        <p:spPr>
          <a:xfrm>
            <a:off x="4006533" y="6433666"/>
            <a:ext cx="5186362" cy="400110"/>
          </a:xfrm>
          <a:prstGeom prst="rect">
            <a:avLst/>
          </a:prstGeom>
          <a:noFill/>
        </p:spPr>
        <p:txBody>
          <a:bodyPr wrap="square" rtlCol="0">
            <a:spAutoFit/>
          </a:bodyPr>
          <a:lstStyle/>
          <a:p>
            <a:r>
              <a:rPr lang="nl-BE" sz="2000" b="1" dirty="0">
                <a:solidFill>
                  <a:srgbClr val="E97132"/>
                </a:solidFill>
              </a:rPr>
              <a:t>Dit blijft een “</a:t>
            </a:r>
            <a:r>
              <a:rPr lang="nl-BE" sz="2000" b="1" dirty="0" err="1">
                <a:solidFill>
                  <a:srgbClr val="E97132"/>
                </a:solidFill>
              </a:rPr>
              <a:t>Work</a:t>
            </a:r>
            <a:r>
              <a:rPr lang="nl-BE" sz="2000" b="1" dirty="0">
                <a:solidFill>
                  <a:srgbClr val="E97132"/>
                </a:solidFill>
              </a:rPr>
              <a:t> in </a:t>
            </a:r>
            <a:r>
              <a:rPr lang="nl-BE" sz="2000" b="1" dirty="0" err="1">
                <a:solidFill>
                  <a:srgbClr val="E97132"/>
                </a:solidFill>
              </a:rPr>
              <a:t>progress</a:t>
            </a:r>
            <a:r>
              <a:rPr lang="nl-BE" sz="2000" b="1" dirty="0">
                <a:solidFill>
                  <a:srgbClr val="E97132"/>
                </a:solidFill>
              </a:rPr>
              <a:t>”.</a:t>
            </a:r>
          </a:p>
        </p:txBody>
      </p:sp>
      <p:sp>
        <p:nvSpPr>
          <p:cNvPr id="5" name="Rectangle: Rounded Corners 4">
            <a:extLst>
              <a:ext uri="{FF2B5EF4-FFF2-40B4-BE49-F238E27FC236}">
                <a16:creationId xmlns:a16="http://schemas.microsoft.com/office/drawing/2014/main" id="{9040F320-4B38-7A41-22CF-22A1AF9542DA}"/>
              </a:ext>
            </a:extLst>
          </p:cNvPr>
          <p:cNvSpPr/>
          <p:nvPr/>
        </p:nvSpPr>
        <p:spPr>
          <a:xfrm>
            <a:off x="2136000" y="2586165"/>
            <a:ext cx="3960000" cy="540000"/>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err="1">
                <a:solidFill>
                  <a:schemeClr val="tx1">
                    <a:lumMod val="65000"/>
                    <a:lumOff val="35000"/>
                  </a:schemeClr>
                </a:solidFill>
              </a:rPr>
              <a:t>wettelijk</a:t>
            </a:r>
            <a:r>
              <a:rPr lang="en-GB" dirty="0">
                <a:solidFill>
                  <a:schemeClr val="tx1">
                    <a:lumMod val="65000"/>
                    <a:lumOff val="35000"/>
                  </a:schemeClr>
                </a:solidFill>
              </a:rPr>
              <a:t> minimum </a:t>
            </a:r>
            <a:r>
              <a:rPr lang="en-GB" dirty="0" err="1">
                <a:solidFill>
                  <a:schemeClr val="tx1">
                    <a:lumMod val="65000"/>
                    <a:lumOff val="35000"/>
                  </a:schemeClr>
                </a:solidFill>
              </a:rPr>
              <a:t>kader</a:t>
            </a:r>
            <a:endParaRPr lang="LID4096" dirty="0">
              <a:solidFill>
                <a:schemeClr val="tx1">
                  <a:lumMod val="65000"/>
                  <a:lumOff val="35000"/>
                </a:schemeClr>
              </a:solidFill>
            </a:endParaRPr>
          </a:p>
        </p:txBody>
      </p:sp>
      <p:sp>
        <p:nvSpPr>
          <p:cNvPr id="7" name="Rectangle: Rounded Corners 6">
            <a:extLst>
              <a:ext uri="{FF2B5EF4-FFF2-40B4-BE49-F238E27FC236}">
                <a16:creationId xmlns:a16="http://schemas.microsoft.com/office/drawing/2014/main" id="{9168EED8-A17A-367E-D8EF-65DFE75729D5}"/>
              </a:ext>
            </a:extLst>
          </p:cNvPr>
          <p:cNvSpPr/>
          <p:nvPr/>
        </p:nvSpPr>
        <p:spPr>
          <a:xfrm>
            <a:off x="6088738" y="2596507"/>
            <a:ext cx="3960000" cy="540000"/>
          </a:xfrm>
          <a:prstGeom prst="roundRect">
            <a:avLst>
              <a:gd name="adj" fmla="val 5000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err="1">
                <a:solidFill>
                  <a:schemeClr val="tx1">
                    <a:lumMod val="65000"/>
                    <a:lumOff val="35000"/>
                  </a:schemeClr>
                </a:solidFill>
              </a:rPr>
              <a:t>ambitieus</a:t>
            </a:r>
            <a:r>
              <a:rPr lang="en-GB" dirty="0">
                <a:solidFill>
                  <a:schemeClr val="tx1">
                    <a:lumMod val="65000"/>
                    <a:lumOff val="35000"/>
                  </a:schemeClr>
                </a:solidFill>
              </a:rPr>
              <a:t> </a:t>
            </a:r>
            <a:r>
              <a:rPr lang="en-GB" dirty="0" err="1">
                <a:solidFill>
                  <a:schemeClr val="tx1">
                    <a:lumMod val="65000"/>
                    <a:lumOff val="35000"/>
                  </a:schemeClr>
                </a:solidFill>
              </a:rPr>
              <a:t>beleid</a:t>
            </a:r>
            <a:endParaRPr lang="LID4096" dirty="0">
              <a:solidFill>
                <a:schemeClr val="tx1">
                  <a:lumMod val="65000"/>
                  <a:lumOff val="35000"/>
                </a:schemeClr>
              </a:solidFill>
            </a:endParaRPr>
          </a:p>
        </p:txBody>
      </p:sp>
      <p:cxnSp>
        <p:nvCxnSpPr>
          <p:cNvPr id="25" name="Straight Connector 24">
            <a:extLst>
              <a:ext uri="{FF2B5EF4-FFF2-40B4-BE49-F238E27FC236}">
                <a16:creationId xmlns:a16="http://schemas.microsoft.com/office/drawing/2014/main" id="{EC214F46-C37E-7188-1875-5F6D8456067B}"/>
              </a:ext>
            </a:extLst>
          </p:cNvPr>
          <p:cNvCxnSpPr/>
          <p:nvPr/>
        </p:nvCxnSpPr>
        <p:spPr>
          <a:xfrm>
            <a:off x="6084747" y="2409300"/>
            <a:ext cx="0" cy="3714797"/>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8" name="Oval 7">
            <a:extLst>
              <a:ext uri="{FF2B5EF4-FFF2-40B4-BE49-F238E27FC236}">
                <a16:creationId xmlns:a16="http://schemas.microsoft.com/office/drawing/2014/main" id="{6BA1287F-ECF7-0F7D-C53F-3910D709E5E4}"/>
              </a:ext>
            </a:extLst>
          </p:cNvPr>
          <p:cNvSpPr/>
          <p:nvPr/>
        </p:nvSpPr>
        <p:spPr>
          <a:xfrm>
            <a:off x="5813120" y="2586165"/>
            <a:ext cx="540000" cy="54000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rgbClr val="E97132"/>
                </a:solidFill>
              </a:rPr>
              <a:t>1</a:t>
            </a:r>
            <a:endParaRPr lang="LID4096" b="1" dirty="0">
              <a:solidFill>
                <a:srgbClr val="E97132"/>
              </a:solidFill>
            </a:endParaRPr>
          </a:p>
        </p:txBody>
      </p:sp>
      <p:sp>
        <p:nvSpPr>
          <p:cNvPr id="12" name="Rectangle: Rounded Corners 11">
            <a:extLst>
              <a:ext uri="{FF2B5EF4-FFF2-40B4-BE49-F238E27FC236}">
                <a16:creationId xmlns:a16="http://schemas.microsoft.com/office/drawing/2014/main" id="{B72CB410-B5F6-EDA6-C05A-2A98CE072CAD}"/>
              </a:ext>
            </a:extLst>
          </p:cNvPr>
          <p:cNvSpPr/>
          <p:nvPr/>
        </p:nvSpPr>
        <p:spPr>
          <a:xfrm>
            <a:off x="2136000" y="3287022"/>
            <a:ext cx="3960000" cy="540000"/>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err="1">
                <a:solidFill>
                  <a:schemeClr val="tx1">
                    <a:lumMod val="65000"/>
                    <a:lumOff val="35000"/>
                  </a:schemeClr>
                </a:solidFill>
              </a:rPr>
              <a:t>reactief</a:t>
            </a:r>
            <a:r>
              <a:rPr lang="en-GB" dirty="0">
                <a:solidFill>
                  <a:schemeClr val="tx1">
                    <a:lumMod val="65000"/>
                    <a:lumOff val="35000"/>
                  </a:schemeClr>
                </a:solidFill>
              </a:rPr>
              <a:t> </a:t>
            </a:r>
            <a:r>
              <a:rPr lang="en-GB" dirty="0" err="1">
                <a:solidFill>
                  <a:schemeClr val="tx1">
                    <a:lumMod val="65000"/>
                    <a:lumOff val="35000"/>
                  </a:schemeClr>
                </a:solidFill>
              </a:rPr>
              <a:t>meldpunt</a:t>
            </a:r>
            <a:endParaRPr lang="LID4096" dirty="0">
              <a:solidFill>
                <a:schemeClr val="tx1">
                  <a:lumMod val="65000"/>
                  <a:lumOff val="35000"/>
                </a:schemeClr>
              </a:solidFill>
            </a:endParaRPr>
          </a:p>
        </p:txBody>
      </p:sp>
      <p:sp>
        <p:nvSpPr>
          <p:cNvPr id="13" name="Rectangle: Rounded Corners 12">
            <a:extLst>
              <a:ext uri="{FF2B5EF4-FFF2-40B4-BE49-F238E27FC236}">
                <a16:creationId xmlns:a16="http://schemas.microsoft.com/office/drawing/2014/main" id="{334B2857-C90C-F750-012C-FA15DF6B1766}"/>
              </a:ext>
            </a:extLst>
          </p:cNvPr>
          <p:cNvSpPr/>
          <p:nvPr/>
        </p:nvSpPr>
        <p:spPr>
          <a:xfrm>
            <a:off x="6088738" y="3297364"/>
            <a:ext cx="3960000" cy="540000"/>
          </a:xfrm>
          <a:prstGeom prst="roundRect">
            <a:avLst>
              <a:gd name="adj" fmla="val 5000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lumMod val="65000"/>
                    <a:lumOff val="35000"/>
                  </a:schemeClr>
                </a:solidFill>
              </a:rPr>
              <a:t>pro-</a:t>
            </a:r>
            <a:r>
              <a:rPr lang="en-GB" dirty="0" err="1">
                <a:solidFill>
                  <a:schemeClr val="tx1">
                    <a:lumMod val="65000"/>
                    <a:lumOff val="35000"/>
                  </a:schemeClr>
                </a:solidFill>
              </a:rPr>
              <a:t>actieve</a:t>
            </a:r>
            <a:r>
              <a:rPr lang="en-GB" dirty="0">
                <a:solidFill>
                  <a:schemeClr val="tx1">
                    <a:lumMod val="65000"/>
                    <a:lumOff val="35000"/>
                  </a:schemeClr>
                </a:solidFill>
              </a:rPr>
              <a:t> </a:t>
            </a:r>
            <a:r>
              <a:rPr lang="en-GB" dirty="0" err="1">
                <a:solidFill>
                  <a:schemeClr val="tx1">
                    <a:lumMod val="65000"/>
                    <a:lumOff val="35000"/>
                  </a:schemeClr>
                </a:solidFill>
              </a:rPr>
              <a:t>werking</a:t>
            </a:r>
            <a:endParaRPr lang="LID4096" dirty="0">
              <a:solidFill>
                <a:schemeClr val="tx1">
                  <a:lumMod val="65000"/>
                  <a:lumOff val="35000"/>
                </a:schemeClr>
              </a:solidFill>
            </a:endParaRPr>
          </a:p>
        </p:txBody>
      </p:sp>
      <p:sp>
        <p:nvSpPr>
          <p:cNvPr id="14" name="Oval 13">
            <a:extLst>
              <a:ext uri="{FF2B5EF4-FFF2-40B4-BE49-F238E27FC236}">
                <a16:creationId xmlns:a16="http://schemas.microsoft.com/office/drawing/2014/main" id="{F55E3E8D-15FD-8FA3-8358-6AF4E3577141}"/>
              </a:ext>
            </a:extLst>
          </p:cNvPr>
          <p:cNvSpPr/>
          <p:nvPr/>
        </p:nvSpPr>
        <p:spPr>
          <a:xfrm>
            <a:off x="5813120" y="3287022"/>
            <a:ext cx="540000" cy="54000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rgbClr val="E97132"/>
                </a:solidFill>
              </a:rPr>
              <a:t>2</a:t>
            </a:r>
            <a:endParaRPr lang="LID4096" b="1" dirty="0">
              <a:solidFill>
                <a:srgbClr val="E97132"/>
              </a:solidFill>
            </a:endParaRPr>
          </a:p>
        </p:txBody>
      </p:sp>
      <p:sp>
        <p:nvSpPr>
          <p:cNvPr id="15" name="Rectangle: Rounded Corners 14">
            <a:extLst>
              <a:ext uri="{FF2B5EF4-FFF2-40B4-BE49-F238E27FC236}">
                <a16:creationId xmlns:a16="http://schemas.microsoft.com/office/drawing/2014/main" id="{C8201C20-2513-71FB-FE4D-8486A9E2412B}"/>
              </a:ext>
            </a:extLst>
          </p:cNvPr>
          <p:cNvSpPr/>
          <p:nvPr/>
        </p:nvSpPr>
        <p:spPr>
          <a:xfrm>
            <a:off x="2136000" y="3987879"/>
            <a:ext cx="3960000" cy="540000"/>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err="1">
                <a:solidFill>
                  <a:schemeClr val="tx1">
                    <a:lumMod val="65000"/>
                    <a:lumOff val="35000"/>
                  </a:schemeClr>
                </a:solidFill>
              </a:rPr>
              <a:t>één</a:t>
            </a:r>
            <a:r>
              <a:rPr lang="en-GB" dirty="0">
                <a:solidFill>
                  <a:schemeClr val="tx1">
                    <a:lumMod val="65000"/>
                    <a:lumOff val="35000"/>
                  </a:schemeClr>
                </a:solidFill>
              </a:rPr>
              <a:t> </a:t>
            </a:r>
            <a:r>
              <a:rPr lang="en-GB" dirty="0" err="1">
                <a:solidFill>
                  <a:schemeClr val="tx1">
                    <a:lumMod val="65000"/>
                    <a:lumOff val="35000"/>
                  </a:schemeClr>
                </a:solidFill>
              </a:rPr>
              <a:t>centraal</a:t>
            </a:r>
            <a:r>
              <a:rPr lang="en-GB" dirty="0">
                <a:solidFill>
                  <a:schemeClr val="tx1">
                    <a:lumMod val="65000"/>
                    <a:lumOff val="35000"/>
                  </a:schemeClr>
                </a:solidFill>
              </a:rPr>
              <a:t> </a:t>
            </a:r>
            <a:r>
              <a:rPr lang="en-GB" dirty="0" err="1">
                <a:solidFill>
                  <a:schemeClr val="tx1">
                    <a:lumMod val="65000"/>
                    <a:lumOff val="35000"/>
                  </a:schemeClr>
                </a:solidFill>
              </a:rPr>
              <a:t>meldpunt</a:t>
            </a:r>
            <a:endParaRPr lang="LID4096" dirty="0">
              <a:solidFill>
                <a:schemeClr val="tx1">
                  <a:lumMod val="65000"/>
                  <a:lumOff val="35000"/>
                </a:schemeClr>
              </a:solidFill>
            </a:endParaRPr>
          </a:p>
        </p:txBody>
      </p:sp>
      <p:sp>
        <p:nvSpPr>
          <p:cNvPr id="16" name="Rectangle: Rounded Corners 15">
            <a:extLst>
              <a:ext uri="{FF2B5EF4-FFF2-40B4-BE49-F238E27FC236}">
                <a16:creationId xmlns:a16="http://schemas.microsoft.com/office/drawing/2014/main" id="{80A22068-1BAF-D70B-9F0A-D1CC1A7E9A2C}"/>
              </a:ext>
            </a:extLst>
          </p:cNvPr>
          <p:cNvSpPr/>
          <p:nvPr/>
        </p:nvSpPr>
        <p:spPr>
          <a:xfrm>
            <a:off x="6088738" y="3998221"/>
            <a:ext cx="3960000" cy="540000"/>
          </a:xfrm>
          <a:prstGeom prst="roundRect">
            <a:avLst>
              <a:gd name="adj" fmla="val 5000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err="1">
                <a:solidFill>
                  <a:schemeClr val="tx1">
                    <a:lumMod val="65000"/>
                    <a:lumOff val="35000"/>
                  </a:schemeClr>
                </a:solidFill>
              </a:rPr>
              <a:t>contacten</a:t>
            </a:r>
            <a:r>
              <a:rPr lang="en-GB" dirty="0">
                <a:solidFill>
                  <a:schemeClr val="tx1">
                    <a:lumMod val="65000"/>
                    <a:lumOff val="35000"/>
                  </a:schemeClr>
                </a:solidFill>
              </a:rPr>
              <a:t> </a:t>
            </a:r>
            <a:r>
              <a:rPr lang="en-GB" dirty="0" err="1">
                <a:solidFill>
                  <a:schemeClr val="tx1">
                    <a:lumMod val="65000"/>
                    <a:lumOff val="35000"/>
                  </a:schemeClr>
                </a:solidFill>
              </a:rPr>
              <a:t>binnen</a:t>
            </a:r>
            <a:r>
              <a:rPr lang="en-GB" dirty="0">
                <a:solidFill>
                  <a:schemeClr val="tx1">
                    <a:lumMod val="65000"/>
                    <a:lumOff val="35000"/>
                  </a:schemeClr>
                </a:solidFill>
              </a:rPr>
              <a:t> alle </a:t>
            </a:r>
            <a:r>
              <a:rPr lang="en-GB" dirty="0" err="1">
                <a:solidFill>
                  <a:schemeClr val="tx1">
                    <a:lumMod val="65000"/>
                    <a:lumOff val="35000"/>
                  </a:schemeClr>
                </a:solidFill>
              </a:rPr>
              <a:t>diensten</a:t>
            </a:r>
            <a:endParaRPr lang="LID4096" dirty="0">
              <a:solidFill>
                <a:schemeClr val="tx1">
                  <a:lumMod val="65000"/>
                  <a:lumOff val="35000"/>
                </a:schemeClr>
              </a:solidFill>
            </a:endParaRPr>
          </a:p>
        </p:txBody>
      </p:sp>
      <p:sp>
        <p:nvSpPr>
          <p:cNvPr id="17" name="Oval 16">
            <a:extLst>
              <a:ext uri="{FF2B5EF4-FFF2-40B4-BE49-F238E27FC236}">
                <a16:creationId xmlns:a16="http://schemas.microsoft.com/office/drawing/2014/main" id="{2DDAABA2-9064-2B08-4BBD-65FD62E4884E}"/>
              </a:ext>
            </a:extLst>
          </p:cNvPr>
          <p:cNvSpPr/>
          <p:nvPr/>
        </p:nvSpPr>
        <p:spPr>
          <a:xfrm>
            <a:off x="5813120" y="3987879"/>
            <a:ext cx="540000" cy="54000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rgbClr val="E97132"/>
                </a:solidFill>
              </a:rPr>
              <a:t>3</a:t>
            </a:r>
            <a:endParaRPr lang="LID4096" b="1" dirty="0">
              <a:solidFill>
                <a:srgbClr val="E97132"/>
              </a:solidFill>
            </a:endParaRPr>
          </a:p>
        </p:txBody>
      </p:sp>
      <p:sp>
        <p:nvSpPr>
          <p:cNvPr id="18" name="Rectangle: Rounded Corners 17">
            <a:extLst>
              <a:ext uri="{FF2B5EF4-FFF2-40B4-BE49-F238E27FC236}">
                <a16:creationId xmlns:a16="http://schemas.microsoft.com/office/drawing/2014/main" id="{B3D3476D-E920-DB9A-D9D0-A4CAA05DCFA2}"/>
              </a:ext>
            </a:extLst>
          </p:cNvPr>
          <p:cNvSpPr/>
          <p:nvPr/>
        </p:nvSpPr>
        <p:spPr>
          <a:xfrm>
            <a:off x="2136000" y="4699078"/>
            <a:ext cx="3960000" cy="540000"/>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dirty="0">
                <a:solidFill>
                  <a:schemeClr val="tx1">
                    <a:lumMod val="65000"/>
                    <a:lumOff val="35000"/>
                  </a:schemeClr>
                </a:solidFill>
              </a:rPr>
              <a:t>Geen/weinig contact met Politie en Dierenwelzijn Vlaanderen</a:t>
            </a:r>
            <a:endParaRPr lang="LID4096" dirty="0">
              <a:solidFill>
                <a:schemeClr val="tx1">
                  <a:lumMod val="65000"/>
                  <a:lumOff val="35000"/>
                </a:schemeClr>
              </a:solidFill>
            </a:endParaRPr>
          </a:p>
        </p:txBody>
      </p:sp>
      <p:sp>
        <p:nvSpPr>
          <p:cNvPr id="19" name="Rectangle: Rounded Corners 18">
            <a:extLst>
              <a:ext uri="{FF2B5EF4-FFF2-40B4-BE49-F238E27FC236}">
                <a16:creationId xmlns:a16="http://schemas.microsoft.com/office/drawing/2014/main" id="{675C2B6B-C1E7-6AF9-E128-A921DDDC86F3}"/>
              </a:ext>
            </a:extLst>
          </p:cNvPr>
          <p:cNvSpPr/>
          <p:nvPr/>
        </p:nvSpPr>
        <p:spPr>
          <a:xfrm>
            <a:off x="6107254" y="4719004"/>
            <a:ext cx="3960000" cy="540000"/>
          </a:xfrm>
          <a:prstGeom prst="roundRect">
            <a:avLst>
              <a:gd name="adj" fmla="val 5000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a:solidFill>
                  <a:schemeClr val="tx1">
                    <a:lumMod val="65000"/>
                    <a:lumOff val="35000"/>
                  </a:schemeClr>
                </a:solidFill>
              </a:rPr>
              <a:t>Constructieve samenwerking met beide diensten</a:t>
            </a:r>
            <a:endParaRPr lang="nl-BE" dirty="0">
              <a:solidFill>
                <a:schemeClr val="tx1">
                  <a:lumMod val="65000"/>
                  <a:lumOff val="35000"/>
                </a:schemeClr>
              </a:solidFill>
            </a:endParaRPr>
          </a:p>
        </p:txBody>
      </p:sp>
      <p:sp>
        <p:nvSpPr>
          <p:cNvPr id="20" name="Oval 19">
            <a:extLst>
              <a:ext uri="{FF2B5EF4-FFF2-40B4-BE49-F238E27FC236}">
                <a16:creationId xmlns:a16="http://schemas.microsoft.com/office/drawing/2014/main" id="{30A0555E-D385-94F4-5CD7-4273ADCADAE3}"/>
              </a:ext>
            </a:extLst>
          </p:cNvPr>
          <p:cNvSpPr/>
          <p:nvPr/>
        </p:nvSpPr>
        <p:spPr>
          <a:xfrm>
            <a:off x="5813120" y="4699078"/>
            <a:ext cx="540000" cy="54000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rgbClr val="E97132"/>
                </a:solidFill>
              </a:rPr>
              <a:t>4</a:t>
            </a:r>
            <a:endParaRPr lang="LID4096" b="1" dirty="0">
              <a:solidFill>
                <a:srgbClr val="E97132"/>
              </a:solidFill>
            </a:endParaRPr>
          </a:p>
        </p:txBody>
      </p:sp>
      <p:sp>
        <p:nvSpPr>
          <p:cNvPr id="21" name="Rectangle: Rounded Corners 20">
            <a:extLst>
              <a:ext uri="{FF2B5EF4-FFF2-40B4-BE49-F238E27FC236}">
                <a16:creationId xmlns:a16="http://schemas.microsoft.com/office/drawing/2014/main" id="{C85DA39F-B44C-B7BB-4476-29DB983F4CE1}"/>
              </a:ext>
            </a:extLst>
          </p:cNvPr>
          <p:cNvSpPr/>
          <p:nvPr/>
        </p:nvSpPr>
        <p:spPr>
          <a:xfrm>
            <a:off x="2136000" y="5390336"/>
            <a:ext cx="3960000" cy="540000"/>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err="1">
                <a:solidFill>
                  <a:schemeClr val="tx1">
                    <a:lumMod val="65000"/>
                    <a:lumOff val="35000"/>
                  </a:schemeClr>
                </a:solidFill>
              </a:rPr>
              <a:t>enkel</a:t>
            </a:r>
            <a:r>
              <a:rPr lang="en-GB" dirty="0">
                <a:solidFill>
                  <a:schemeClr val="tx1">
                    <a:lumMod val="65000"/>
                    <a:lumOff val="35000"/>
                  </a:schemeClr>
                </a:solidFill>
              </a:rPr>
              <a:t> </a:t>
            </a:r>
            <a:r>
              <a:rPr lang="en-GB" dirty="0" err="1">
                <a:solidFill>
                  <a:schemeClr val="tx1">
                    <a:lumMod val="65000"/>
                    <a:lumOff val="35000"/>
                  </a:schemeClr>
                </a:solidFill>
              </a:rPr>
              <a:t>probleemgevallen</a:t>
            </a:r>
            <a:endParaRPr lang="LID4096" dirty="0">
              <a:solidFill>
                <a:schemeClr val="tx1">
                  <a:lumMod val="65000"/>
                  <a:lumOff val="35000"/>
                </a:schemeClr>
              </a:solidFill>
            </a:endParaRPr>
          </a:p>
        </p:txBody>
      </p:sp>
      <p:sp>
        <p:nvSpPr>
          <p:cNvPr id="22" name="Rectangle: Rounded Corners 21">
            <a:extLst>
              <a:ext uri="{FF2B5EF4-FFF2-40B4-BE49-F238E27FC236}">
                <a16:creationId xmlns:a16="http://schemas.microsoft.com/office/drawing/2014/main" id="{EB3CE493-F7A5-AC04-E5DD-B09285568A81}"/>
              </a:ext>
            </a:extLst>
          </p:cNvPr>
          <p:cNvSpPr/>
          <p:nvPr/>
        </p:nvSpPr>
        <p:spPr>
          <a:xfrm>
            <a:off x="6088738" y="5400678"/>
            <a:ext cx="3960000" cy="540000"/>
          </a:xfrm>
          <a:prstGeom prst="roundRect">
            <a:avLst>
              <a:gd name="adj" fmla="val 5000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lumMod val="65000"/>
                    <a:lumOff val="35000"/>
                  </a:schemeClr>
                </a:solidFill>
              </a:rPr>
              <a:t>Ook </a:t>
            </a:r>
            <a:r>
              <a:rPr lang="en-GB" dirty="0" err="1">
                <a:solidFill>
                  <a:schemeClr val="tx1">
                    <a:lumMod val="65000"/>
                    <a:lumOff val="35000"/>
                  </a:schemeClr>
                </a:solidFill>
              </a:rPr>
              <a:t>leuke</a:t>
            </a:r>
            <a:r>
              <a:rPr lang="en-GB" dirty="0">
                <a:solidFill>
                  <a:schemeClr val="tx1">
                    <a:lumMod val="65000"/>
                    <a:lumOff val="35000"/>
                  </a:schemeClr>
                </a:solidFill>
              </a:rPr>
              <a:t> en </a:t>
            </a:r>
            <a:r>
              <a:rPr lang="en-GB" dirty="0" err="1">
                <a:solidFill>
                  <a:schemeClr val="tx1">
                    <a:lumMod val="65000"/>
                    <a:lumOff val="35000"/>
                  </a:schemeClr>
                </a:solidFill>
              </a:rPr>
              <a:t>positieve</a:t>
            </a:r>
            <a:r>
              <a:rPr lang="en-GB" dirty="0">
                <a:solidFill>
                  <a:schemeClr val="tx1">
                    <a:lumMod val="65000"/>
                    <a:lumOff val="35000"/>
                  </a:schemeClr>
                </a:solidFill>
              </a:rPr>
              <a:t> </a:t>
            </a:r>
            <a:r>
              <a:rPr lang="en-GB" dirty="0" err="1">
                <a:solidFill>
                  <a:schemeClr val="tx1">
                    <a:lumMod val="65000"/>
                    <a:lumOff val="35000"/>
                  </a:schemeClr>
                </a:solidFill>
              </a:rPr>
              <a:t>projecten</a:t>
            </a:r>
            <a:endParaRPr lang="LID4096" dirty="0">
              <a:solidFill>
                <a:schemeClr val="tx1">
                  <a:lumMod val="65000"/>
                  <a:lumOff val="35000"/>
                </a:schemeClr>
              </a:solidFill>
            </a:endParaRPr>
          </a:p>
        </p:txBody>
      </p:sp>
      <p:sp>
        <p:nvSpPr>
          <p:cNvPr id="23" name="Oval 22">
            <a:extLst>
              <a:ext uri="{FF2B5EF4-FFF2-40B4-BE49-F238E27FC236}">
                <a16:creationId xmlns:a16="http://schemas.microsoft.com/office/drawing/2014/main" id="{E4E56321-1401-A94B-559E-D6BBF3820DE9}"/>
              </a:ext>
            </a:extLst>
          </p:cNvPr>
          <p:cNvSpPr/>
          <p:nvPr/>
        </p:nvSpPr>
        <p:spPr>
          <a:xfrm>
            <a:off x="5813120" y="5390336"/>
            <a:ext cx="540000" cy="54000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rgbClr val="E97132"/>
                </a:solidFill>
              </a:rPr>
              <a:t>5</a:t>
            </a:r>
            <a:endParaRPr lang="LID4096" b="1" dirty="0">
              <a:solidFill>
                <a:srgbClr val="E97132"/>
              </a:solidFill>
            </a:endParaRPr>
          </a:p>
        </p:txBody>
      </p:sp>
      <p:sp>
        <p:nvSpPr>
          <p:cNvPr id="26" name="TextBox 25">
            <a:extLst>
              <a:ext uri="{FF2B5EF4-FFF2-40B4-BE49-F238E27FC236}">
                <a16:creationId xmlns:a16="http://schemas.microsoft.com/office/drawing/2014/main" id="{59275DEE-8259-B6A5-023B-BDC5DFD456EE}"/>
              </a:ext>
            </a:extLst>
          </p:cNvPr>
          <p:cNvSpPr txBox="1"/>
          <p:nvPr/>
        </p:nvSpPr>
        <p:spPr>
          <a:xfrm>
            <a:off x="632970" y="3978267"/>
            <a:ext cx="774443" cy="461665"/>
          </a:xfrm>
          <a:prstGeom prst="rect">
            <a:avLst/>
          </a:prstGeom>
          <a:noFill/>
        </p:spPr>
        <p:txBody>
          <a:bodyPr wrap="none" rtlCol="0">
            <a:spAutoFit/>
          </a:bodyPr>
          <a:lstStyle/>
          <a:p>
            <a:r>
              <a:rPr lang="en-GB" sz="2400" b="1" dirty="0"/>
              <a:t>VAN</a:t>
            </a:r>
            <a:endParaRPr lang="LID4096" b="1" dirty="0"/>
          </a:p>
        </p:txBody>
      </p:sp>
      <p:sp>
        <p:nvSpPr>
          <p:cNvPr id="27" name="TextBox 26">
            <a:extLst>
              <a:ext uri="{FF2B5EF4-FFF2-40B4-BE49-F238E27FC236}">
                <a16:creationId xmlns:a16="http://schemas.microsoft.com/office/drawing/2014/main" id="{2155A66B-8E22-E3EA-FD25-7A699D4AAE5F}"/>
              </a:ext>
            </a:extLst>
          </p:cNvPr>
          <p:cNvSpPr txBox="1"/>
          <p:nvPr/>
        </p:nvSpPr>
        <p:spPr>
          <a:xfrm>
            <a:off x="10538171" y="3998221"/>
            <a:ext cx="984565" cy="461665"/>
          </a:xfrm>
          <a:prstGeom prst="rect">
            <a:avLst/>
          </a:prstGeom>
          <a:noFill/>
        </p:spPr>
        <p:txBody>
          <a:bodyPr wrap="none" rtlCol="0">
            <a:spAutoFit/>
          </a:bodyPr>
          <a:lstStyle/>
          <a:p>
            <a:r>
              <a:rPr lang="en-GB" sz="2400" b="1" dirty="0"/>
              <a:t>NAAR</a:t>
            </a:r>
            <a:endParaRPr lang="LID4096" b="1" dirty="0"/>
          </a:p>
        </p:txBody>
      </p:sp>
    </p:spTree>
    <p:extLst>
      <p:ext uri="{BB962C8B-B14F-4D97-AF65-F5344CB8AC3E}">
        <p14:creationId xmlns:p14="http://schemas.microsoft.com/office/powerpoint/2010/main" val="847493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7" grpId="0" animBg="1"/>
      <p:bldP spid="12" grpId="0" animBg="1"/>
      <p:bldP spid="13" grpId="0" animBg="1"/>
      <p:bldP spid="15" grpId="0" animBg="1"/>
      <p:bldP spid="16" grpId="0" animBg="1"/>
      <p:bldP spid="18" grpId="0" animBg="1"/>
      <p:bldP spid="19" grpId="0" animBg="1"/>
      <p:bldP spid="21"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C0A94-30FB-FA82-02CA-90928568B703}"/>
              </a:ext>
            </a:extLst>
          </p:cNvPr>
          <p:cNvSpPr>
            <a:spLocks noGrp="1"/>
          </p:cNvSpPr>
          <p:nvPr>
            <p:ph type="title"/>
          </p:nvPr>
        </p:nvSpPr>
        <p:spPr/>
        <p:txBody>
          <a:bodyPr/>
          <a:lstStyle/>
          <a:p>
            <a:r>
              <a:rPr lang="nl-BE" b="1" dirty="0"/>
              <a:t>Stappenplan</a:t>
            </a:r>
            <a:r>
              <a:rPr lang="nl-BE" dirty="0"/>
              <a:t>	</a:t>
            </a:r>
          </a:p>
        </p:txBody>
      </p:sp>
      <p:sp>
        <p:nvSpPr>
          <p:cNvPr id="3" name="Tijdelijke aanduiding voor inhoud 2">
            <a:extLst>
              <a:ext uri="{FF2B5EF4-FFF2-40B4-BE49-F238E27FC236}">
                <a16:creationId xmlns:a16="http://schemas.microsoft.com/office/drawing/2014/main" id="{E6971887-6212-A02B-AA4B-C123BB905F1B}"/>
              </a:ext>
            </a:extLst>
          </p:cNvPr>
          <p:cNvSpPr>
            <a:spLocks noGrp="1"/>
          </p:cNvSpPr>
          <p:nvPr>
            <p:ph idx="1"/>
          </p:nvPr>
        </p:nvSpPr>
        <p:spPr>
          <a:xfrm>
            <a:off x="1209601" y="4711257"/>
            <a:ext cx="9904116" cy="967461"/>
          </a:xfrm>
          <a:ln>
            <a:solidFill>
              <a:schemeClr val="accent2"/>
            </a:solidFill>
          </a:ln>
        </p:spPr>
        <p:txBody>
          <a:bodyPr>
            <a:normAutofit fontScale="92500"/>
          </a:bodyPr>
          <a:lstStyle/>
          <a:p>
            <a:pPr marL="0" indent="0" algn="ctr">
              <a:buNone/>
            </a:pPr>
            <a:br>
              <a:rPr lang="nl-BE" sz="1800" b="1" kern="100" dirty="0">
                <a:effectLst/>
                <a:latin typeface="Aptos" panose="020B0004020202020204" pitchFamily="34" charset="0"/>
                <a:ea typeface="Aptos" panose="020B0004020202020204" pitchFamily="34" charset="0"/>
                <a:cs typeface="Times New Roman" panose="02020603050405020304" pitchFamily="18" charset="0"/>
              </a:rPr>
            </a:br>
            <a:r>
              <a:rPr lang="nl-BE" sz="1800" b="1" kern="100" dirty="0">
                <a:effectLst/>
                <a:latin typeface="Aptos" panose="020B0004020202020204" pitchFamily="34" charset="0"/>
                <a:ea typeface="Aptos" panose="020B0004020202020204" pitchFamily="34" charset="0"/>
                <a:cs typeface="Times New Roman" panose="02020603050405020304" pitchFamily="18" charset="0"/>
              </a:rPr>
              <a:t>Denk op lange termijn en met een duidelijk plan:</a:t>
            </a:r>
            <a:r>
              <a:rPr lang="nl-BE" sz="1800" kern="100" dirty="0">
                <a:effectLst/>
                <a:latin typeface="Aptos" panose="020B0004020202020204" pitchFamily="34" charset="0"/>
                <a:ea typeface="Aptos" panose="020B0004020202020204" pitchFamily="34" charset="0"/>
                <a:cs typeface="Times New Roman" panose="02020603050405020304" pitchFamily="18" charset="0"/>
              </a:rPr>
              <a:t> Zie dat de zaken die je implementeert je werk eenvoudiger maken en stel hier duidelijke prioriteiten. </a:t>
            </a:r>
            <a:r>
              <a:rPr lang="nl-BE" sz="1800" kern="100" dirty="0" err="1">
                <a:effectLst/>
                <a:latin typeface="Aptos" panose="020B0004020202020204" pitchFamily="34" charset="0"/>
                <a:ea typeface="Aptos" panose="020B0004020202020204" pitchFamily="34" charset="0"/>
                <a:cs typeface="Times New Roman" panose="02020603050405020304" pitchFamily="18" charset="0"/>
              </a:rPr>
              <a:t>Vb</a:t>
            </a:r>
            <a:r>
              <a:rPr lang="nl-BE" sz="1800" kern="100" dirty="0">
                <a:effectLst/>
                <a:latin typeface="Aptos" panose="020B0004020202020204" pitchFamily="34" charset="0"/>
                <a:ea typeface="Aptos" panose="020B0004020202020204" pitchFamily="34" charset="0"/>
                <a:cs typeface="Times New Roman" panose="02020603050405020304" pitchFamily="18" charset="0"/>
              </a:rPr>
              <a:t>: Zwerfkattenbeleid, evenementen met dieren.</a:t>
            </a:r>
          </a:p>
        </p:txBody>
      </p:sp>
      <p:pic>
        <p:nvPicPr>
          <p:cNvPr id="24" name="Picture 23">
            <a:extLst>
              <a:ext uri="{FF2B5EF4-FFF2-40B4-BE49-F238E27FC236}">
                <a16:creationId xmlns:a16="http://schemas.microsoft.com/office/drawing/2014/main" id="{9DD066F5-2049-C98F-AC99-92303BB17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6477" y="2300397"/>
            <a:ext cx="900000" cy="900000"/>
          </a:xfrm>
          <a:prstGeom prst="rect">
            <a:avLst/>
          </a:prstGeom>
        </p:spPr>
      </p:pic>
      <p:pic>
        <p:nvPicPr>
          <p:cNvPr id="26" name="Picture 25">
            <a:extLst>
              <a:ext uri="{FF2B5EF4-FFF2-40B4-BE49-F238E27FC236}">
                <a16:creationId xmlns:a16="http://schemas.microsoft.com/office/drawing/2014/main" id="{66014CF3-FF3D-CCAB-43FD-2D0A0F077C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1667" y="2328965"/>
            <a:ext cx="900000" cy="900000"/>
          </a:xfrm>
          <a:prstGeom prst="rect">
            <a:avLst/>
          </a:prstGeom>
        </p:spPr>
      </p:pic>
      <p:pic>
        <p:nvPicPr>
          <p:cNvPr id="28" name="Picture 27">
            <a:extLst>
              <a:ext uri="{FF2B5EF4-FFF2-40B4-BE49-F238E27FC236}">
                <a16:creationId xmlns:a16="http://schemas.microsoft.com/office/drawing/2014/main" id="{7679491F-7E5B-EE0D-4A8A-864D9A4C88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93291" y="2288635"/>
            <a:ext cx="900000" cy="900000"/>
          </a:xfrm>
          <a:prstGeom prst="rect">
            <a:avLst/>
          </a:prstGeom>
        </p:spPr>
      </p:pic>
      <p:pic>
        <p:nvPicPr>
          <p:cNvPr id="30" name="Picture 29">
            <a:extLst>
              <a:ext uri="{FF2B5EF4-FFF2-40B4-BE49-F238E27FC236}">
                <a16:creationId xmlns:a16="http://schemas.microsoft.com/office/drawing/2014/main" id="{E3033E00-FB28-F0DD-6827-93F98C1356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01651" y="2245922"/>
            <a:ext cx="900000" cy="900000"/>
          </a:xfrm>
          <a:prstGeom prst="rect">
            <a:avLst/>
          </a:prstGeom>
        </p:spPr>
      </p:pic>
      <p:pic>
        <p:nvPicPr>
          <p:cNvPr id="32" name="Picture 31">
            <a:extLst>
              <a:ext uri="{FF2B5EF4-FFF2-40B4-BE49-F238E27FC236}">
                <a16:creationId xmlns:a16="http://schemas.microsoft.com/office/drawing/2014/main" id="{CB60C184-6DCD-5350-0A69-4CF090F595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32722" y="2251687"/>
            <a:ext cx="900000" cy="900000"/>
          </a:xfrm>
          <a:prstGeom prst="rect">
            <a:avLst/>
          </a:prstGeom>
        </p:spPr>
      </p:pic>
      <p:sp>
        <p:nvSpPr>
          <p:cNvPr id="34" name="TextBox 33">
            <a:extLst>
              <a:ext uri="{FF2B5EF4-FFF2-40B4-BE49-F238E27FC236}">
                <a16:creationId xmlns:a16="http://schemas.microsoft.com/office/drawing/2014/main" id="{FF422931-6835-7CF2-9BA9-3378B34C1A09}"/>
              </a:ext>
            </a:extLst>
          </p:cNvPr>
          <p:cNvSpPr txBox="1"/>
          <p:nvPr/>
        </p:nvSpPr>
        <p:spPr>
          <a:xfrm>
            <a:off x="1209601" y="3528005"/>
            <a:ext cx="1524132" cy="369332"/>
          </a:xfrm>
          <a:prstGeom prst="rect">
            <a:avLst/>
          </a:prstGeom>
          <a:noFill/>
        </p:spPr>
        <p:txBody>
          <a:bodyPr wrap="square">
            <a:spAutoFit/>
          </a:bodyPr>
          <a:lstStyle/>
          <a:p>
            <a:pPr algn="ctr"/>
            <a:r>
              <a:rPr lang="en-GB" b="1" dirty="0" err="1"/>
              <a:t>Beleidsnota</a:t>
            </a:r>
            <a:endParaRPr lang="LID4096" dirty="0"/>
          </a:p>
        </p:txBody>
      </p:sp>
      <p:sp>
        <p:nvSpPr>
          <p:cNvPr id="35" name="TextBox 34">
            <a:extLst>
              <a:ext uri="{FF2B5EF4-FFF2-40B4-BE49-F238E27FC236}">
                <a16:creationId xmlns:a16="http://schemas.microsoft.com/office/drawing/2014/main" id="{113A7A05-179D-628B-0B3B-04F4EC760263}"/>
              </a:ext>
            </a:extLst>
          </p:cNvPr>
          <p:cNvSpPr txBox="1"/>
          <p:nvPr/>
        </p:nvSpPr>
        <p:spPr>
          <a:xfrm>
            <a:off x="3231746" y="3528004"/>
            <a:ext cx="1606897" cy="923330"/>
          </a:xfrm>
          <a:prstGeom prst="rect">
            <a:avLst/>
          </a:prstGeom>
          <a:noFill/>
        </p:spPr>
        <p:txBody>
          <a:bodyPr wrap="square">
            <a:spAutoFit/>
          </a:bodyPr>
          <a:lstStyle/>
          <a:p>
            <a:pPr algn="ctr"/>
            <a:r>
              <a:rPr lang="en-GB" b="1" dirty="0" err="1"/>
              <a:t>Samen</a:t>
            </a:r>
            <a:r>
              <a:rPr lang="en-GB" b="1" dirty="0"/>
              <a:t> </a:t>
            </a:r>
            <a:r>
              <a:rPr lang="en-GB" b="1" dirty="0" err="1"/>
              <a:t>wordt</a:t>
            </a:r>
            <a:r>
              <a:rPr lang="en-GB" b="1" dirty="0"/>
              <a:t> het </a:t>
            </a:r>
            <a:r>
              <a:rPr lang="en-GB" b="1" dirty="0" err="1"/>
              <a:t>eenvoudiger</a:t>
            </a:r>
            <a:endParaRPr lang="LID4096" dirty="0"/>
          </a:p>
        </p:txBody>
      </p:sp>
      <p:sp>
        <p:nvSpPr>
          <p:cNvPr id="36" name="TextBox 35">
            <a:extLst>
              <a:ext uri="{FF2B5EF4-FFF2-40B4-BE49-F238E27FC236}">
                <a16:creationId xmlns:a16="http://schemas.microsoft.com/office/drawing/2014/main" id="{0358C339-C79C-B3CE-03DA-397AE92F6B6F}"/>
              </a:ext>
            </a:extLst>
          </p:cNvPr>
          <p:cNvSpPr txBox="1"/>
          <p:nvPr/>
        </p:nvSpPr>
        <p:spPr>
          <a:xfrm>
            <a:off x="5392797" y="3528004"/>
            <a:ext cx="1467990" cy="923330"/>
          </a:xfrm>
          <a:prstGeom prst="rect">
            <a:avLst/>
          </a:prstGeom>
          <a:noFill/>
        </p:spPr>
        <p:txBody>
          <a:bodyPr wrap="square">
            <a:spAutoFit/>
          </a:bodyPr>
          <a:lstStyle/>
          <a:p>
            <a:pPr algn="ctr"/>
            <a:r>
              <a:rPr lang="en-GB" b="1" dirty="0" err="1"/>
              <a:t>Strek</a:t>
            </a:r>
            <a:r>
              <a:rPr lang="en-GB" b="1" dirty="0"/>
              <a:t> je </a:t>
            </a:r>
            <a:r>
              <a:rPr lang="en-GB" b="1" dirty="0" err="1"/>
              <a:t>tentakels</a:t>
            </a:r>
            <a:r>
              <a:rPr lang="en-GB" b="1" dirty="0"/>
              <a:t> </a:t>
            </a:r>
            <a:r>
              <a:rPr lang="en-GB" b="1" dirty="0" err="1"/>
              <a:t>uit</a:t>
            </a:r>
            <a:endParaRPr lang="LID4096" dirty="0"/>
          </a:p>
        </p:txBody>
      </p:sp>
      <p:sp>
        <p:nvSpPr>
          <p:cNvPr id="37" name="TextBox 36">
            <a:extLst>
              <a:ext uri="{FF2B5EF4-FFF2-40B4-BE49-F238E27FC236}">
                <a16:creationId xmlns:a16="http://schemas.microsoft.com/office/drawing/2014/main" id="{2C641B48-F4CF-E05C-9449-BCC4198A5948}"/>
              </a:ext>
            </a:extLst>
          </p:cNvPr>
          <p:cNvSpPr txBox="1"/>
          <p:nvPr/>
        </p:nvSpPr>
        <p:spPr>
          <a:xfrm>
            <a:off x="7465681" y="3528005"/>
            <a:ext cx="1467990" cy="923330"/>
          </a:xfrm>
          <a:prstGeom prst="rect">
            <a:avLst/>
          </a:prstGeom>
          <a:noFill/>
        </p:spPr>
        <p:txBody>
          <a:bodyPr wrap="square">
            <a:spAutoFit/>
          </a:bodyPr>
          <a:lstStyle/>
          <a:p>
            <a:pPr algn="ctr"/>
            <a:r>
              <a:rPr lang="en-GB" b="1" dirty="0" err="1"/>
              <a:t>Dieren-welzijn</a:t>
            </a:r>
            <a:r>
              <a:rPr lang="en-GB" b="1" dirty="0"/>
              <a:t> </a:t>
            </a:r>
            <a:r>
              <a:rPr lang="en-GB" b="1" dirty="0" err="1"/>
              <a:t>Vlaanderen</a:t>
            </a:r>
            <a:endParaRPr lang="LID4096" dirty="0"/>
          </a:p>
        </p:txBody>
      </p:sp>
      <p:sp>
        <p:nvSpPr>
          <p:cNvPr id="38" name="TextBox 37">
            <a:extLst>
              <a:ext uri="{FF2B5EF4-FFF2-40B4-BE49-F238E27FC236}">
                <a16:creationId xmlns:a16="http://schemas.microsoft.com/office/drawing/2014/main" id="{08D0BEB3-C6AC-C065-DB0F-E18AE7B50CD8}"/>
              </a:ext>
            </a:extLst>
          </p:cNvPr>
          <p:cNvSpPr txBox="1"/>
          <p:nvPr/>
        </p:nvSpPr>
        <p:spPr>
          <a:xfrm>
            <a:off x="9589585" y="3531590"/>
            <a:ext cx="1524132" cy="923330"/>
          </a:xfrm>
          <a:prstGeom prst="rect">
            <a:avLst/>
          </a:prstGeom>
          <a:noFill/>
        </p:spPr>
        <p:txBody>
          <a:bodyPr wrap="square">
            <a:spAutoFit/>
          </a:bodyPr>
          <a:lstStyle/>
          <a:p>
            <a:pPr algn="ctr"/>
            <a:r>
              <a:rPr lang="en-GB" b="1" dirty="0" err="1"/>
              <a:t>Tijd</a:t>
            </a:r>
            <a:r>
              <a:rPr lang="en-GB" b="1" dirty="0"/>
              <a:t> </a:t>
            </a:r>
            <a:r>
              <a:rPr lang="en-GB" b="1" dirty="0" err="1"/>
              <a:t>voor</a:t>
            </a:r>
            <a:r>
              <a:rPr lang="en-GB" b="1" dirty="0"/>
              <a:t> de </a:t>
            </a:r>
            <a:r>
              <a:rPr lang="en-GB" b="1" dirty="0" err="1"/>
              <a:t>leuke</a:t>
            </a:r>
            <a:r>
              <a:rPr lang="en-GB" b="1" dirty="0"/>
              <a:t> </a:t>
            </a:r>
            <a:r>
              <a:rPr lang="en-GB" b="1" dirty="0" err="1"/>
              <a:t>aspecten</a:t>
            </a:r>
            <a:endParaRPr lang="LID4096" dirty="0"/>
          </a:p>
        </p:txBody>
      </p:sp>
      <p:pic>
        <p:nvPicPr>
          <p:cNvPr id="39" name="Picture 38">
            <a:extLst>
              <a:ext uri="{FF2B5EF4-FFF2-40B4-BE49-F238E27FC236}">
                <a16:creationId xmlns:a16="http://schemas.microsoft.com/office/drawing/2014/main" id="{F2CC089C-204C-2845-9B24-352A613E4392}"/>
              </a:ext>
            </a:extLst>
          </p:cNvPr>
          <p:cNvPicPr>
            <a:picLocks noChangeAspect="1"/>
          </p:cNvPicPr>
          <p:nvPr/>
        </p:nvPicPr>
        <p:blipFill>
          <a:blip r:embed="rId8"/>
          <a:stretch>
            <a:fillRect/>
          </a:stretch>
        </p:blipFill>
        <p:spPr>
          <a:xfrm>
            <a:off x="1209601" y="3476071"/>
            <a:ext cx="1524132" cy="60965"/>
          </a:xfrm>
          <a:prstGeom prst="rect">
            <a:avLst/>
          </a:prstGeom>
        </p:spPr>
      </p:pic>
      <p:pic>
        <p:nvPicPr>
          <p:cNvPr id="40" name="Picture 39">
            <a:extLst>
              <a:ext uri="{FF2B5EF4-FFF2-40B4-BE49-F238E27FC236}">
                <a16:creationId xmlns:a16="http://schemas.microsoft.com/office/drawing/2014/main" id="{F4BC007E-B4D2-0F7A-20AE-0696354C17B7}"/>
              </a:ext>
            </a:extLst>
          </p:cNvPr>
          <p:cNvPicPr>
            <a:picLocks noChangeAspect="1"/>
          </p:cNvPicPr>
          <p:nvPr/>
        </p:nvPicPr>
        <p:blipFill>
          <a:blip r:embed="rId8"/>
          <a:stretch>
            <a:fillRect/>
          </a:stretch>
        </p:blipFill>
        <p:spPr>
          <a:xfrm>
            <a:off x="3275027" y="3484090"/>
            <a:ext cx="1524132" cy="60965"/>
          </a:xfrm>
          <a:prstGeom prst="rect">
            <a:avLst/>
          </a:prstGeom>
        </p:spPr>
      </p:pic>
      <p:pic>
        <p:nvPicPr>
          <p:cNvPr id="41" name="Picture 40">
            <a:extLst>
              <a:ext uri="{FF2B5EF4-FFF2-40B4-BE49-F238E27FC236}">
                <a16:creationId xmlns:a16="http://schemas.microsoft.com/office/drawing/2014/main" id="{99A1E884-43B8-74CB-02C3-9FFAFFE0670D}"/>
              </a:ext>
            </a:extLst>
          </p:cNvPr>
          <p:cNvPicPr>
            <a:picLocks noChangeAspect="1"/>
          </p:cNvPicPr>
          <p:nvPr/>
        </p:nvPicPr>
        <p:blipFill>
          <a:blip r:embed="rId8"/>
          <a:stretch>
            <a:fillRect/>
          </a:stretch>
        </p:blipFill>
        <p:spPr>
          <a:xfrm>
            <a:off x="5362025" y="3474887"/>
            <a:ext cx="1524132" cy="60965"/>
          </a:xfrm>
          <a:prstGeom prst="rect">
            <a:avLst/>
          </a:prstGeom>
        </p:spPr>
      </p:pic>
      <p:pic>
        <p:nvPicPr>
          <p:cNvPr id="42" name="Picture 41">
            <a:extLst>
              <a:ext uri="{FF2B5EF4-FFF2-40B4-BE49-F238E27FC236}">
                <a16:creationId xmlns:a16="http://schemas.microsoft.com/office/drawing/2014/main" id="{1A5C942B-3553-753C-5432-40B437B1FB87}"/>
              </a:ext>
            </a:extLst>
          </p:cNvPr>
          <p:cNvPicPr>
            <a:picLocks noChangeAspect="1"/>
          </p:cNvPicPr>
          <p:nvPr/>
        </p:nvPicPr>
        <p:blipFill>
          <a:blip r:embed="rId8"/>
          <a:stretch>
            <a:fillRect/>
          </a:stretch>
        </p:blipFill>
        <p:spPr>
          <a:xfrm>
            <a:off x="7440311" y="3484090"/>
            <a:ext cx="1524132" cy="60965"/>
          </a:xfrm>
          <a:prstGeom prst="rect">
            <a:avLst/>
          </a:prstGeom>
        </p:spPr>
      </p:pic>
      <p:pic>
        <p:nvPicPr>
          <p:cNvPr id="43" name="Picture 42">
            <a:extLst>
              <a:ext uri="{FF2B5EF4-FFF2-40B4-BE49-F238E27FC236}">
                <a16:creationId xmlns:a16="http://schemas.microsoft.com/office/drawing/2014/main" id="{BC35718E-747E-51F3-5135-B36DA7F6DC28}"/>
              </a:ext>
            </a:extLst>
          </p:cNvPr>
          <p:cNvPicPr>
            <a:picLocks noChangeAspect="1"/>
          </p:cNvPicPr>
          <p:nvPr/>
        </p:nvPicPr>
        <p:blipFill>
          <a:blip r:embed="rId8"/>
          <a:stretch>
            <a:fillRect/>
          </a:stretch>
        </p:blipFill>
        <p:spPr>
          <a:xfrm>
            <a:off x="9589585" y="3474887"/>
            <a:ext cx="1524132" cy="60965"/>
          </a:xfrm>
          <a:prstGeom prst="rect">
            <a:avLst/>
          </a:prstGeom>
        </p:spPr>
      </p:pic>
    </p:spTree>
    <p:extLst>
      <p:ext uri="{BB962C8B-B14F-4D97-AF65-F5344CB8AC3E}">
        <p14:creationId xmlns:p14="http://schemas.microsoft.com/office/powerpoint/2010/main" val="1930675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par>
                                <p:cTn id="19" presetID="10" presetClass="entr" presetSubtype="0"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500"/>
                                        <p:tgtEl>
                                          <p:spTgt spid="4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par>
                                <p:cTn id="30" presetID="10" presetClass="entr" presetSubtype="0" fill="hold"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500"/>
                                        <p:tgtEl>
                                          <p:spTgt spid="4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par>
                                <p:cTn id="41" presetID="10" presetClass="entr" presetSubtype="0" fill="hold" nodeType="with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par>
                                <p:cTn id="52" presetID="10" presetClass="entr" presetSubtype="0" fill="hold"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bg/>
                                          </p:spTgt>
                                        </p:tgtEl>
                                        <p:attrNameLst>
                                          <p:attrName>style.visibility</p:attrName>
                                        </p:attrNameLst>
                                      </p:cBhvr>
                                      <p:to>
                                        <p:strVal val="visible"/>
                                      </p:to>
                                    </p:set>
                                    <p:animEffect transition="in" filter="fade">
                                      <p:cBhvr>
                                        <p:cTn id="62" dur="500"/>
                                        <p:tgtEl>
                                          <p:spTgt spid="3">
                                            <p:bg/>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
                                            <p:txEl>
                                              <p:pRg st="0" end="0"/>
                                            </p:txEl>
                                          </p:spTgt>
                                        </p:tgtEl>
                                        <p:attrNameLst>
                                          <p:attrName>style.visibility</p:attrName>
                                        </p:attrNameLst>
                                      </p:cBhvr>
                                      <p:to>
                                        <p:strVal val="visible"/>
                                      </p:to>
                                    </p:set>
                                    <p:animEffect transition="in" filter="fade">
                                      <p:cBhvr>
                                        <p:cTn id="6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34" grpId="0"/>
      <p:bldP spid="35" grpId="0"/>
      <p:bldP spid="36"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BA8BA6-A78E-64D3-71EB-EF46DEF073C0}"/>
              </a:ext>
            </a:extLst>
          </p:cNvPr>
          <p:cNvSpPr>
            <a:spLocks noGrp="1"/>
          </p:cNvSpPr>
          <p:nvPr>
            <p:ph type="title"/>
          </p:nvPr>
        </p:nvSpPr>
        <p:spPr/>
        <p:txBody>
          <a:bodyPr/>
          <a:lstStyle/>
          <a:p>
            <a:r>
              <a:rPr lang="nl-BE" b="1" dirty="0"/>
              <a:t>Beleidsnota</a:t>
            </a:r>
            <a:endParaRPr lang="nl-BE" dirty="0"/>
          </a:p>
        </p:txBody>
      </p:sp>
      <p:sp>
        <p:nvSpPr>
          <p:cNvPr id="3" name="Tijdelijke aanduiding voor inhoud 2">
            <a:extLst>
              <a:ext uri="{FF2B5EF4-FFF2-40B4-BE49-F238E27FC236}">
                <a16:creationId xmlns:a16="http://schemas.microsoft.com/office/drawing/2014/main" id="{3C9F501C-7BBA-F2CB-AC96-6FFCDB5E4020}"/>
              </a:ext>
            </a:extLst>
          </p:cNvPr>
          <p:cNvSpPr>
            <a:spLocks noGrp="1"/>
          </p:cNvSpPr>
          <p:nvPr>
            <p:ph idx="1"/>
          </p:nvPr>
        </p:nvSpPr>
        <p:spPr>
          <a:xfrm>
            <a:off x="930798" y="2241591"/>
            <a:ext cx="10515600" cy="3946946"/>
          </a:xfrm>
        </p:spPr>
        <p:txBody>
          <a:bodyPr>
            <a:normAutofit fontScale="85000" lnSpcReduction="2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Wees </a:t>
            </a:r>
            <a:r>
              <a:rPr kumimoji="0" lang="nl-BE" sz="20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ambitieus en denk</a:t>
            </a:r>
            <a:r>
              <a:rPr kumimoji="0" lang="nl-BE" sz="2000" b="1" i="0" u="none" strike="noStrike" kern="100" cap="none" spc="0" normalizeH="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ruim</a:t>
            </a:r>
            <a:r>
              <a:rPr kumimoji="0" lang="nl-BE" sz="200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Dierenwelzijn</a:t>
            </a:r>
            <a:r>
              <a:rPr kumimoji="0" lang="nl-BE" sz="2000" i="0" u="none" strike="noStrike" kern="100" cap="none" spc="0" normalizeH="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gaat immers over al de dieren op je grondgebied.</a:t>
            </a:r>
            <a:endParaRPr kumimoji="0" lang="nl-BE" sz="200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Zorg er voor dat het niet alleen over dieren gaat</a:t>
            </a:r>
            <a:r>
              <a:rPr lang="nl-BE" sz="2000" kern="100" dirty="0">
                <a:solidFill>
                  <a:prstClr val="black"/>
                </a:solidFill>
                <a:latin typeface="Aptos" panose="020B0004020202020204" pitchFamily="34" charset="0"/>
                <a:ea typeface="Aptos" panose="020B0004020202020204" pitchFamily="34" charset="0"/>
                <a:cs typeface="Times New Roman" panose="02020603050405020304" pitchFamily="18" charset="0"/>
              </a:rPr>
              <a:t> maar ook over mensen. Dieren brengen geen stem uit. Slagzin van onze nota was: </a:t>
            </a:r>
            <a:r>
              <a:rPr lang="nl-BE" sz="2000" b="1" kern="100" dirty="0">
                <a:solidFill>
                  <a:prstClr val="black"/>
                </a:solidFill>
                <a:latin typeface="Aptos" panose="020B0004020202020204" pitchFamily="34" charset="0"/>
                <a:ea typeface="Aptos" panose="020B0004020202020204" pitchFamily="34" charset="0"/>
                <a:cs typeface="Times New Roman" panose="02020603050405020304" pitchFamily="18" charset="0"/>
              </a:rPr>
              <a:t>Als je een dier helpt, help je alle mensen die er mee verbonden zijn.</a:t>
            </a:r>
            <a:endParaRPr kumimoji="0" lang="nl-BE" sz="20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Maak er een </a:t>
            </a:r>
            <a:r>
              <a:rPr kumimoji="0" lang="nl-BE" sz="20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levend document </a:t>
            </a:r>
            <a:r>
              <a:rPr kumimoji="0" lang="nl-BE" sz="200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van dat mee kan evolueren met de noden van een snel</a:t>
            </a:r>
            <a:r>
              <a:rPr kumimoji="0" lang="nl-BE" sz="2000" i="0" u="none" strike="noStrike" kern="100" cap="none" spc="0" normalizeH="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evoluerende maatschappij</a:t>
            </a:r>
            <a:r>
              <a:rPr kumimoji="0" lang="nl-BE" sz="200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Kijk bij collega’s uit andere gemeenten.</a:t>
            </a:r>
          </a:p>
          <a:p>
            <a:pPr lvl="0">
              <a:defRPr/>
            </a:pPr>
            <a:r>
              <a:rPr lang="nl-BE" sz="2000" b="1" kern="100" dirty="0">
                <a:solidFill>
                  <a:prstClr val="black"/>
                </a:solidFill>
                <a:latin typeface="Aptos" panose="020B0004020202020204" pitchFamily="34" charset="0"/>
                <a:ea typeface="Aptos" panose="020B0004020202020204" pitchFamily="34" charset="0"/>
                <a:cs typeface="Times New Roman" panose="02020603050405020304" pitchFamily="18" charset="0"/>
              </a:rPr>
              <a:t>Label Diervriendelijke Gemeente Vlaams Brabant: </a:t>
            </a:r>
            <a:r>
              <a:rPr lang="nl-BE" sz="2000" kern="100" dirty="0">
                <a:solidFill>
                  <a:prstClr val="black"/>
                </a:solidFill>
                <a:latin typeface="Aptos" panose="020B0004020202020204" pitchFamily="34" charset="0"/>
                <a:ea typeface="Aptos" panose="020B0004020202020204" pitchFamily="34" charset="0"/>
                <a:cs typeface="Times New Roman" panose="02020603050405020304" pitchFamily="18" charset="0"/>
              </a:rPr>
              <a:t> Als gemeentebestuur kan je je inzetten om jouw gemeente diervriendelijk te maken. Bij het ondertekenen van de beginselverklaring diervriendelijke gemeente ontvang je het label 'diervriendelijke gemeente'. Het label werd in oktober 2025 vernieuwd afgestemd op nieuwe inzichten en noden in dierenwelzijn. Neem zeker de </a:t>
            </a:r>
            <a:r>
              <a:rPr lang="nl-BE" sz="2000" b="1" kern="100" dirty="0">
                <a:solidFill>
                  <a:prstClr val="black"/>
                </a:solidFill>
                <a:latin typeface="Aptos" panose="020B0004020202020204" pitchFamily="34" charset="0"/>
                <a:ea typeface="Aptos" panose="020B0004020202020204" pitchFamily="34" charset="0"/>
                <a:cs typeface="Times New Roman" panose="02020603050405020304" pitchFamily="18" charset="0"/>
              </a:rPr>
              <a:t>“Beginselverklaring diervriendelijke gemeente” </a:t>
            </a:r>
            <a:r>
              <a:rPr lang="nl-BE" sz="2000" kern="100" dirty="0">
                <a:solidFill>
                  <a:prstClr val="black"/>
                </a:solidFill>
                <a:latin typeface="Aptos" panose="020B0004020202020204" pitchFamily="34" charset="0"/>
                <a:ea typeface="Aptos" panose="020B0004020202020204" pitchFamily="34" charset="0"/>
                <a:cs typeface="Times New Roman" panose="02020603050405020304" pitchFamily="18" charset="0"/>
              </a:rPr>
              <a:t>door.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l-BE" sz="200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Laat de nota </a:t>
            </a:r>
            <a:r>
              <a:rPr lang="nl-BE" sz="2000" kern="100" dirty="0">
                <a:solidFill>
                  <a:prstClr val="black"/>
                </a:solidFill>
                <a:latin typeface="Aptos" panose="020B0004020202020204" pitchFamily="34" charset="0"/>
                <a:ea typeface="Aptos" panose="020B0004020202020204" pitchFamily="34" charset="0"/>
                <a:cs typeface="Times New Roman" panose="02020603050405020304" pitchFamily="18" charset="0"/>
              </a:rPr>
              <a:t>goedkeuren door het college en gemeentebestuur. Geef hierbij niet op en wees niet te snel met toegevingen. Wees voorbereid om de nota een aantal keren terug te sturen en durf zelf uitleg te vragen wanneer er opmerkingen komen</a:t>
            </a:r>
            <a:r>
              <a:rPr lang="nl-BE" sz="2000" kern="100" dirty="0">
                <a:solidFill>
                  <a:prstClr val="black"/>
                </a:solidFill>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p>
          <a:p>
            <a:pPr lvl="0">
              <a:defRPr/>
            </a:pPr>
            <a:r>
              <a:rPr lang="nl-BE" sz="2000" kern="100" noProof="0" dirty="0">
                <a:solidFill>
                  <a:prstClr val="black"/>
                </a:solidFill>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Publiceer het op </a:t>
            </a:r>
            <a:r>
              <a:rPr lang="nl-BE" sz="2000" kern="100" dirty="0">
                <a:solidFill>
                  <a:prstClr val="black"/>
                </a:solidFill>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de gemeentelijke website. </a:t>
            </a:r>
            <a:r>
              <a:rPr kumimoji="0" lang="nl-BE" sz="200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Beleidsnota Kontich</a:t>
            </a:r>
            <a:r>
              <a:rPr lang="nl-BE" sz="2000" kern="100" dirty="0">
                <a:solidFill>
                  <a:prstClr val="black"/>
                </a:solidFill>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nl-BE" sz="2000" kern="100" dirty="0">
                <a:solidFill>
                  <a:srgbClr val="E97132"/>
                </a:solidFill>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https://www.kontich.be/dierenwelzijn</a:t>
            </a:r>
            <a:endParaRPr kumimoji="0" lang="nl-BE" sz="2000" i="0" u="none" strike="noStrike" kern="100" cap="none" spc="0" normalizeH="0" baseline="0" noProof="0" dirty="0">
              <a:ln>
                <a:noFill/>
              </a:ln>
              <a:solidFill>
                <a:srgbClr val="E97132"/>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nl-BE" sz="2000"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nl-BE" dirty="0"/>
          </a:p>
        </p:txBody>
      </p:sp>
      <p:sp>
        <p:nvSpPr>
          <p:cNvPr id="4" name="Tekstvak 3">
            <a:extLst>
              <a:ext uri="{FF2B5EF4-FFF2-40B4-BE49-F238E27FC236}">
                <a16:creationId xmlns:a16="http://schemas.microsoft.com/office/drawing/2014/main" id="{C507F975-7D2A-2745-432A-70A07724EB82}"/>
              </a:ext>
            </a:extLst>
          </p:cNvPr>
          <p:cNvSpPr txBox="1"/>
          <p:nvPr/>
        </p:nvSpPr>
        <p:spPr>
          <a:xfrm>
            <a:off x="838200" y="1690688"/>
            <a:ext cx="10187763" cy="461665"/>
          </a:xfrm>
          <a:prstGeom prst="rect">
            <a:avLst/>
          </a:prstGeom>
          <a:noFill/>
        </p:spPr>
        <p:txBody>
          <a:bodyPr wrap="square" rtlCol="0">
            <a:spAutoFit/>
          </a:bodyPr>
          <a:lstStyle/>
          <a:p>
            <a:r>
              <a:rPr kumimoji="0" lang="nl-BE" sz="2400" b="1" i="0" u="none" strike="noStrike" kern="100" cap="none" spc="0" normalizeH="0" baseline="0" noProof="0" dirty="0">
                <a:ln>
                  <a:noFill/>
                </a:ln>
                <a:solidFill>
                  <a:srgbClr val="E97132"/>
                </a:solidFill>
                <a:effectLst/>
                <a:uLnTx/>
                <a:uFillTx/>
                <a:latin typeface="Aptos" panose="020B0004020202020204" pitchFamily="34" charset="0"/>
                <a:ea typeface="Aptos" panose="020B0004020202020204" pitchFamily="34" charset="0"/>
                <a:cs typeface="Times New Roman" panose="02020603050405020304" pitchFamily="18" charset="0"/>
              </a:rPr>
              <a:t>Belangrijke eerste stap is een degelijke beleidsnota opstellen.</a:t>
            </a:r>
            <a:endParaRPr lang="nl-BE" b="1" dirty="0">
              <a:solidFill>
                <a:srgbClr val="E97132"/>
              </a:solidFill>
            </a:endParaRPr>
          </a:p>
        </p:txBody>
      </p:sp>
    </p:spTree>
    <p:extLst>
      <p:ext uri="{BB962C8B-B14F-4D97-AF65-F5344CB8AC3E}">
        <p14:creationId xmlns:p14="http://schemas.microsoft.com/office/powerpoint/2010/main" val="2640179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5C4F17-6D07-1BAE-7E26-2D86DD108BC1}"/>
              </a:ext>
            </a:extLst>
          </p:cNvPr>
          <p:cNvSpPr>
            <a:spLocks noGrp="1"/>
          </p:cNvSpPr>
          <p:nvPr>
            <p:ph type="title"/>
          </p:nvPr>
        </p:nvSpPr>
        <p:spPr/>
        <p:txBody>
          <a:bodyPr/>
          <a:lstStyle/>
          <a:p>
            <a:r>
              <a:rPr lang="nl-BE" sz="4400" b="1" dirty="0">
                <a:effectLst/>
                <a:latin typeface="Aptos" panose="020B0004020202020204" pitchFamily="34" charset="0"/>
                <a:ea typeface="Aptos" panose="020B0004020202020204" pitchFamily="34" charset="0"/>
                <a:cs typeface="Times New Roman" panose="02020603050405020304" pitchFamily="18" charset="0"/>
              </a:rPr>
              <a:t>Samen wordt het eenvoudiger</a:t>
            </a:r>
            <a:endParaRPr lang="nl-BE" dirty="0"/>
          </a:p>
        </p:txBody>
      </p:sp>
      <p:sp>
        <p:nvSpPr>
          <p:cNvPr id="3" name="Tijdelijke aanduiding voor inhoud 2">
            <a:extLst>
              <a:ext uri="{FF2B5EF4-FFF2-40B4-BE49-F238E27FC236}">
                <a16:creationId xmlns:a16="http://schemas.microsoft.com/office/drawing/2014/main" id="{93F08778-4EE0-669E-1B02-5CA6AEF206CD}"/>
              </a:ext>
            </a:extLst>
          </p:cNvPr>
          <p:cNvSpPr>
            <a:spLocks noGrp="1"/>
          </p:cNvSpPr>
          <p:nvPr>
            <p:ph idx="1"/>
          </p:nvPr>
        </p:nvSpPr>
        <p:spPr>
          <a:xfrm>
            <a:off x="838200" y="3149086"/>
            <a:ext cx="10515600" cy="2658979"/>
          </a:xfrm>
        </p:spPr>
        <p:txBody>
          <a:bodyPr/>
          <a:lstStyle/>
          <a:p>
            <a:r>
              <a:rPr lang="nl-BE" sz="2000" b="1" kern="100" dirty="0">
                <a:effectLst/>
                <a:latin typeface="Aptos" panose="020B0004020202020204" pitchFamily="34" charset="0"/>
                <a:ea typeface="Aptos" panose="020B0004020202020204" pitchFamily="34" charset="0"/>
                <a:cs typeface="Times New Roman" panose="02020603050405020304" pitchFamily="18" charset="0"/>
              </a:rPr>
              <a:t>Politiediensten:</a:t>
            </a:r>
            <a:r>
              <a:rPr lang="nl-BE" sz="2000" kern="100" dirty="0">
                <a:effectLst/>
                <a:latin typeface="Aptos" panose="020B0004020202020204" pitchFamily="34" charset="0"/>
                <a:ea typeface="Aptos" panose="020B0004020202020204" pitchFamily="34" charset="0"/>
                <a:cs typeface="Times New Roman" panose="02020603050405020304" pitchFamily="18" charset="0"/>
              </a:rPr>
              <a:t> Zie dat er ook iemand van de politie mee in je meldpunt zit, de werking synchroon loopt en je elkaar bij staat in het veld. Ken je wijkagenten.</a:t>
            </a:r>
          </a:p>
          <a:p>
            <a:r>
              <a:rPr lang="nl-BE" sz="2000" b="1" kern="100" dirty="0">
                <a:effectLst/>
                <a:latin typeface="Aptos" panose="020B0004020202020204" pitchFamily="34" charset="0"/>
                <a:ea typeface="Aptos" panose="020B0004020202020204" pitchFamily="34" charset="0"/>
                <a:cs typeface="Times New Roman" panose="02020603050405020304" pitchFamily="18" charset="0"/>
              </a:rPr>
              <a:t>Vrijwilligersdienst: </a:t>
            </a:r>
            <a:r>
              <a:rPr lang="nl-BE" sz="2000" kern="100" dirty="0">
                <a:effectLst/>
                <a:latin typeface="Aptos" panose="020B0004020202020204" pitchFamily="34" charset="0"/>
                <a:ea typeface="Aptos" panose="020B0004020202020204" pitchFamily="34" charset="0"/>
                <a:cs typeface="Times New Roman" panose="02020603050405020304" pitchFamily="18" charset="0"/>
              </a:rPr>
              <a:t>Enkele gemotiveerde vrijwilligers besparen je enorm veel tijd. </a:t>
            </a:r>
            <a:r>
              <a:rPr lang="nl-BE" sz="2000" kern="100" dirty="0" err="1">
                <a:effectLst/>
                <a:latin typeface="Aptos" panose="020B0004020202020204" pitchFamily="34" charset="0"/>
                <a:ea typeface="Aptos" panose="020B0004020202020204" pitchFamily="34" charset="0"/>
                <a:cs typeface="Times New Roman" panose="02020603050405020304" pitchFamily="18" charset="0"/>
              </a:rPr>
              <a:t>Vb</a:t>
            </a:r>
            <a:r>
              <a:rPr lang="nl-BE" sz="2000" kern="100" dirty="0">
                <a:effectLst/>
                <a:latin typeface="Aptos" panose="020B0004020202020204" pitchFamily="34" charset="0"/>
                <a:ea typeface="Aptos" panose="020B0004020202020204" pitchFamily="34" charset="0"/>
                <a:cs typeface="Times New Roman" panose="02020603050405020304" pitchFamily="18" charset="0"/>
              </a:rPr>
              <a:t>: Zwerfkatten , dierentaxi,… Stel duidelijke afspraken en contracten op. Opgepast: Hou zelf de touwtjes in handen. </a:t>
            </a:r>
            <a:r>
              <a:rPr lang="nl-BE" sz="2000" b="1" kern="100" dirty="0">
                <a:effectLst/>
                <a:latin typeface="Aptos" panose="020B0004020202020204" pitchFamily="34" charset="0"/>
                <a:ea typeface="Aptos" panose="020B0004020202020204" pitchFamily="34" charset="0"/>
                <a:cs typeface="Times New Roman" panose="02020603050405020304" pitchFamily="18" charset="0"/>
              </a:rPr>
              <a:t>Laat hen niet het beleid bepalen!!!!!! </a:t>
            </a:r>
          </a:p>
          <a:p>
            <a:r>
              <a:rPr lang="nl-BE" sz="2000" b="1" kern="100" dirty="0">
                <a:effectLst/>
                <a:latin typeface="Aptos" panose="020B0004020202020204" pitchFamily="34" charset="0"/>
                <a:ea typeface="Aptos" panose="020B0004020202020204" pitchFamily="34" charset="0"/>
                <a:cs typeface="Times New Roman" panose="02020603050405020304" pitchFamily="18" charset="0"/>
              </a:rPr>
              <a:t>Dienst Omgeving: </a:t>
            </a:r>
            <a:r>
              <a:rPr lang="nl-BE" sz="2000" kern="100" dirty="0">
                <a:effectLst/>
                <a:latin typeface="Aptos" panose="020B0004020202020204" pitchFamily="34" charset="0"/>
                <a:ea typeface="Aptos" panose="020B0004020202020204" pitchFamily="34" charset="0"/>
                <a:cs typeface="Times New Roman" panose="02020603050405020304" pitchFamily="18" charset="0"/>
              </a:rPr>
              <a:t>Daar zit de kennis met betrekking tot de </a:t>
            </a:r>
            <a:r>
              <a:rPr lang="nl-BE" sz="2000" kern="100" dirty="0" err="1">
                <a:effectLst/>
                <a:latin typeface="Aptos" panose="020B0004020202020204" pitchFamily="34" charset="0"/>
                <a:ea typeface="Aptos" panose="020B0004020202020204" pitchFamily="34" charset="0"/>
                <a:cs typeface="Times New Roman" panose="02020603050405020304" pitchFamily="18" charset="0"/>
              </a:rPr>
              <a:t>Vlarem</a:t>
            </a:r>
            <a:r>
              <a:rPr lang="nl-BE" sz="2000" kern="100" dirty="0">
                <a:effectLst/>
                <a:latin typeface="Aptos" panose="020B0004020202020204" pitchFamily="34" charset="0"/>
                <a:ea typeface="Aptos" panose="020B0004020202020204" pitchFamily="34" charset="0"/>
                <a:cs typeface="Times New Roman" panose="02020603050405020304" pitchFamily="18" charset="0"/>
              </a:rPr>
              <a:t> wetgeving. Alle vragen over het aantal dieren dat gehouden mag gehouden worden in welke woonzones, enz...         Zij hebben ook alle info over meldingen en vergunningen.</a:t>
            </a:r>
          </a:p>
          <a:p>
            <a:endParaRPr lang="nl-BE" dirty="0"/>
          </a:p>
        </p:txBody>
      </p:sp>
      <p:sp>
        <p:nvSpPr>
          <p:cNvPr id="5" name="TextBox 4">
            <a:extLst>
              <a:ext uri="{FF2B5EF4-FFF2-40B4-BE49-F238E27FC236}">
                <a16:creationId xmlns:a16="http://schemas.microsoft.com/office/drawing/2014/main" id="{61BFC468-094B-6A89-6920-76FC00560632}"/>
              </a:ext>
            </a:extLst>
          </p:cNvPr>
          <p:cNvSpPr txBox="1"/>
          <p:nvPr/>
        </p:nvSpPr>
        <p:spPr>
          <a:xfrm>
            <a:off x="838200" y="1547613"/>
            <a:ext cx="10134600" cy="1200329"/>
          </a:xfrm>
          <a:prstGeom prst="rect">
            <a:avLst/>
          </a:prstGeom>
          <a:noFill/>
        </p:spPr>
        <p:txBody>
          <a:bodyPr wrap="square">
            <a:spAutoFit/>
          </a:bodyPr>
          <a:lstStyle/>
          <a:p>
            <a:pPr marL="0" lvl="0" indent="0">
              <a:buNone/>
            </a:pPr>
            <a:r>
              <a:rPr lang="nl-BE" sz="2400" b="1" kern="100" dirty="0">
                <a:solidFill>
                  <a:srgbClr val="E97132"/>
                </a:solidFill>
                <a:effectLst/>
                <a:latin typeface="Aptos" panose="020B0004020202020204" pitchFamily="34" charset="0"/>
                <a:ea typeface="Aptos" panose="020B0004020202020204" pitchFamily="34" charset="0"/>
                <a:cs typeface="Times New Roman" panose="02020603050405020304" pitchFamily="18" charset="0"/>
              </a:rPr>
              <a:t>Bedoeling is om zo veel mogelijke diensten mee te betrekken zowel intern als extern maar er zijn er drie die voor mij prioritair waren en die een eerste basis vormden. </a:t>
            </a:r>
          </a:p>
        </p:txBody>
      </p:sp>
    </p:spTree>
    <p:extLst>
      <p:ext uri="{BB962C8B-B14F-4D97-AF65-F5344CB8AC3E}">
        <p14:creationId xmlns:p14="http://schemas.microsoft.com/office/powerpoint/2010/main" val="3506135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C5998E-947B-491C-F389-599BA548AAEC}"/>
              </a:ext>
            </a:extLst>
          </p:cNvPr>
          <p:cNvSpPr>
            <a:spLocks noGrp="1"/>
          </p:cNvSpPr>
          <p:nvPr>
            <p:ph type="title"/>
          </p:nvPr>
        </p:nvSpPr>
        <p:spPr/>
        <p:txBody>
          <a:bodyPr/>
          <a:lstStyle/>
          <a:p>
            <a:r>
              <a:rPr lang="nl-BE" sz="4400" b="1" dirty="0">
                <a:effectLst/>
                <a:latin typeface="Aptos" panose="020B0004020202020204" pitchFamily="34" charset="0"/>
                <a:ea typeface="Aptos" panose="020B0004020202020204" pitchFamily="34" charset="0"/>
                <a:cs typeface="Times New Roman" panose="02020603050405020304" pitchFamily="18" charset="0"/>
              </a:rPr>
              <a:t>Strek je tentakels uit</a:t>
            </a:r>
            <a:endParaRPr lang="nl-BE" dirty="0"/>
          </a:p>
        </p:txBody>
      </p:sp>
      <p:sp>
        <p:nvSpPr>
          <p:cNvPr id="3" name="Tijdelijke aanduiding voor inhoud 2">
            <a:extLst>
              <a:ext uri="{FF2B5EF4-FFF2-40B4-BE49-F238E27FC236}">
                <a16:creationId xmlns:a16="http://schemas.microsoft.com/office/drawing/2014/main" id="{7FAF7DA2-F15C-2A24-5A10-9530889DE318}"/>
              </a:ext>
            </a:extLst>
          </p:cNvPr>
          <p:cNvSpPr>
            <a:spLocks noGrp="1"/>
          </p:cNvSpPr>
          <p:nvPr>
            <p:ph idx="1"/>
          </p:nvPr>
        </p:nvSpPr>
        <p:spPr>
          <a:xfrm>
            <a:off x="838200" y="2379306"/>
            <a:ext cx="10515600" cy="4478694"/>
          </a:xfrm>
        </p:spPr>
        <p:txBody>
          <a:bodyPr>
            <a:noAutofit/>
          </a:bodyPr>
          <a:lstStyle/>
          <a:p>
            <a:pPr lvl="0"/>
            <a:r>
              <a:rPr lang="nl-BE" sz="2000" b="1" kern="100" dirty="0">
                <a:effectLst/>
                <a:latin typeface="Aptos" panose="020B0004020202020204" pitchFamily="34" charset="0"/>
                <a:ea typeface="Aptos" panose="020B0004020202020204" pitchFamily="34" charset="0"/>
                <a:cs typeface="Times New Roman" panose="02020603050405020304" pitchFamily="18" charset="0"/>
              </a:rPr>
              <a:t>Dierenartsen: </a:t>
            </a:r>
            <a:r>
              <a:rPr lang="nl-BE" sz="2000" kern="100" dirty="0">
                <a:effectLst/>
                <a:latin typeface="Aptos" panose="020B0004020202020204" pitchFamily="34" charset="0"/>
                <a:ea typeface="Aptos" panose="020B0004020202020204" pitchFamily="34" charset="0"/>
                <a:cs typeface="Times New Roman" panose="02020603050405020304" pitchFamily="18" charset="0"/>
              </a:rPr>
              <a:t>dragen het zwerfkattenbeleid, melden probleemgevallen</a:t>
            </a:r>
          </a:p>
          <a:p>
            <a:pPr lvl="0"/>
            <a:r>
              <a:rPr lang="nl-BE" sz="2000" b="1" kern="100" dirty="0">
                <a:latin typeface="Aptos" panose="020B0004020202020204" pitchFamily="34" charset="0"/>
                <a:ea typeface="Aptos" panose="020B0004020202020204" pitchFamily="34" charset="0"/>
                <a:cs typeface="Times New Roman" panose="02020603050405020304" pitchFamily="18" charset="0"/>
              </a:rPr>
              <a:t>Dierenasielen:</a:t>
            </a:r>
            <a:r>
              <a:rPr lang="nl-BE" sz="2000" kern="100" dirty="0">
                <a:latin typeface="Aptos" panose="020B0004020202020204" pitchFamily="34" charset="0"/>
                <a:ea typeface="Aptos" panose="020B0004020202020204" pitchFamily="34" charset="0"/>
                <a:cs typeface="Times New Roman" panose="02020603050405020304" pitchFamily="18" charset="0"/>
              </a:rPr>
              <a:t> Vroeg of laat heb je die nodig</a:t>
            </a:r>
          </a:p>
          <a:p>
            <a:pPr lvl="0"/>
            <a:r>
              <a:rPr lang="nl-BE" sz="2000" b="1" kern="100" dirty="0">
                <a:latin typeface="Aptos" panose="020B0004020202020204" pitchFamily="34" charset="0"/>
                <a:ea typeface="Aptos" panose="020B0004020202020204" pitchFamily="34" charset="0"/>
                <a:cs typeface="Times New Roman" panose="02020603050405020304" pitchFamily="18" charset="0"/>
              </a:rPr>
              <a:t>Externe consultant </a:t>
            </a:r>
            <a:r>
              <a:rPr lang="nl-BE" sz="2000" b="1" kern="100" dirty="0" err="1">
                <a:latin typeface="Aptos" panose="020B0004020202020204" pitchFamily="34" charset="0"/>
                <a:ea typeface="Aptos" panose="020B0004020202020204" pitchFamily="34" charset="0"/>
                <a:cs typeface="Times New Roman" panose="02020603050405020304" pitchFamily="18" charset="0"/>
              </a:rPr>
              <a:t>Gaia</a:t>
            </a:r>
            <a:r>
              <a:rPr lang="nl-BE" sz="2000" b="1" kern="100" dirty="0">
                <a:latin typeface="Aptos" panose="020B0004020202020204" pitchFamily="34" charset="0"/>
                <a:ea typeface="Aptos" panose="020B0004020202020204" pitchFamily="34" charset="0"/>
                <a:cs typeface="Times New Roman" panose="02020603050405020304" pitchFamily="18" charset="0"/>
              </a:rPr>
              <a:t>: </a:t>
            </a:r>
            <a:r>
              <a:rPr lang="nl-BE" sz="2000" kern="100" dirty="0">
                <a:latin typeface="Aptos" panose="020B0004020202020204" pitchFamily="34" charset="0"/>
                <a:ea typeface="Aptos" panose="020B0004020202020204" pitchFamily="34" charset="0"/>
                <a:cs typeface="Times New Roman" panose="02020603050405020304" pitchFamily="18" charset="0"/>
              </a:rPr>
              <a:t>Simcha Nyssen (0473/290 500 of gemeente@GAIA.be)</a:t>
            </a:r>
            <a:endParaRPr lang="nl-BE" sz="2000" kern="100" dirty="0">
              <a:effectLst/>
              <a:latin typeface="Aptos" panose="020B0004020202020204" pitchFamily="34" charset="0"/>
              <a:ea typeface="Aptos" panose="020B0004020202020204" pitchFamily="34" charset="0"/>
              <a:cs typeface="Times New Roman" panose="02020603050405020304" pitchFamily="18" charset="0"/>
            </a:endParaRPr>
          </a:p>
          <a:p>
            <a:pPr lvl="0"/>
            <a:r>
              <a:rPr lang="nl-BE" sz="2000" b="1" kern="100" dirty="0">
                <a:latin typeface="Aptos" panose="020B0004020202020204" pitchFamily="34" charset="0"/>
                <a:ea typeface="Aptos" panose="020B0004020202020204" pitchFamily="34" charset="0"/>
                <a:cs typeface="Times New Roman" panose="02020603050405020304" pitchFamily="18" charset="0"/>
              </a:rPr>
              <a:t>Plaagdierbeheersing: </a:t>
            </a:r>
            <a:r>
              <a:rPr lang="nl-BE" sz="2000" kern="100" dirty="0">
                <a:latin typeface="Aptos" panose="020B0004020202020204" pitchFamily="34" charset="0"/>
                <a:ea typeface="Aptos" panose="020B0004020202020204" pitchFamily="34" charset="0"/>
                <a:cs typeface="Times New Roman" panose="02020603050405020304" pitchFamily="18" charset="0"/>
              </a:rPr>
              <a:t>Overschakelen naar diervriendelijkere initiatieven</a:t>
            </a:r>
            <a:endParaRPr lang="nl-BE" sz="2000" b="1" kern="100" dirty="0">
              <a:effectLst/>
              <a:latin typeface="Aptos" panose="020B0004020202020204" pitchFamily="34" charset="0"/>
              <a:ea typeface="Aptos" panose="020B0004020202020204" pitchFamily="34" charset="0"/>
              <a:cs typeface="Times New Roman" panose="02020603050405020304" pitchFamily="18" charset="0"/>
            </a:endParaRPr>
          </a:p>
          <a:p>
            <a:pPr lvl="0"/>
            <a:r>
              <a:rPr lang="nl-BE" sz="2000" b="1" kern="100" dirty="0">
                <a:effectLst/>
                <a:latin typeface="Aptos" panose="020B0004020202020204" pitchFamily="34" charset="0"/>
                <a:ea typeface="Aptos" panose="020B0004020202020204" pitchFamily="34" charset="0"/>
                <a:cs typeface="Times New Roman" panose="02020603050405020304" pitchFamily="18" charset="0"/>
              </a:rPr>
              <a:t>Sociale dienst/hulp aan huis: </a:t>
            </a:r>
            <a:r>
              <a:rPr lang="nl-BE" sz="2000" kern="100" dirty="0">
                <a:effectLst/>
                <a:latin typeface="Aptos" panose="020B0004020202020204" pitchFamily="34" charset="0"/>
                <a:ea typeface="Aptos" panose="020B0004020202020204" pitchFamily="34" charset="0"/>
                <a:cs typeface="Times New Roman" panose="02020603050405020304" pitchFamily="18" charset="0"/>
              </a:rPr>
              <a:t>zien vaak het begin van een probleem</a:t>
            </a:r>
          </a:p>
          <a:p>
            <a:pPr lvl="0"/>
            <a:r>
              <a:rPr lang="nl-BE" sz="2000" b="1" kern="100" dirty="0">
                <a:latin typeface="Aptos" panose="020B0004020202020204" pitchFamily="34" charset="0"/>
                <a:ea typeface="Aptos" panose="020B0004020202020204" pitchFamily="34" charset="0"/>
                <a:cs typeface="Times New Roman" panose="02020603050405020304" pitchFamily="18" charset="0"/>
              </a:rPr>
              <a:t>Groendienst/Technische dienst: </a:t>
            </a:r>
            <a:r>
              <a:rPr lang="nl-BE" sz="2000" kern="100" dirty="0">
                <a:latin typeface="Aptos" panose="020B0004020202020204" pitchFamily="34" charset="0"/>
                <a:ea typeface="Aptos" panose="020B0004020202020204" pitchFamily="34" charset="0"/>
                <a:cs typeface="Times New Roman" panose="02020603050405020304" pitchFamily="18" charset="0"/>
              </a:rPr>
              <a:t>Biodiversiteitsplan, meldingen problemen</a:t>
            </a:r>
            <a:endParaRPr lang="nl-BE" sz="2000" b="1" kern="100" dirty="0">
              <a:effectLst/>
              <a:latin typeface="Aptos" panose="020B0004020202020204" pitchFamily="34" charset="0"/>
              <a:ea typeface="Aptos" panose="020B0004020202020204" pitchFamily="34" charset="0"/>
              <a:cs typeface="Times New Roman" panose="02020603050405020304" pitchFamily="18" charset="0"/>
            </a:endParaRPr>
          </a:p>
          <a:p>
            <a:pPr lvl="0"/>
            <a:r>
              <a:rPr lang="nl-BE" sz="2000" b="1" kern="100" dirty="0">
                <a:effectLst/>
                <a:latin typeface="Aptos" panose="020B0004020202020204" pitchFamily="34" charset="0"/>
                <a:ea typeface="Aptos" panose="020B0004020202020204" pitchFamily="34" charset="0"/>
                <a:cs typeface="Times New Roman" panose="02020603050405020304" pitchFamily="18" charset="0"/>
              </a:rPr>
              <a:t>Dienst Vrije tijd/evenementenloket: </a:t>
            </a:r>
            <a:r>
              <a:rPr lang="nl-BE" sz="2000" kern="100" dirty="0">
                <a:effectLst/>
                <a:latin typeface="Aptos" panose="020B0004020202020204" pitchFamily="34" charset="0"/>
                <a:ea typeface="Aptos" panose="020B0004020202020204" pitchFamily="34" charset="0"/>
                <a:cs typeface="Times New Roman" panose="02020603050405020304" pitchFamily="18" charset="0"/>
              </a:rPr>
              <a:t>evenementen met dieren, Proactief contacteren</a:t>
            </a:r>
          </a:p>
          <a:p>
            <a:pPr lvl="0"/>
            <a:r>
              <a:rPr lang="nl-BE" sz="2000" b="1" kern="100" dirty="0">
                <a:effectLst/>
                <a:latin typeface="Aptos" panose="020B0004020202020204" pitchFamily="34" charset="0"/>
                <a:ea typeface="Aptos" panose="020B0004020202020204" pitchFamily="34" charset="0"/>
                <a:cs typeface="Times New Roman" panose="02020603050405020304" pitchFamily="18" charset="0"/>
              </a:rPr>
              <a:t>Burgerlijke stand/Onthaal: </a:t>
            </a:r>
            <a:r>
              <a:rPr lang="nl-BE" sz="2000" kern="100" dirty="0">
                <a:effectLst/>
                <a:latin typeface="Aptos" panose="020B0004020202020204" pitchFamily="34" charset="0"/>
                <a:ea typeface="Aptos" panose="020B0004020202020204" pitchFamily="34" charset="0"/>
                <a:cs typeface="Times New Roman" panose="02020603050405020304" pitchFamily="18" charset="0"/>
              </a:rPr>
              <a:t>brochures nieuwe inwoners, doorverbinden dierenproblemen</a:t>
            </a:r>
          </a:p>
          <a:p>
            <a:pPr lvl="0"/>
            <a:r>
              <a:rPr lang="nl-BE" sz="2000" b="1" kern="100" dirty="0">
                <a:effectLst/>
                <a:latin typeface="Aptos" panose="020B0004020202020204" pitchFamily="34" charset="0"/>
                <a:ea typeface="Aptos" panose="020B0004020202020204" pitchFamily="34" charset="0"/>
                <a:cs typeface="Times New Roman" panose="02020603050405020304" pitchFamily="18" charset="0"/>
              </a:rPr>
              <a:t>Externe expertise binnen de gemeente:</a:t>
            </a:r>
            <a:r>
              <a:rPr lang="nl-BE" sz="2000" kern="100" dirty="0">
                <a:effectLst/>
                <a:latin typeface="Aptos" panose="020B0004020202020204" pitchFamily="34" charset="0"/>
                <a:ea typeface="Aptos" panose="020B0004020202020204" pitchFamily="34" charset="0"/>
                <a:cs typeface="Times New Roman" panose="02020603050405020304" pitchFamily="18" charset="0"/>
              </a:rPr>
              <a:t> Vogelkenner/</a:t>
            </a:r>
            <a:r>
              <a:rPr lang="nl-BE" sz="2000" kern="100" dirty="0" err="1">
                <a:effectLst/>
                <a:latin typeface="Aptos" panose="020B0004020202020204" pitchFamily="34" charset="0"/>
                <a:ea typeface="Aptos" panose="020B0004020202020204" pitchFamily="34" charset="0"/>
                <a:cs typeface="Times New Roman" panose="02020603050405020304" pitchFamily="18" charset="0"/>
              </a:rPr>
              <a:t>ringer</a:t>
            </a:r>
            <a:r>
              <a:rPr lang="nl-BE" sz="2000" kern="100" dirty="0">
                <a:effectLst/>
                <a:latin typeface="Aptos" panose="020B0004020202020204" pitchFamily="34" charset="0"/>
                <a:ea typeface="Aptos" panose="020B0004020202020204" pitchFamily="34" charset="0"/>
                <a:cs typeface="Times New Roman" panose="02020603050405020304" pitchFamily="18" charset="0"/>
              </a:rPr>
              <a:t>, bijenambassadeur, amphibia</a:t>
            </a:r>
          </a:p>
          <a:p>
            <a:pPr lvl="0"/>
            <a:r>
              <a:rPr lang="nl-BE" sz="2000" b="1" kern="100" dirty="0">
                <a:effectLst/>
                <a:latin typeface="Aptos" panose="020B0004020202020204" pitchFamily="34" charset="0"/>
                <a:ea typeface="Aptos" panose="020B0004020202020204" pitchFamily="34" charset="0"/>
                <a:cs typeface="Times New Roman" panose="02020603050405020304" pitchFamily="18" charset="0"/>
              </a:rPr>
              <a:t>Jagers/boswachters: </a:t>
            </a:r>
            <a:r>
              <a:rPr lang="nl-BE" sz="2000" kern="100" dirty="0">
                <a:effectLst/>
                <a:latin typeface="Aptos" panose="020B0004020202020204" pitchFamily="34" charset="0"/>
                <a:ea typeface="Aptos" panose="020B0004020202020204" pitchFamily="34" charset="0"/>
                <a:cs typeface="Times New Roman" panose="02020603050405020304" pitchFamily="18" charset="0"/>
              </a:rPr>
              <a:t>info wilde dieren/kadavers grote dieren, biodiversiteitsplan</a:t>
            </a:r>
          </a:p>
          <a:p>
            <a:pPr lvl="0"/>
            <a:r>
              <a:rPr lang="nl-BE" sz="2000" b="1" kern="100" dirty="0" err="1">
                <a:latin typeface="Aptos" panose="020B0004020202020204" pitchFamily="34" charset="0"/>
                <a:ea typeface="Aptos" panose="020B0004020202020204" pitchFamily="34" charset="0"/>
                <a:cs typeface="Times New Roman" panose="02020603050405020304" pitchFamily="18" charset="0"/>
              </a:rPr>
              <a:t>Enz</a:t>
            </a:r>
            <a:r>
              <a:rPr lang="nl-BE" sz="2000" b="1" kern="100" dirty="0">
                <a:latin typeface="Aptos" panose="020B0004020202020204" pitchFamily="34" charset="0"/>
                <a:ea typeface="Aptos" panose="020B0004020202020204" pitchFamily="34" charset="0"/>
                <a:cs typeface="Times New Roman" panose="02020603050405020304" pitchFamily="18" charset="0"/>
              </a:rPr>
              <a:t>…</a:t>
            </a:r>
            <a:endParaRPr lang="nl-BE"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28283827-0B8D-C18C-8583-69CDB5F74069}"/>
              </a:ext>
            </a:extLst>
          </p:cNvPr>
          <p:cNvSpPr txBox="1"/>
          <p:nvPr/>
        </p:nvSpPr>
        <p:spPr>
          <a:xfrm>
            <a:off x="838200" y="1439332"/>
            <a:ext cx="10134600" cy="830997"/>
          </a:xfrm>
          <a:prstGeom prst="rect">
            <a:avLst/>
          </a:prstGeom>
          <a:noFill/>
        </p:spPr>
        <p:txBody>
          <a:bodyPr wrap="square">
            <a:spAutoFit/>
          </a:bodyPr>
          <a:lstStyle/>
          <a:p>
            <a:pPr marL="0" lvl="0" indent="0">
              <a:buNone/>
            </a:pPr>
            <a:r>
              <a:rPr lang="nl-BE" sz="2400" b="1" kern="100" dirty="0">
                <a:solidFill>
                  <a:srgbClr val="E97132"/>
                </a:solidFill>
                <a:effectLst/>
                <a:latin typeface="Aptos" panose="020B0004020202020204" pitchFamily="34" charset="0"/>
                <a:ea typeface="Aptos" panose="020B0004020202020204" pitchFamily="34" charset="0"/>
                <a:cs typeface="Times New Roman" panose="02020603050405020304" pitchFamily="18" charset="0"/>
              </a:rPr>
              <a:t>Werk daarna je netwerk zo breed mogelijk uit: Hoe meer ogen, kennis en handen je hebt, hoe meer problemen je kan voorkomen en opvangen.</a:t>
            </a:r>
          </a:p>
        </p:txBody>
      </p:sp>
    </p:spTree>
    <p:extLst>
      <p:ext uri="{BB962C8B-B14F-4D97-AF65-F5344CB8AC3E}">
        <p14:creationId xmlns:p14="http://schemas.microsoft.com/office/powerpoint/2010/main" val="883225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DF054C-D4D0-AB5C-62A4-0D9C6B066275}"/>
              </a:ext>
            </a:extLst>
          </p:cNvPr>
          <p:cNvSpPr>
            <a:spLocks noGrp="1"/>
          </p:cNvSpPr>
          <p:nvPr>
            <p:ph type="title"/>
          </p:nvPr>
        </p:nvSpPr>
        <p:spPr/>
        <p:txBody>
          <a:bodyPr/>
          <a:lstStyle/>
          <a:p>
            <a:r>
              <a:rPr lang="nl-BE" b="1" dirty="0"/>
              <a:t>Dierenwelzijn Vlaanderen</a:t>
            </a:r>
          </a:p>
        </p:txBody>
      </p:sp>
      <p:sp>
        <p:nvSpPr>
          <p:cNvPr id="3" name="Tijdelijke aanduiding voor inhoud 2">
            <a:extLst>
              <a:ext uri="{FF2B5EF4-FFF2-40B4-BE49-F238E27FC236}">
                <a16:creationId xmlns:a16="http://schemas.microsoft.com/office/drawing/2014/main" id="{D5694A1E-53CB-55EF-8994-E76057B2EC8E}"/>
              </a:ext>
            </a:extLst>
          </p:cNvPr>
          <p:cNvSpPr>
            <a:spLocks noGrp="1"/>
          </p:cNvSpPr>
          <p:nvPr>
            <p:ph idx="1"/>
          </p:nvPr>
        </p:nvSpPr>
        <p:spPr>
          <a:xfrm>
            <a:off x="838200" y="2975204"/>
            <a:ext cx="10515600" cy="2241049"/>
          </a:xfrm>
        </p:spPr>
        <p:txBody>
          <a:bodyPr>
            <a:normAutofit/>
          </a:bodyPr>
          <a:lstStyle/>
          <a:p>
            <a:r>
              <a:rPr lang="nl-BE" sz="2000" dirty="0"/>
              <a:t>Maak contact met de inspecteur die verantwoordelijk is voor jou grondgebied en zie dat je op elkaar kan rekenen waar nodig.</a:t>
            </a:r>
          </a:p>
          <a:p>
            <a:r>
              <a:rPr lang="nl-BE" sz="2000" dirty="0"/>
              <a:t>Streefdoel is echter om hen zo weinig mogelijk te belasten met extra werk. Probeer eerst of je het zelf kan oplossen met de mogelijkheden die je hebt.</a:t>
            </a:r>
          </a:p>
          <a:p>
            <a:r>
              <a:rPr lang="nl-BE" sz="2000" dirty="0"/>
              <a:t>Dat gezegd zijnde, twijfel niet om bij hen raad/advies in te winnen als je iets niet weet of niet zeker bent of een situatie wel degelijk een probleem is. </a:t>
            </a:r>
          </a:p>
          <a:p>
            <a:pPr marL="0" indent="0">
              <a:buNone/>
            </a:pPr>
            <a:endParaRPr lang="nl-BE" sz="2000" dirty="0"/>
          </a:p>
          <a:p>
            <a:pPr marL="0" indent="0">
              <a:buNone/>
            </a:pPr>
            <a:endParaRPr lang="nl-BE" sz="2000" dirty="0"/>
          </a:p>
        </p:txBody>
      </p:sp>
      <p:sp>
        <p:nvSpPr>
          <p:cNvPr id="4" name="TextBox 3">
            <a:extLst>
              <a:ext uri="{FF2B5EF4-FFF2-40B4-BE49-F238E27FC236}">
                <a16:creationId xmlns:a16="http://schemas.microsoft.com/office/drawing/2014/main" id="{085A01D5-600B-F173-DC30-F36ACB1BC33F}"/>
              </a:ext>
            </a:extLst>
          </p:cNvPr>
          <p:cNvSpPr txBox="1"/>
          <p:nvPr/>
        </p:nvSpPr>
        <p:spPr>
          <a:xfrm>
            <a:off x="1028700" y="1410914"/>
            <a:ext cx="10134600" cy="830997"/>
          </a:xfrm>
          <a:prstGeom prst="rect">
            <a:avLst/>
          </a:prstGeom>
          <a:noFill/>
        </p:spPr>
        <p:txBody>
          <a:bodyPr wrap="square">
            <a:spAutoFit/>
          </a:bodyPr>
          <a:lstStyle/>
          <a:p>
            <a:pPr marL="0" lvl="0" indent="0">
              <a:buNone/>
            </a:pPr>
            <a:r>
              <a:rPr lang="nl-BE" sz="2400" b="1" kern="100" dirty="0">
                <a:solidFill>
                  <a:srgbClr val="E97132"/>
                </a:solidFill>
                <a:effectLst/>
                <a:latin typeface="Aptos" panose="020B0004020202020204" pitchFamily="34" charset="0"/>
                <a:ea typeface="Aptos" panose="020B0004020202020204" pitchFamily="34" charset="0"/>
                <a:cs typeface="Times New Roman" panose="02020603050405020304" pitchFamily="18" charset="0"/>
              </a:rPr>
              <a:t>Zij zijn er als je er zelf niet uitkomt of als je niet zeker bent of er wel ingegrepen moet worden.</a:t>
            </a:r>
          </a:p>
        </p:txBody>
      </p:sp>
    </p:spTree>
    <p:extLst>
      <p:ext uri="{BB962C8B-B14F-4D97-AF65-F5344CB8AC3E}">
        <p14:creationId xmlns:p14="http://schemas.microsoft.com/office/powerpoint/2010/main" val="4195707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714B084-B401-585B-B633-B9FFF7E7F0BC}"/>
              </a:ext>
            </a:extLst>
          </p:cNvPr>
          <p:cNvSpPr>
            <a:spLocks noGrp="1"/>
          </p:cNvSpPr>
          <p:nvPr>
            <p:ph type="title"/>
          </p:nvPr>
        </p:nvSpPr>
        <p:spPr>
          <a:xfrm>
            <a:off x="640080" y="325369"/>
            <a:ext cx="4368602" cy="1542329"/>
          </a:xfrm>
        </p:spPr>
        <p:txBody>
          <a:bodyPr anchor="b">
            <a:normAutofit/>
          </a:bodyPr>
          <a:lstStyle/>
          <a:p>
            <a:r>
              <a:rPr lang="nl-BE" sz="4500" b="1" dirty="0"/>
              <a:t>De jacht, een moeilijke relatie</a:t>
            </a:r>
          </a:p>
        </p:txBody>
      </p:sp>
      <p:sp>
        <p:nvSpPr>
          <p:cNvPr id="4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ent Placeholder 16">
            <a:extLst>
              <a:ext uri="{FF2B5EF4-FFF2-40B4-BE49-F238E27FC236}">
                <a16:creationId xmlns:a16="http://schemas.microsoft.com/office/drawing/2014/main" id="{2CDE343D-40A5-9C1E-E4DE-28EE7C0532BA}"/>
              </a:ext>
            </a:extLst>
          </p:cNvPr>
          <p:cNvSpPr>
            <a:spLocks noGrp="1"/>
          </p:cNvSpPr>
          <p:nvPr>
            <p:ph idx="1"/>
          </p:nvPr>
        </p:nvSpPr>
        <p:spPr>
          <a:xfrm>
            <a:off x="640080" y="2872899"/>
            <a:ext cx="4243589" cy="3320668"/>
          </a:xfrm>
        </p:spPr>
        <p:txBody>
          <a:bodyPr>
            <a:normAutofit/>
          </a:bodyPr>
          <a:lstStyle/>
          <a:p>
            <a:r>
              <a:rPr lang="en-US" sz="2200" dirty="0" err="1"/>
              <a:t>Wildbeheer</a:t>
            </a:r>
            <a:r>
              <a:rPr lang="en-US" sz="2200" dirty="0"/>
              <a:t> </a:t>
            </a:r>
            <a:r>
              <a:rPr lang="en-US" sz="2200" dirty="0">
                <a:sym typeface="Wingdings" panose="05000000000000000000" pitchFamily="2" charset="2"/>
              </a:rPr>
              <a:t> </a:t>
            </a:r>
            <a:r>
              <a:rPr lang="en-US" sz="2200" dirty="0" err="1">
                <a:sym typeface="Wingdings" panose="05000000000000000000" pitchFamily="2" charset="2"/>
              </a:rPr>
              <a:t>Sportschutters</a:t>
            </a:r>
            <a:endParaRPr lang="en-US" sz="2200" dirty="0">
              <a:sym typeface="Wingdings" panose="05000000000000000000" pitchFamily="2" charset="2"/>
            </a:endParaRPr>
          </a:p>
          <a:p>
            <a:r>
              <a:rPr lang="en-US" sz="2200" dirty="0" err="1">
                <a:sym typeface="Wingdings" panose="05000000000000000000" pitchFamily="2" charset="2"/>
              </a:rPr>
              <a:t>Sensibilisering</a:t>
            </a:r>
            <a:endParaRPr lang="en-US" sz="2200" dirty="0">
              <a:sym typeface="Wingdings" panose="05000000000000000000" pitchFamily="2" charset="2"/>
            </a:endParaRPr>
          </a:p>
          <a:p>
            <a:r>
              <a:rPr lang="en-US" sz="2200" dirty="0" err="1">
                <a:sym typeface="Wingdings" panose="05000000000000000000" pitchFamily="2" charset="2"/>
              </a:rPr>
              <a:t>Faunavriendelijk</a:t>
            </a:r>
            <a:r>
              <a:rPr lang="en-US" sz="2200" dirty="0">
                <a:sym typeface="Wingdings" panose="05000000000000000000" pitchFamily="2" charset="2"/>
              </a:rPr>
              <a:t> </a:t>
            </a:r>
            <a:r>
              <a:rPr lang="en-US" sz="2200" dirty="0" err="1">
                <a:sym typeface="Wingdings" panose="05000000000000000000" pitchFamily="2" charset="2"/>
              </a:rPr>
              <a:t>maaien</a:t>
            </a:r>
            <a:endParaRPr lang="en-US" sz="2200" dirty="0">
              <a:sym typeface="Wingdings" panose="05000000000000000000" pitchFamily="2" charset="2"/>
            </a:endParaRPr>
          </a:p>
          <a:p>
            <a:r>
              <a:rPr lang="en-US" sz="2200" dirty="0" err="1">
                <a:sym typeface="Wingdings" panose="05000000000000000000" pitchFamily="2" charset="2"/>
              </a:rPr>
              <a:t>Oversteek</a:t>
            </a:r>
            <a:r>
              <a:rPr lang="en-US" sz="2200" dirty="0">
                <a:sym typeface="Wingdings" panose="05000000000000000000" pitchFamily="2" charset="2"/>
              </a:rPr>
              <a:t> </a:t>
            </a:r>
            <a:r>
              <a:rPr lang="en-US" sz="2200" dirty="0" err="1">
                <a:sym typeface="Wingdings" panose="05000000000000000000" pitchFamily="2" charset="2"/>
              </a:rPr>
              <a:t>bordjes</a:t>
            </a:r>
            <a:endParaRPr lang="en-US" sz="2200" dirty="0">
              <a:sym typeface="Wingdings" panose="05000000000000000000" pitchFamily="2" charset="2"/>
            </a:endParaRPr>
          </a:p>
          <a:p>
            <a:r>
              <a:rPr lang="en-US" sz="2200" dirty="0" err="1">
                <a:sym typeface="Wingdings" panose="05000000000000000000" pitchFamily="2" charset="2"/>
              </a:rPr>
              <a:t>Aanleg</a:t>
            </a:r>
            <a:r>
              <a:rPr lang="en-US" sz="2200" dirty="0">
                <a:sym typeface="Wingdings" panose="05000000000000000000" pitchFamily="2" charset="2"/>
              </a:rPr>
              <a:t> </a:t>
            </a:r>
            <a:r>
              <a:rPr lang="en-US" sz="2200" dirty="0" err="1">
                <a:sym typeface="Wingdings" panose="05000000000000000000" pitchFamily="2" charset="2"/>
              </a:rPr>
              <a:t>wildakkers</a:t>
            </a:r>
            <a:r>
              <a:rPr lang="en-US" sz="2200" dirty="0">
                <a:sym typeface="Wingdings" panose="05000000000000000000" pitchFamily="2" charset="2"/>
              </a:rPr>
              <a:t>/</a:t>
            </a:r>
            <a:r>
              <a:rPr lang="en-US" sz="2200" dirty="0" err="1">
                <a:sym typeface="Wingdings" panose="05000000000000000000" pitchFamily="2" charset="2"/>
              </a:rPr>
              <a:t>inzaaien</a:t>
            </a:r>
            <a:r>
              <a:rPr lang="en-US" sz="2200" dirty="0">
                <a:sym typeface="Wingdings" panose="05000000000000000000" pitchFamily="2" charset="2"/>
              </a:rPr>
              <a:t> </a:t>
            </a:r>
            <a:r>
              <a:rPr lang="en-US" sz="2200" dirty="0" err="1">
                <a:sym typeface="Wingdings" panose="05000000000000000000" pitchFamily="2" charset="2"/>
              </a:rPr>
              <a:t>bloemen</a:t>
            </a:r>
            <a:endParaRPr lang="en-US" sz="2200" dirty="0">
              <a:sym typeface="Wingdings" panose="05000000000000000000" pitchFamily="2" charset="2"/>
            </a:endParaRPr>
          </a:p>
          <a:p>
            <a:r>
              <a:rPr lang="en-US" sz="2200" dirty="0">
                <a:sym typeface="Wingdings" panose="05000000000000000000" pitchFamily="2" charset="2"/>
              </a:rPr>
              <a:t>Workshops</a:t>
            </a:r>
          </a:p>
          <a:p>
            <a:r>
              <a:rPr lang="en-US" sz="2200" dirty="0">
                <a:sym typeface="Wingdings" panose="05000000000000000000" pitchFamily="2" charset="2"/>
              </a:rPr>
              <a:t>…</a:t>
            </a:r>
            <a:endParaRPr lang="en-US" sz="2200" dirty="0"/>
          </a:p>
        </p:txBody>
      </p:sp>
      <p:pic>
        <p:nvPicPr>
          <p:cNvPr id="13" name="Tijdelijke aanduiding voor inhoud 12" descr="Afbeelding met zoogdier, buitenshuis, konijn, grond&#10;&#10;Door AI gegenereerde inhoud is mogelijk onjuist.">
            <a:extLst>
              <a:ext uri="{FF2B5EF4-FFF2-40B4-BE49-F238E27FC236}">
                <a16:creationId xmlns:a16="http://schemas.microsoft.com/office/drawing/2014/main" id="{9EB14D58-A637-19C9-9B8F-CD11AEAE1524}"/>
              </a:ext>
            </a:extLst>
          </p:cNvPr>
          <p:cNvPicPr>
            <a:picLocks noChangeAspect="1"/>
          </p:cNvPicPr>
          <p:nvPr/>
        </p:nvPicPr>
        <p:blipFill>
          <a:blip r:embed="rId2">
            <a:extLst>
              <a:ext uri="{28A0092B-C50C-407E-A947-70E740481C1C}">
                <a14:useLocalDpi xmlns:a14="http://schemas.microsoft.com/office/drawing/2010/main" val="0"/>
              </a:ext>
            </a:extLst>
          </a:blip>
          <a:srcRect l="24802" r="1722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15" name="Tekstvak 14">
            <a:extLst>
              <a:ext uri="{FF2B5EF4-FFF2-40B4-BE49-F238E27FC236}">
                <a16:creationId xmlns:a16="http://schemas.microsoft.com/office/drawing/2014/main" id="{99C4B9AC-AC06-944F-09A3-0784C8C2AE6E}"/>
              </a:ext>
            </a:extLst>
          </p:cNvPr>
          <p:cNvSpPr txBox="1"/>
          <p:nvPr/>
        </p:nvSpPr>
        <p:spPr>
          <a:xfrm>
            <a:off x="640080" y="1940767"/>
            <a:ext cx="4585063" cy="707886"/>
          </a:xfrm>
          <a:prstGeom prst="rect">
            <a:avLst/>
          </a:prstGeom>
          <a:noFill/>
        </p:spPr>
        <p:txBody>
          <a:bodyPr wrap="square" rtlCol="0">
            <a:spAutoFit/>
          </a:bodyPr>
          <a:lstStyle/>
          <a:p>
            <a:r>
              <a:rPr lang="nl-BE" sz="2000" b="1" dirty="0">
                <a:solidFill>
                  <a:srgbClr val="E97132"/>
                </a:solidFill>
              </a:rPr>
              <a:t>Toch zijn hier heel wat opportuniteiten en gelijklopende belangen.</a:t>
            </a:r>
          </a:p>
        </p:txBody>
      </p:sp>
    </p:spTree>
    <p:extLst>
      <p:ext uri="{BB962C8B-B14F-4D97-AF65-F5344CB8AC3E}">
        <p14:creationId xmlns:p14="http://schemas.microsoft.com/office/powerpoint/2010/main" val="1019858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descr="Afbeelding met vogel, uil, roofvogel, buitenshuis&#10;&#10;Door AI gegenereerde inhoud is mogelijk onjuist.">
            <a:extLst>
              <a:ext uri="{FF2B5EF4-FFF2-40B4-BE49-F238E27FC236}">
                <a16:creationId xmlns:a16="http://schemas.microsoft.com/office/drawing/2014/main" id="{891CDEAF-7BD8-7588-982B-09A51B9DE712}"/>
              </a:ext>
            </a:extLst>
          </p:cNvPr>
          <p:cNvPicPr>
            <a:picLocks noChangeAspect="1"/>
          </p:cNvPicPr>
          <p:nvPr/>
        </p:nvPicPr>
        <p:blipFill>
          <a:blip r:embed="rId3">
            <a:extLst>
              <a:ext uri="{28A0092B-C50C-407E-A947-70E740481C1C}">
                <a14:useLocalDpi xmlns:a14="http://schemas.microsoft.com/office/drawing/2010/main" val="0"/>
              </a:ext>
            </a:extLst>
          </a:blip>
          <a:srcRect r="-2" b="3016"/>
          <a:stretch/>
        </p:blipFill>
        <p:spPr>
          <a:xfrm>
            <a:off x="4883022" y="10"/>
            <a:ext cx="7308978" cy="6857990"/>
          </a:xfrm>
          <a:prstGeom prst="rect">
            <a:avLst/>
          </a:prstGeom>
          <a:ln>
            <a:noFill/>
          </a:ln>
          <a:effectLst>
            <a:softEdge rad="112500"/>
          </a:effectLst>
        </p:spPr>
      </p:pic>
      <p:sp useBgFill="1">
        <p:nvSpPr>
          <p:cNvPr id="13" name="Freeform: Shape 12">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6857"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08BDFFBA-9882-0668-E22A-B39211E96528}"/>
              </a:ext>
            </a:extLst>
          </p:cNvPr>
          <p:cNvSpPr>
            <a:spLocks noGrp="1"/>
          </p:cNvSpPr>
          <p:nvPr>
            <p:ph type="title"/>
          </p:nvPr>
        </p:nvSpPr>
        <p:spPr>
          <a:xfrm>
            <a:off x="374904" y="856488"/>
            <a:ext cx="4992624" cy="1243584"/>
          </a:xfrm>
        </p:spPr>
        <p:txBody>
          <a:bodyPr anchor="ctr">
            <a:noAutofit/>
          </a:bodyPr>
          <a:lstStyle/>
          <a:p>
            <a:r>
              <a:rPr lang="nl-BE" sz="4500" b="1" kern="100" dirty="0">
                <a:effectLst/>
                <a:latin typeface="Aptos" panose="020B0004020202020204" pitchFamily="34" charset="0"/>
                <a:ea typeface="Aptos" panose="020B0004020202020204" pitchFamily="34" charset="0"/>
                <a:cs typeface="Times New Roman" panose="02020603050405020304" pitchFamily="18" charset="0"/>
              </a:rPr>
              <a:t>Tijd voor leuke initiatieven</a:t>
            </a:r>
            <a:endParaRPr lang="nl-BE" sz="4500" dirty="0"/>
          </a:p>
        </p:txBody>
      </p:sp>
      <p:sp>
        <p:nvSpPr>
          <p:cNvPr id="17" name="Rectangle 16">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769" y="2195336"/>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ijdelijke aanduiding voor inhoud 2">
            <a:extLst>
              <a:ext uri="{FF2B5EF4-FFF2-40B4-BE49-F238E27FC236}">
                <a16:creationId xmlns:a16="http://schemas.microsoft.com/office/drawing/2014/main" id="{017709A7-3BBA-C58C-48E8-6927805F2442}"/>
              </a:ext>
            </a:extLst>
          </p:cNvPr>
          <p:cNvSpPr>
            <a:spLocks noGrp="1"/>
          </p:cNvSpPr>
          <p:nvPr>
            <p:ph idx="1"/>
          </p:nvPr>
        </p:nvSpPr>
        <p:spPr>
          <a:xfrm>
            <a:off x="374904" y="3484032"/>
            <a:ext cx="5487416" cy="2847941"/>
          </a:xfrm>
        </p:spPr>
        <p:txBody>
          <a:bodyPr anchor="t">
            <a:normAutofit/>
          </a:bodyPr>
          <a:lstStyle/>
          <a:p>
            <a:r>
              <a:rPr lang="nl-BE" sz="2000" dirty="0"/>
              <a:t>Bijenplan: </a:t>
            </a:r>
            <a:r>
              <a:rPr lang="nl-BE" sz="2000" dirty="0" err="1"/>
              <a:t>Bijenvriendelijkste</a:t>
            </a:r>
            <a:r>
              <a:rPr lang="nl-BE" sz="2000" dirty="0"/>
              <a:t> gemeente 2025</a:t>
            </a:r>
          </a:p>
          <a:p>
            <a:r>
              <a:rPr lang="nl-BE" sz="2000" dirty="0"/>
              <a:t>Begraafplaats als </a:t>
            </a:r>
            <a:r>
              <a:rPr lang="nl-BE" sz="2000" dirty="0" err="1"/>
              <a:t>biodiverse</a:t>
            </a:r>
            <a:r>
              <a:rPr lang="nl-BE" sz="2000" dirty="0"/>
              <a:t> site </a:t>
            </a:r>
          </a:p>
          <a:p>
            <a:r>
              <a:rPr lang="nl-BE" sz="2000" dirty="0"/>
              <a:t>Ringen van de uilen</a:t>
            </a:r>
          </a:p>
          <a:p>
            <a:r>
              <a:rPr lang="nl-BE" sz="2000" dirty="0"/>
              <a:t>Nestkastenplan</a:t>
            </a:r>
          </a:p>
          <a:p>
            <a:r>
              <a:rPr lang="nl-BE" sz="2000" dirty="0"/>
              <a:t>Beestige speurtocht</a:t>
            </a:r>
          </a:p>
          <a:p>
            <a:r>
              <a:rPr lang="nl-BE" sz="2000" dirty="0"/>
              <a:t>Hondenwandeling</a:t>
            </a:r>
          </a:p>
          <a:p>
            <a:endParaRPr lang="nl-BE" sz="2000" dirty="0"/>
          </a:p>
        </p:txBody>
      </p:sp>
      <p:sp>
        <p:nvSpPr>
          <p:cNvPr id="5" name="Tekstvak 4">
            <a:extLst>
              <a:ext uri="{FF2B5EF4-FFF2-40B4-BE49-F238E27FC236}">
                <a16:creationId xmlns:a16="http://schemas.microsoft.com/office/drawing/2014/main" id="{22BF52D7-CF13-56A6-9E09-EF45CC906238}"/>
              </a:ext>
            </a:extLst>
          </p:cNvPr>
          <p:cNvSpPr txBox="1"/>
          <p:nvPr/>
        </p:nvSpPr>
        <p:spPr>
          <a:xfrm>
            <a:off x="150367" y="2494885"/>
            <a:ext cx="5621168" cy="707886"/>
          </a:xfrm>
          <a:prstGeom prst="rect">
            <a:avLst/>
          </a:prstGeom>
          <a:noFill/>
        </p:spPr>
        <p:txBody>
          <a:bodyPr wrap="square" rtlCol="0">
            <a:spAutoFit/>
          </a:bodyPr>
          <a:lstStyle/>
          <a:p>
            <a:r>
              <a:rPr lang="nl-BE" sz="2000" b="1" dirty="0">
                <a:solidFill>
                  <a:srgbClr val="E97132"/>
                </a:solidFill>
                <a:latin typeface="Aptos "/>
              </a:rPr>
              <a:t>Er zijn heel wat mogelijkheden om toffe projecten uit te voeren.</a:t>
            </a:r>
          </a:p>
        </p:txBody>
      </p:sp>
    </p:spTree>
    <p:extLst>
      <p:ext uri="{BB962C8B-B14F-4D97-AF65-F5344CB8AC3E}">
        <p14:creationId xmlns:p14="http://schemas.microsoft.com/office/powerpoint/2010/main" val="838278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61938DB-90AD-35FE-A5F8-513770874B13}"/>
              </a:ext>
            </a:extLst>
          </p:cNvPr>
          <p:cNvSpPr>
            <a:spLocks noGrp="1"/>
          </p:cNvSpPr>
          <p:nvPr>
            <p:ph type="title"/>
          </p:nvPr>
        </p:nvSpPr>
        <p:spPr>
          <a:xfrm>
            <a:off x="640080" y="325369"/>
            <a:ext cx="4368602" cy="1956841"/>
          </a:xfrm>
        </p:spPr>
        <p:txBody>
          <a:bodyPr anchor="b">
            <a:normAutofit/>
          </a:bodyPr>
          <a:lstStyle/>
          <a:p>
            <a:r>
              <a:rPr lang="nl-BE" sz="4500" b="1" dirty="0">
                <a:solidFill>
                  <a:srgbClr val="E97132"/>
                </a:solidFill>
              </a:rPr>
              <a:t>Succesverhaal</a:t>
            </a:r>
            <a:endParaRPr lang="nl-BE" sz="5000" dirty="0">
              <a:solidFill>
                <a:srgbClr val="E97132"/>
              </a:solidFill>
            </a:endParaRPr>
          </a:p>
        </p:txBody>
      </p:sp>
      <p:sp>
        <p:nvSpPr>
          <p:cNvPr id="2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jdelijke aanduiding voor inhoud 5">
            <a:extLst>
              <a:ext uri="{FF2B5EF4-FFF2-40B4-BE49-F238E27FC236}">
                <a16:creationId xmlns:a16="http://schemas.microsoft.com/office/drawing/2014/main" id="{28D67E31-85B3-8A7E-5724-6B5F7257CDF1}"/>
              </a:ext>
            </a:extLst>
          </p:cNvPr>
          <p:cNvSpPr>
            <a:spLocks noGrp="1"/>
          </p:cNvSpPr>
          <p:nvPr>
            <p:ph idx="1"/>
          </p:nvPr>
        </p:nvSpPr>
        <p:spPr>
          <a:xfrm>
            <a:off x="640080" y="2872899"/>
            <a:ext cx="4243589" cy="3320668"/>
          </a:xfrm>
        </p:spPr>
        <p:txBody>
          <a:bodyPr>
            <a:normAutofit/>
          </a:bodyPr>
          <a:lstStyle/>
          <a:p>
            <a:pPr marL="285750" indent="-285750">
              <a:buFont typeface="Arial" panose="020B0604020202020204" pitchFamily="34" charset="0"/>
              <a:buChar char="•"/>
            </a:pPr>
            <a:r>
              <a:rPr lang="nl-BE" sz="2400" dirty="0"/>
              <a:t>Melding via Groendienst</a:t>
            </a:r>
          </a:p>
          <a:p>
            <a:pPr marL="285750" indent="-285750">
              <a:buFont typeface="Arial" panose="020B0604020202020204" pitchFamily="34" charset="0"/>
              <a:buChar char="•"/>
            </a:pPr>
            <a:r>
              <a:rPr lang="nl-BE" sz="2400" dirty="0"/>
              <a:t>Veroordeel niet te snel</a:t>
            </a:r>
          </a:p>
          <a:p>
            <a:pPr marL="285750" indent="-285750">
              <a:buFont typeface="Arial" panose="020B0604020202020204" pitchFamily="34" charset="0"/>
              <a:buChar char="•"/>
            </a:pPr>
            <a:r>
              <a:rPr lang="nl-BE" sz="2400" dirty="0"/>
              <a:t>Bemiddeling/wijkagent </a:t>
            </a:r>
          </a:p>
          <a:p>
            <a:pPr marL="285750" indent="-285750">
              <a:buFont typeface="Arial" panose="020B0604020202020204" pitchFamily="34" charset="0"/>
              <a:buChar char="•"/>
            </a:pPr>
            <a:r>
              <a:rPr lang="nl-BE" sz="2400" dirty="0"/>
              <a:t>Doen afstand van hond</a:t>
            </a:r>
          </a:p>
          <a:p>
            <a:pPr marL="285750" indent="-285750">
              <a:buFont typeface="Arial" panose="020B0604020202020204" pitchFamily="34" charset="0"/>
              <a:buChar char="•"/>
            </a:pPr>
            <a:r>
              <a:rPr lang="nl-BE" sz="2400" dirty="0"/>
              <a:t>Herplaatsing hond</a:t>
            </a:r>
          </a:p>
        </p:txBody>
      </p:sp>
      <p:pic>
        <p:nvPicPr>
          <p:cNvPr id="5" name="Afbeelding 4" descr="Afbeelding met buitenshuis, grond, plant, dierentuin&#10;&#10;Door AI gegenereerde inhoud is mogelijk onjuist.">
            <a:extLst>
              <a:ext uri="{FF2B5EF4-FFF2-40B4-BE49-F238E27FC236}">
                <a16:creationId xmlns:a16="http://schemas.microsoft.com/office/drawing/2014/main" id="{1CBC0063-019B-26D9-EE52-EB5D9C76FCB7}"/>
              </a:ext>
            </a:extLst>
          </p:cNvPr>
          <p:cNvPicPr>
            <a:picLocks noChangeAspect="1"/>
          </p:cNvPicPr>
          <p:nvPr/>
        </p:nvPicPr>
        <p:blipFill>
          <a:blip r:embed="rId2">
            <a:extLst>
              <a:ext uri="{28A0092B-C50C-407E-A947-70E740481C1C}">
                <a14:useLocalDpi xmlns:a14="http://schemas.microsoft.com/office/drawing/2010/main" val="0"/>
              </a:ext>
            </a:extLst>
          </a:blip>
          <a:srcRect r="-1" b="25226"/>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899825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6">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fbeelding 6" descr="Afbeelding met vogel, buitenshuis, gras, baby&#10;&#10;Door AI gegenereerde inhoud is mogelijk onjuist.">
            <a:extLst>
              <a:ext uri="{FF2B5EF4-FFF2-40B4-BE49-F238E27FC236}">
                <a16:creationId xmlns:a16="http://schemas.microsoft.com/office/drawing/2014/main" id="{95EB308B-FC12-95D2-454C-3D4DBFA6BB70}"/>
              </a:ext>
            </a:extLst>
          </p:cNvPr>
          <p:cNvPicPr>
            <a:picLocks noChangeAspect="1"/>
          </p:cNvPicPr>
          <p:nvPr/>
        </p:nvPicPr>
        <p:blipFill>
          <a:blip r:embed="rId2">
            <a:extLst>
              <a:ext uri="{28A0092B-C50C-407E-A947-70E740481C1C}">
                <a14:useLocalDpi xmlns:a14="http://schemas.microsoft.com/office/drawing/2010/main" val="0"/>
              </a:ext>
            </a:extLst>
          </a:blip>
          <a:srcRect t="29971" b="16837"/>
          <a:stretch/>
        </p:blipFill>
        <p:spPr>
          <a:xfrm>
            <a:off x="1" y="10"/>
            <a:ext cx="9669642" cy="6857990"/>
          </a:xfrm>
          <a:prstGeom prst="rect">
            <a:avLst/>
          </a:prstGeom>
        </p:spPr>
      </p:pic>
      <p:sp>
        <p:nvSpPr>
          <p:cNvPr id="22" name="Rectangle 18">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el 3">
            <a:extLst>
              <a:ext uri="{FF2B5EF4-FFF2-40B4-BE49-F238E27FC236}">
                <a16:creationId xmlns:a16="http://schemas.microsoft.com/office/drawing/2014/main" id="{9A0DCBBF-37BB-E4C9-F308-81AE5DF23907}"/>
              </a:ext>
            </a:extLst>
          </p:cNvPr>
          <p:cNvSpPr>
            <a:spLocks noGrp="1"/>
          </p:cNvSpPr>
          <p:nvPr>
            <p:ph type="ctrTitle"/>
          </p:nvPr>
        </p:nvSpPr>
        <p:spPr>
          <a:xfrm>
            <a:off x="9078403" y="3152272"/>
            <a:ext cx="2688482" cy="898191"/>
          </a:xfrm>
          <a:noFill/>
        </p:spPr>
        <p:txBody>
          <a:bodyPr>
            <a:normAutofit/>
          </a:bodyPr>
          <a:lstStyle/>
          <a:p>
            <a:pPr algn="l"/>
            <a:r>
              <a:rPr lang="nl-BE" sz="5200" b="1" dirty="0">
                <a:solidFill>
                  <a:srgbClr val="E97132"/>
                </a:solidFill>
              </a:rPr>
              <a:t>Bedankt</a:t>
            </a:r>
          </a:p>
        </p:txBody>
      </p:sp>
    </p:spTree>
    <p:extLst>
      <p:ext uri="{BB962C8B-B14F-4D97-AF65-F5344CB8AC3E}">
        <p14:creationId xmlns:p14="http://schemas.microsoft.com/office/powerpoint/2010/main" val="3918659961"/>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627</TotalTime>
  <Words>1113</Words>
  <Application>Microsoft Office PowerPoint</Application>
  <PresentationFormat>Breedbeeld</PresentationFormat>
  <Paragraphs>118</Paragraphs>
  <Slides>13</Slides>
  <Notes>8</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13</vt:i4>
      </vt:variant>
    </vt:vector>
  </HeadingPairs>
  <TitlesOfParts>
    <vt:vector size="20" baseType="lpstr">
      <vt:lpstr>Aptos</vt:lpstr>
      <vt:lpstr>Aptos </vt:lpstr>
      <vt:lpstr>Aptos Display</vt:lpstr>
      <vt:lpstr>Arial</vt:lpstr>
      <vt:lpstr>Calibri</vt:lpstr>
      <vt:lpstr>Wingdings</vt:lpstr>
      <vt:lpstr>Kantoorthema</vt:lpstr>
      <vt:lpstr>Dierenwelzijn…meer dan een meldpunt.</vt:lpstr>
      <vt:lpstr>Erik Pede</vt:lpstr>
      <vt:lpstr>Budgetten op jaarbasis</vt:lpstr>
      <vt:lpstr>Dierenwelzijn…meer dan een meldpunt.</vt:lpstr>
      <vt:lpstr>Stappenplan </vt:lpstr>
      <vt:lpstr>Beleidsnota</vt:lpstr>
      <vt:lpstr>Samen wordt het eenvoudiger</vt:lpstr>
      <vt:lpstr>Strek je tentakels uit</vt:lpstr>
      <vt:lpstr>Dierenwelzijn Vlaanderen</vt:lpstr>
      <vt:lpstr>De jacht, een moeilijke relatie</vt:lpstr>
      <vt:lpstr>Tijd voor leuke initiatieven</vt:lpstr>
      <vt:lpstr>Succesverhaal</vt:lpstr>
      <vt:lpstr>Bedankt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Erik Pede</dc:creator>
  <cp:lastModifiedBy>Erik Pede</cp:lastModifiedBy>
  <cp:revision>39</cp:revision>
  <dcterms:created xsi:type="dcterms:W3CDTF">2025-03-05T19:18:28Z</dcterms:created>
  <dcterms:modified xsi:type="dcterms:W3CDTF">2025-11-19T15:38:10Z</dcterms:modified>
</cp:coreProperties>
</file>