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2"/>
  </p:notesMasterIdLst>
  <p:handoutMasterIdLst>
    <p:handoutMasterId r:id="rId23"/>
  </p:handoutMasterIdLst>
  <p:sldIdLst>
    <p:sldId id="262" r:id="rId3"/>
    <p:sldId id="260" r:id="rId4"/>
    <p:sldId id="263" r:id="rId5"/>
    <p:sldId id="264" r:id="rId6"/>
    <p:sldId id="267" r:id="rId7"/>
    <p:sldId id="266" r:id="rId8"/>
    <p:sldId id="265" r:id="rId9"/>
    <p:sldId id="268" r:id="rId10"/>
    <p:sldId id="269" r:id="rId11"/>
    <p:sldId id="270" r:id="rId12"/>
    <p:sldId id="271" r:id="rId13"/>
    <p:sldId id="272" r:id="rId14"/>
    <p:sldId id="276" r:id="rId15"/>
    <p:sldId id="277" r:id="rId16"/>
    <p:sldId id="279" r:id="rId17"/>
    <p:sldId id="280" r:id="rId18"/>
    <p:sldId id="281" r:id="rId19"/>
    <p:sldId id="283" r:id="rId20"/>
    <p:sldId id="282" r:id="rId21"/>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4">
          <p15:clr>
            <a:srgbClr val="A4A3A4"/>
          </p15:clr>
        </p15:guide>
        <p15:guide id="2" pos="54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1" autoAdjust="0"/>
  </p:normalViewPr>
  <p:slideViewPr>
    <p:cSldViewPr snapToGrid="0" snapToObjects="1">
      <p:cViewPr varScale="1">
        <p:scale>
          <a:sx n="80" d="100"/>
          <a:sy n="80" d="100"/>
        </p:scale>
        <p:origin x="1550" y="67"/>
      </p:cViewPr>
      <p:guideLst>
        <p:guide orient="horz" pos="4034"/>
        <p:guide pos="54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4" d="100"/>
          <a:sy n="64" d="100"/>
        </p:scale>
        <p:origin x="-2814"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DFDD9CD-BCA6-41BB-A768-1054F3215EE0}" type="datetimeFigureOut">
              <a:rPr lang="nl-BE" smtClean="0"/>
              <a:t>18/11/2024</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9F2CF00-7A71-49A5-BD94-0426D50CF079}" type="slidenum">
              <a:rPr lang="nl-BE" smtClean="0"/>
              <a:t>‹nr.›</a:t>
            </a:fld>
            <a:endParaRPr lang="nl-BE"/>
          </a:p>
        </p:txBody>
      </p:sp>
    </p:spTree>
    <p:extLst>
      <p:ext uri="{BB962C8B-B14F-4D97-AF65-F5344CB8AC3E}">
        <p14:creationId xmlns:p14="http://schemas.microsoft.com/office/powerpoint/2010/main" val="2011369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E94BB7-FF2E-4852-B080-778C41EC06D2}" type="datetimeFigureOut">
              <a:rPr lang="nl-BE" smtClean="0"/>
              <a:t>18/11/2024</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B30B4AB-FB7E-4055-A8D0-E3AC58A60D26}" type="slidenum">
              <a:rPr lang="nl-BE" smtClean="0"/>
              <a:t>‹nr.›</a:t>
            </a:fld>
            <a:endParaRPr lang="nl-BE"/>
          </a:p>
        </p:txBody>
      </p:sp>
    </p:spTree>
    <p:extLst>
      <p:ext uri="{BB962C8B-B14F-4D97-AF65-F5344CB8AC3E}">
        <p14:creationId xmlns:p14="http://schemas.microsoft.com/office/powerpoint/2010/main" val="153000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1</a:t>
            </a:fld>
            <a:endParaRPr lang="nl-BE"/>
          </a:p>
        </p:txBody>
      </p:sp>
    </p:spTree>
    <p:extLst>
      <p:ext uri="{BB962C8B-B14F-4D97-AF65-F5344CB8AC3E}">
        <p14:creationId xmlns:p14="http://schemas.microsoft.com/office/powerpoint/2010/main" val="2054144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10</a:t>
            </a:fld>
            <a:endParaRPr lang="nl-BE"/>
          </a:p>
        </p:txBody>
      </p:sp>
    </p:spTree>
    <p:extLst>
      <p:ext uri="{BB962C8B-B14F-4D97-AF65-F5344CB8AC3E}">
        <p14:creationId xmlns:p14="http://schemas.microsoft.com/office/powerpoint/2010/main" val="201908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11</a:t>
            </a:fld>
            <a:endParaRPr lang="nl-BE"/>
          </a:p>
        </p:txBody>
      </p:sp>
    </p:spTree>
    <p:extLst>
      <p:ext uri="{BB962C8B-B14F-4D97-AF65-F5344CB8AC3E}">
        <p14:creationId xmlns:p14="http://schemas.microsoft.com/office/powerpoint/2010/main" val="350038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12</a:t>
            </a:fld>
            <a:endParaRPr lang="nl-BE"/>
          </a:p>
        </p:txBody>
      </p:sp>
    </p:spTree>
    <p:extLst>
      <p:ext uri="{BB962C8B-B14F-4D97-AF65-F5344CB8AC3E}">
        <p14:creationId xmlns:p14="http://schemas.microsoft.com/office/powerpoint/2010/main" val="392397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13</a:t>
            </a:fld>
            <a:endParaRPr lang="nl-BE"/>
          </a:p>
        </p:txBody>
      </p:sp>
    </p:spTree>
    <p:extLst>
      <p:ext uri="{BB962C8B-B14F-4D97-AF65-F5344CB8AC3E}">
        <p14:creationId xmlns:p14="http://schemas.microsoft.com/office/powerpoint/2010/main" val="1864576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14</a:t>
            </a:fld>
            <a:endParaRPr lang="nl-BE"/>
          </a:p>
        </p:txBody>
      </p:sp>
    </p:spTree>
    <p:extLst>
      <p:ext uri="{BB962C8B-B14F-4D97-AF65-F5344CB8AC3E}">
        <p14:creationId xmlns:p14="http://schemas.microsoft.com/office/powerpoint/2010/main" val="4517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15</a:t>
            </a:fld>
            <a:endParaRPr lang="nl-BE"/>
          </a:p>
        </p:txBody>
      </p:sp>
    </p:spTree>
    <p:extLst>
      <p:ext uri="{BB962C8B-B14F-4D97-AF65-F5344CB8AC3E}">
        <p14:creationId xmlns:p14="http://schemas.microsoft.com/office/powerpoint/2010/main" val="1903969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16</a:t>
            </a:fld>
            <a:endParaRPr lang="nl-BE"/>
          </a:p>
        </p:txBody>
      </p:sp>
    </p:spTree>
    <p:extLst>
      <p:ext uri="{BB962C8B-B14F-4D97-AF65-F5344CB8AC3E}">
        <p14:creationId xmlns:p14="http://schemas.microsoft.com/office/powerpoint/2010/main" val="108138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8B30B4AB-FB7E-4055-A8D0-E3AC58A60D26}" type="slidenum">
              <a:rPr lang="nl-BE" smtClean="0"/>
              <a:t>17</a:t>
            </a:fld>
            <a:endParaRPr lang="nl-BE"/>
          </a:p>
        </p:txBody>
      </p:sp>
    </p:spTree>
    <p:extLst>
      <p:ext uri="{BB962C8B-B14F-4D97-AF65-F5344CB8AC3E}">
        <p14:creationId xmlns:p14="http://schemas.microsoft.com/office/powerpoint/2010/main" val="423157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19</a:t>
            </a:fld>
            <a:endParaRPr lang="nl-BE"/>
          </a:p>
        </p:txBody>
      </p:sp>
    </p:spTree>
    <p:extLst>
      <p:ext uri="{BB962C8B-B14F-4D97-AF65-F5344CB8AC3E}">
        <p14:creationId xmlns:p14="http://schemas.microsoft.com/office/powerpoint/2010/main" val="20864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2</a:t>
            </a:fld>
            <a:endParaRPr lang="nl-BE"/>
          </a:p>
        </p:txBody>
      </p:sp>
    </p:spTree>
    <p:extLst>
      <p:ext uri="{BB962C8B-B14F-4D97-AF65-F5344CB8AC3E}">
        <p14:creationId xmlns:p14="http://schemas.microsoft.com/office/powerpoint/2010/main" val="133746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3</a:t>
            </a:fld>
            <a:endParaRPr lang="nl-BE"/>
          </a:p>
        </p:txBody>
      </p:sp>
    </p:spTree>
    <p:extLst>
      <p:ext uri="{BB962C8B-B14F-4D97-AF65-F5344CB8AC3E}">
        <p14:creationId xmlns:p14="http://schemas.microsoft.com/office/powerpoint/2010/main" val="356467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4</a:t>
            </a:fld>
            <a:endParaRPr lang="nl-BE"/>
          </a:p>
        </p:txBody>
      </p:sp>
    </p:spTree>
    <p:extLst>
      <p:ext uri="{BB962C8B-B14F-4D97-AF65-F5344CB8AC3E}">
        <p14:creationId xmlns:p14="http://schemas.microsoft.com/office/powerpoint/2010/main" val="347729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5</a:t>
            </a:fld>
            <a:endParaRPr lang="nl-BE"/>
          </a:p>
        </p:txBody>
      </p:sp>
    </p:spTree>
    <p:extLst>
      <p:ext uri="{BB962C8B-B14F-4D97-AF65-F5344CB8AC3E}">
        <p14:creationId xmlns:p14="http://schemas.microsoft.com/office/powerpoint/2010/main" val="2931348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6</a:t>
            </a:fld>
            <a:endParaRPr lang="nl-BE"/>
          </a:p>
        </p:txBody>
      </p:sp>
    </p:spTree>
    <p:extLst>
      <p:ext uri="{BB962C8B-B14F-4D97-AF65-F5344CB8AC3E}">
        <p14:creationId xmlns:p14="http://schemas.microsoft.com/office/powerpoint/2010/main" val="5255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7</a:t>
            </a:fld>
            <a:endParaRPr lang="nl-BE"/>
          </a:p>
        </p:txBody>
      </p:sp>
    </p:spTree>
    <p:extLst>
      <p:ext uri="{BB962C8B-B14F-4D97-AF65-F5344CB8AC3E}">
        <p14:creationId xmlns:p14="http://schemas.microsoft.com/office/powerpoint/2010/main" val="260191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8</a:t>
            </a:fld>
            <a:endParaRPr lang="nl-BE"/>
          </a:p>
        </p:txBody>
      </p:sp>
    </p:spTree>
    <p:extLst>
      <p:ext uri="{BB962C8B-B14F-4D97-AF65-F5344CB8AC3E}">
        <p14:creationId xmlns:p14="http://schemas.microsoft.com/office/powerpoint/2010/main" val="119511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B30B4AB-FB7E-4055-A8D0-E3AC58A60D26}" type="slidenum">
              <a:rPr lang="nl-BE" smtClean="0"/>
              <a:t>9</a:t>
            </a:fld>
            <a:endParaRPr lang="nl-BE"/>
          </a:p>
        </p:txBody>
      </p:sp>
    </p:spTree>
    <p:extLst>
      <p:ext uri="{BB962C8B-B14F-4D97-AF65-F5344CB8AC3E}">
        <p14:creationId xmlns:p14="http://schemas.microsoft.com/office/powerpoint/2010/main" val="333597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35843"/>
          </a:xfrm>
          <a:prstGeom prst="rect">
            <a:avLst/>
          </a:prstGeom>
        </p:spPr>
      </p:pic>
      <p:sp>
        <p:nvSpPr>
          <p:cNvPr id="2" name="Titel 1"/>
          <p:cNvSpPr>
            <a:spLocks noGrp="1"/>
          </p:cNvSpPr>
          <p:nvPr>
            <p:ph type="title" hasCustomPrompt="1"/>
          </p:nvPr>
        </p:nvSpPr>
        <p:spPr>
          <a:xfrm>
            <a:off x="1140954" y="3393348"/>
            <a:ext cx="7772400" cy="638825"/>
          </a:xfrm>
        </p:spPr>
        <p:txBody>
          <a:bodyPr wrap="square" anchor="t">
            <a:normAutofit/>
          </a:bodyPr>
          <a:lstStyle>
            <a:lvl1pPr algn="l">
              <a:lnSpc>
                <a:spcPts val="3400"/>
              </a:lnSpc>
              <a:defRPr sz="4000" b="1" kern="1200" cap="none" baseline="0"/>
            </a:lvl1pPr>
          </a:lstStyle>
          <a:p>
            <a:r>
              <a:rPr lang="nl-NL" dirty="0"/>
              <a:t>Hier komt de titel van </a:t>
            </a:r>
            <a:br>
              <a:rPr lang="nl-NL" dirty="0"/>
            </a:br>
            <a:r>
              <a:rPr lang="nl-NL" dirty="0"/>
              <a:t>de </a:t>
            </a:r>
            <a:r>
              <a:rPr lang="nl-NL" dirty="0" err="1"/>
              <a:t>ppt</a:t>
            </a:r>
            <a:r>
              <a:rPr lang="nl-NL" dirty="0"/>
              <a:t>. </a:t>
            </a:r>
            <a:endParaRPr lang="nl-BE" dirty="0"/>
          </a:p>
        </p:txBody>
      </p:sp>
      <p:sp>
        <p:nvSpPr>
          <p:cNvPr id="3" name="Tijdelijke aanduiding voor tekst 2"/>
          <p:cNvSpPr>
            <a:spLocks noGrp="1"/>
          </p:cNvSpPr>
          <p:nvPr>
            <p:ph type="body" idx="1" hasCustomPrompt="1"/>
          </p:nvPr>
        </p:nvSpPr>
        <p:spPr>
          <a:xfrm>
            <a:off x="1140954" y="4425771"/>
            <a:ext cx="7772400" cy="595955"/>
          </a:xfrm>
        </p:spPr>
        <p:txBody>
          <a:bodyPr tIns="0" anchor="t" anchorCtr="0">
            <a:normAutofit/>
          </a:bodyPr>
          <a:lstStyle>
            <a:lvl1pPr marL="0" indent="0">
              <a:buNone/>
              <a:defRPr sz="32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Hier komt de ondertitel.</a:t>
            </a:r>
          </a:p>
        </p:txBody>
      </p:sp>
    </p:spTree>
    <p:extLst>
      <p:ext uri="{BB962C8B-B14F-4D97-AF65-F5344CB8AC3E}">
        <p14:creationId xmlns:p14="http://schemas.microsoft.com/office/powerpoint/2010/main" val="189180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7" y="-11017"/>
            <a:ext cx="9301891" cy="6991257"/>
          </a:xfrm>
          <a:prstGeom prst="rect">
            <a:avLst/>
          </a:prstGeom>
        </p:spPr>
      </p:pic>
      <p:sp>
        <p:nvSpPr>
          <p:cNvPr id="2" name="Titel 1"/>
          <p:cNvSpPr>
            <a:spLocks noGrp="1"/>
          </p:cNvSpPr>
          <p:nvPr>
            <p:ph type="title" hasCustomPrompt="1"/>
          </p:nvPr>
        </p:nvSpPr>
        <p:spPr>
          <a:xfrm>
            <a:off x="2418911" y="3316231"/>
            <a:ext cx="6047756" cy="627808"/>
          </a:xfrm>
        </p:spPr>
        <p:txBody>
          <a:bodyPr anchor="t"/>
          <a:lstStyle>
            <a:lvl1pPr algn="l">
              <a:defRPr sz="4000" b="1" cap="none">
                <a:solidFill>
                  <a:schemeClr val="bg1"/>
                </a:solidFill>
              </a:defRPr>
            </a:lvl1pPr>
          </a:lstStyle>
          <a:p>
            <a:r>
              <a:rPr lang="nl-NL" dirty="0"/>
              <a:t>Hoofdstuk 1</a:t>
            </a:r>
            <a:endParaRPr lang="nl-BE" dirty="0"/>
          </a:p>
        </p:txBody>
      </p:sp>
      <p:sp>
        <p:nvSpPr>
          <p:cNvPr id="3" name="Tijdelijke aanduiding voor tekst 2"/>
          <p:cNvSpPr>
            <a:spLocks noGrp="1"/>
          </p:cNvSpPr>
          <p:nvPr>
            <p:ph type="body" idx="1" hasCustomPrompt="1"/>
          </p:nvPr>
        </p:nvSpPr>
        <p:spPr>
          <a:xfrm>
            <a:off x="2418911" y="3960115"/>
            <a:ext cx="6047756" cy="1191153"/>
          </a:xfrm>
        </p:spPr>
        <p:txBody>
          <a:bodyPr tIns="0" anchor="t" anchorCtr="0"/>
          <a:lstStyle>
            <a:lvl1pPr marL="0" indent="0">
              <a:buNone/>
              <a:defRPr sz="4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Subtitel.</a:t>
            </a:r>
          </a:p>
        </p:txBody>
      </p:sp>
    </p:spTree>
    <p:extLst>
      <p:ext uri="{BB962C8B-B14F-4D97-AF65-F5344CB8AC3E}">
        <p14:creationId xmlns:p14="http://schemas.microsoft.com/office/powerpoint/2010/main" val="412397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p:txBody>
      </p:sp>
      <p:sp>
        <p:nvSpPr>
          <p:cNvPr id="4" name="Tijdelijke aanduiding voor datum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nl-BE" dirty="0"/>
              <a:t>Titel van de </a:t>
            </a:r>
            <a:r>
              <a:rPr lang="nl-BE" dirty="0" err="1"/>
              <a:t>Powerpoint</a:t>
            </a:r>
            <a:endParaRPr lang="nl-BE" dirty="0"/>
          </a:p>
        </p:txBody>
      </p:sp>
    </p:spTree>
    <p:extLst>
      <p:ext uri="{BB962C8B-B14F-4D97-AF65-F5344CB8AC3E}">
        <p14:creationId xmlns:p14="http://schemas.microsoft.com/office/powerpoint/2010/main" val="180541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BE" dirty="0"/>
          </a:p>
        </p:txBody>
      </p:sp>
      <p:sp>
        <p:nvSpPr>
          <p:cNvPr id="3" name="Tijdelijke aanduiding voor inhoud 2"/>
          <p:cNvSpPr>
            <a:spLocks noGrp="1"/>
          </p:cNvSpPr>
          <p:nvPr>
            <p:ph sz="half" idx="1"/>
          </p:nvPr>
        </p:nvSpPr>
        <p:spPr>
          <a:xfrm>
            <a:off x="1619670" y="2027104"/>
            <a:ext cx="3420000" cy="3833869"/>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p:txBody>
      </p:sp>
      <p:sp>
        <p:nvSpPr>
          <p:cNvPr id="4" name="Tijdelijke aanduiding voor inhoud 3"/>
          <p:cNvSpPr>
            <a:spLocks noGrp="1"/>
          </p:cNvSpPr>
          <p:nvPr>
            <p:ph sz="half" idx="2"/>
          </p:nvPr>
        </p:nvSpPr>
        <p:spPr>
          <a:xfrm>
            <a:off x="5321147" y="2027104"/>
            <a:ext cx="3238959" cy="3833869"/>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p:txBody>
      </p:sp>
      <p:sp>
        <p:nvSpPr>
          <p:cNvPr id="5" name="Tijdelijke aanduiding voor datum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nl-BE" dirty="0"/>
              <a:t>Titel van de </a:t>
            </a:r>
            <a:r>
              <a:rPr lang="nl-BE" dirty="0" err="1"/>
              <a:t>Powerpoint</a:t>
            </a:r>
            <a:endParaRPr lang="nl-BE" dirty="0"/>
          </a:p>
        </p:txBody>
      </p:sp>
    </p:spTree>
    <p:extLst>
      <p:ext uri="{BB962C8B-B14F-4D97-AF65-F5344CB8AC3E}">
        <p14:creationId xmlns:p14="http://schemas.microsoft.com/office/powerpoint/2010/main" val="48059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7" y="-11017"/>
            <a:ext cx="9301891" cy="6991257"/>
          </a:xfrm>
          <a:prstGeom prst="rect">
            <a:avLst/>
          </a:prstGeom>
        </p:spPr>
      </p:pic>
      <p:sp>
        <p:nvSpPr>
          <p:cNvPr id="2" name="Titel 1"/>
          <p:cNvSpPr>
            <a:spLocks noGrp="1"/>
          </p:cNvSpPr>
          <p:nvPr>
            <p:ph type="ctrTitle" hasCustomPrompt="1"/>
          </p:nvPr>
        </p:nvSpPr>
        <p:spPr>
          <a:xfrm>
            <a:off x="4924540" y="1894901"/>
            <a:ext cx="3226038" cy="760164"/>
          </a:xfrm>
        </p:spPr>
        <p:txBody>
          <a:bodyPr>
            <a:normAutofit/>
          </a:bodyPr>
          <a:lstStyle>
            <a:lvl1pPr>
              <a:defRPr sz="4800">
                <a:solidFill>
                  <a:schemeClr val="bg1"/>
                </a:solidFill>
              </a:defRPr>
            </a:lvl1pPr>
          </a:lstStyle>
          <a:p>
            <a:r>
              <a:rPr lang="nl-NL" dirty="0"/>
              <a:t>Afsluiting</a:t>
            </a:r>
            <a:endParaRPr lang="nl-BE" dirty="0"/>
          </a:p>
        </p:txBody>
      </p:sp>
      <p:sp>
        <p:nvSpPr>
          <p:cNvPr id="3" name="Ondertitel 2"/>
          <p:cNvSpPr>
            <a:spLocks noGrp="1"/>
          </p:cNvSpPr>
          <p:nvPr>
            <p:ph type="subTitle" idx="1" hasCustomPrompt="1"/>
          </p:nvPr>
        </p:nvSpPr>
        <p:spPr>
          <a:xfrm>
            <a:off x="4924540" y="2826405"/>
            <a:ext cx="3226038" cy="1752600"/>
          </a:xfrm>
        </p:spPr>
        <p:txBody>
          <a:bodyPr>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Provincie Vlaams-Brabant</a:t>
            </a:r>
          </a:p>
          <a:p>
            <a:r>
              <a:rPr lang="nl-NL" dirty="0"/>
              <a:t>Provincieplein 1</a:t>
            </a:r>
          </a:p>
          <a:p>
            <a:r>
              <a:rPr lang="nl-NL" dirty="0"/>
              <a:t>3010 Leuven</a:t>
            </a:r>
          </a:p>
          <a:p>
            <a:r>
              <a:rPr lang="nl-NL" dirty="0"/>
              <a:t>016-22 22 22</a:t>
            </a:r>
            <a:endParaRPr lang="nl-BE" dirty="0"/>
          </a:p>
        </p:txBody>
      </p:sp>
    </p:spTree>
    <p:extLst>
      <p:ext uri="{BB962C8B-B14F-4D97-AF65-F5344CB8AC3E}">
        <p14:creationId xmlns:p14="http://schemas.microsoft.com/office/powerpoint/2010/main" val="261520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p:txBody>
      </p:sp>
      <p:sp>
        <p:nvSpPr>
          <p:cNvPr id="4" name="Tijdelijke aanduiding voor datum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nl-BE" dirty="0"/>
              <a:t>Titel van de </a:t>
            </a:r>
            <a:r>
              <a:rPr lang="nl-BE" dirty="0" err="1"/>
              <a:t>Powerpoint</a:t>
            </a:r>
            <a:endParaRPr lang="nl-BE" dirty="0"/>
          </a:p>
        </p:txBody>
      </p:sp>
    </p:spTree>
    <p:extLst>
      <p:ext uri="{BB962C8B-B14F-4D97-AF65-F5344CB8AC3E}">
        <p14:creationId xmlns:p14="http://schemas.microsoft.com/office/powerpoint/2010/main" val="1805415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23266" cy="6858000"/>
          </a:xfrm>
          <a:prstGeom prst="rect">
            <a:avLst/>
          </a:prstGeom>
        </p:spPr>
      </p:pic>
      <p:sp>
        <p:nvSpPr>
          <p:cNvPr id="2" name="Tijdelijke aanduiding voor titel 1"/>
          <p:cNvSpPr>
            <a:spLocks noGrp="1"/>
          </p:cNvSpPr>
          <p:nvPr>
            <p:ph type="title"/>
          </p:nvPr>
        </p:nvSpPr>
        <p:spPr>
          <a:xfrm>
            <a:off x="1619672" y="836712"/>
            <a:ext cx="6951451" cy="580926"/>
          </a:xfrm>
          <a:prstGeom prst="rect">
            <a:avLst/>
          </a:prstGeom>
        </p:spPr>
        <p:txBody>
          <a:bodyPr vert="horz" wrap="square" lIns="0" tIns="0" rIns="91440" bIns="45720" rtlCol="0" anchor="t" anchorCtr="0">
            <a:normAutofit/>
          </a:bodyPr>
          <a:lstStyle/>
          <a:p>
            <a:r>
              <a:rPr lang="nl-NL" dirty="0"/>
              <a:t>Hoofdtitel</a:t>
            </a:r>
            <a:endParaRPr lang="nl-BE" dirty="0"/>
          </a:p>
        </p:txBody>
      </p:sp>
      <p:sp>
        <p:nvSpPr>
          <p:cNvPr id="3" name="Tijdelijke aanduiding voor tekst 2"/>
          <p:cNvSpPr>
            <a:spLocks noGrp="1"/>
          </p:cNvSpPr>
          <p:nvPr>
            <p:ph type="body" idx="1"/>
          </p:nvPr>
        </p:nvSpPr>
        <p:spPr>
          <a:xfrm>
            <a:off x="1619672" y="2038119"/>
            <a:ext cx="6951451" cy="3767145"/>
          </a:xfrm>
          <a:prstGeom prst="rect">
            <a:avLst/>
          </a:prstGeom>
        </p:spPr>
        <p:txBody>
          <a:bodyPr vert="horz" lIns="0" tIns="45720" rIns="91440" bIns="45720" rtlCol="0">
            <a:normAutofit/>
          </a:body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datum 3"/>
          <p:cNvSpPr>
            <a:spLocks noGrp="1"/>
          </p:cNvSpPr>
          <p:nvPr>
            <p:ph type="dt" sz="half" idx="2"/>
          </p:nvPr>
        </p:nvSpPr>
        <p:spPr>
          <a:xfrm>
            <a:off x="865164" y="6071262"/>
            <a:ext cx="5733939" cy="365125"/>
          </a:xfrm>
          <a:prstGeom prst="rect">
            <a:avLst/>
          </a:prstGeom>
        </p:spPr>
        <p:txBody>
          <a:bodyPr vert="horz" lIns="0" tIns="0" rIns="0" bIns="0" rtlCol="0" anchor="b" anchorCtr="0"/>
          <a:lstStyle>
            <a:lvl1pPr algn="l">
              <a:defRPr sz="1200">
                <a:solidFill>
                  <a:schemeClr val="tx1"/>
                </a:solidFill>
                <a:latin typeface="Arial" panose="020B0604020202020204" pitchFamily="34" charset="0"/>
                <a:cs typeface="Arial" panose="020B0604020202020204" pitchFamily="34" charset="0"/>
              </a:defRPr>
            </a:lvl1pPr>
          </a:lstStyle>
          <a:p>
            <a:r>
              <a:rPr lang="nl-BE" dirty="0"/>
              <a:t>Titel van de </a:t>
            </a:r>
            <a:r>
              <a:rPr lang="nl-BE" dirty="0" err="1"/>
              <a:t>Powerpoint</a:t>
            </a:r>
            <a:r>
              <a:rPr lang="nl-BE" dirty="0"/>
              <a:t> </a:t>
            </a:r>
          </a:p>
        </p:txBody>
      </p:sp>
    </p:spTree>
    <p:extLst>
      <p:ext uri="{BB962C8B-B14F-4D97-AF65-F5344CB8AC3E}">
        <p14:creationId xmlns:p14="http://schemas.microsoft.com/office/powerpoint/2010/main" val="2241163862"/>
      </p:ext>
    </p:extLst>
  </p:cSld>
  <p:clrMap bg1="lt1" tx1="dk1" bg2="lt2" tx2="dk2" accent1="accent1" accent2="accent2" accent3="accent3" accent4="accent4" accent5="accent5" accent6="accent6" hlink="hlink" folHlink="folHlink"/>
  <p:sldLayoutIdLst>
    <p:sldLayoutId id="2147483658" r:id="rId1"/>
    <p:sldLayoutId id="2147483651" r:id="rId2"/>
    <p:sldLayoutId id="2147483650" r:id="rId3"/>
    <p:sldLayoutId id="2147483652" r:id="rId4"/>
    <p:sldLayoutId id="2147483649" r:id="rId5"/>
  </p:sldLayoutIdLst>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2400" b="1" kern="1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23266" cy="6858000"/>
          </a:xfrm>
          <a:prstGeom prst="rect">
            <a:avLst/>
          </a:prstGeom>
        </p:spPr>
      </p:pic>
      <p:sp>
        <p:nvSpPr>
          <p:cNvPr id="2" name="Tijdelijke aanduiding voor titel 1"/>
          <p:cNvSpPr>
            <a:spLocks noGrp="1"/>
          </p:cNvSpPr>
          <p:nvPr>
            <p:ph type="title"/>
          </p:nvPr>
        </p:nvSpPr>
        <p:spPr>
          <a:xfrm>
            <a:off x="1619672" y="836712"/>
            <a:ext cx="6951451" cy="580926"/>
          </a:xfrm>
          <a:prstGeom prst="rect">
            <a:avLst/>
          </a:prstGeom>
        </p:spPr>
        <p:txBody>
          <a:bodyPr vert="horz" wrap="square" lIns="0" tIns="0" rIns="91440" bIns="45720" rtlCol="0" anchor="t" anchorCtr="0">
            <a:normAutofit/>
          </a:bodyPr>
          <a:lstStyle/>
          <a:p>
            <a:r>
              <a:rPr lang="nl-NL" dirty="0"/>
              <a:t>Hoofdtitel</a:t>
            </a:r>
            <a:endParaRPr lang="nl-BE" dirty="0"/>
          </a:p>
        </p:txBody>
      </p:sp>
      <p:sp>
        <p:nvSpPr>
          <p:cNvPr id="3" name="Tijdelijke aanduiding voor tekst 2"/>
          <p:cNvSpPr>
            <a:spLocks noGrp="1"/>
          </p:cNvSpPr>
          <p:nvPr>
            <p:ph type="body" idx="1"/>
          </p:nvPr>
        </p:nvSpPr>
        <p:spPr>
          <a:xfrm>
            <a:off x="1619672" y="2038119"/>
            <a:ext cx="6951451" cy="3767145"/>
          </a:xfrm>
          <a:prstGeom prst="rect">
            <a:avLst/>
          </a:prstGeom>
        </p:spPr>
        <p:txBody>
          <a:bodyPr vert="horz" lIns="0" tIns="45720" rIns="91440" bIns="45720" rtlCol="0">
            <a:normAutofit/>
          </a:body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datum 3"/>
          <p:cNvSpPr>
            <a:spLocks noGrp="1"/>
          </p:cNvSpPr>
          <p:nvPr>
            <p:ph type="dt" sz="half" idx="2"/>
          </p:nvPr>
        </p:nvSpPr>
        <p:spPr>
          <a:xfrm>
            <a:off x="865164" y="6071262"/>
            <a:ext cx="5733939" cy="365125"/>
          </a:xfrm>
          <a:prstGeom prst="rect">
            <a:avLst/>
          </a:prstGeom>
        </p:spPr>
        <p:txBody>
          <a:bodyPr vert="horz" lIns="0" tIns="0" rIns="0" bIns="0" rtlCol="0" anchor="b" anchorCtr="0"/>
          <a:lstStyle>
            <a:lvl1pPr algn="l">
              <a:defRPr sz="1200">
                <a:solidFill>
                  <a:schemeClr val="tx1"/>
                </a:solidFill>
                <a:latin typeface="Arial" panose="020B0604020202020204" pitchFamily="34" charset="0"/>
                <a:cs typeface="Arial" panose="020B0604020202020204" pitchFamily="34" charset="0"/>
              </a:defRPr>
            </a:lvl1pPr>
          </a:lstStyle>
          <a:p>
            <a:r>
              <a:rPr lang="nl-BE" dirty="0"/>
              <a:t>Titel van de </a:t>
            </a:r>
            <a:r>
              <a:rPr lang="nl-BE" dirty="0" err="1"/>
              <a:t>Powerpoint</a:t>
            </a:r>
            <a:endParaRPr lang="nl-BE" dirty="0"/>
          </a:p>
        </p:txBody>
      </p:sp>
    </p:spTree>
    <p:extLst>
      <p:ext uri="{BB962C8B-B14F-4D97-AF65-F5344CB8AC3E}">
        <p14:creationId xmlns:p14="http://schemas.microsoft.com/office/powerpoint/2010/main" val="224116386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2400" b="1" kern="100" baseline="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forms.office.com/r/fvLHR5naq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vlaamsbrabant.be/nl/onderwijs-en-vorming/educatief-aanbod/kwartetspel-dierenwelzijn" TargetMode="External"/><Relationship Id="rId4" Type="http://schemas.openxmlformats.org/officeDocument/2006/relationships/hyperlink" Target="https://share.vlaamsbrabant.be/Dierenwelzij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0CCDC-B2CA-AA04-26BF-AC8A1F53B939}"/>
              </a:ext>
            </a:extLst>
          </p:cNvPr>
          <p:cNvSpPr>
            <a:spLocks noGrp="1"/>
          </p:cNvSpPr>
          <p:nvPr>
            <p:ph type="title"/>
          </p:nvPr>
        </p:nvSpPr>
        <p:spPr/>
        <p:txBody>
          <a:bodyPr/>
          <a:lstStyle/>
          <a:p>
            <a:endParaRPr lang="nl-BE" dirty="0"/>
          </a:p>
        </p:txBody>
      </p:sp>
      <p:pic>
        <p:nvPicPr>
          <p:cNvPr id="5" name="Tijdelijke aanduiding voor inhoud 4" descr="Afbeelding met kleding, meubels, Conventie, stoel&#10;&#10;Automatisch gegenereerde beschrijving">
            <a:extLst>
              <a:ext uri="{FF2B5EF4-FFF2-40B4-BE49-F238E27FC236}">
                <a16:creationId xmlns:a16="http://schemas.microsoft.com/office/drawing/2014/main" id="{674828C4-294F-5F9A-4735-8A0B3A16DA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5900" y="312738"/>
            <a:ext cx="6224954" cy="6224954"/>
          </a:xfrm>
        </p:spPr>
      </p:pic>
    </p:spTree>
    <p:extLst>
      <p:ext uri="{BB962C8B-B14F-4D97-AF65-F5344CB8AC3E}">
        <p14:creationId xmlns:p14="http://schemas.microsoft.com/office/powerpoint/2010/main" val="269865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122DA-F2A9-F2B5-DC28-1D301A25261B}"/>
              </a:ext>
            </a:extLst>
          </p:cNvPr>
          <p:cNvSpPr>
            <a:spLocks noGrp="1"/>
          </p:cNvSpPr>
          <p:nvPr>
            <p:ph type="title"/>
          </p:nvPr>
        </p:nvSpPr>
        <p:spPr/>
        <p:txBody>
          <a:bodyPr/>
          <a:lstStyle/>
          <a:p>
            <a:r>
              <a:rPr lang="nl-BE" dirty="0"/>
              <a:t>Provinciaal dierenbeleid</a:t>
            </a:r>
          </a:p>
        </p:txBody>
      </p:sp>
      <p:sp>
        <p:nvSpPr>
          <p:cNvPr id="3" name="Tijdelijke aanduiding voor inhoud 2">
            <a:extLst>
              <a:ext uri="{FF2B5EF4-FFF2-40B4-BE49-F238E27FC236}">
                <a16:creationId xmlns:a16="http://schemas.microsoft.com/office/drawing/2014/main" id="{B71ECAB1-E896-2AF3-5AC9-D934F0482DEC}"/>
              </a:ext>
            </a:extLst>
          </p:cNvPr>
          <p:cNvSpPr>
            <a:spLocks noGrp="1"/>
          </p:cNvSpPr>
          <p:nvPr>
            <p:ph idx="1"/>
          </p:nvPr>
        </p:nvSpPr>
        <p:spPr/>
        <p:txBody>
          <a:bodyPr/>
          <a:lstStyle/>
          <a:p>
            <a:r>
              <a:rPr lang="nl-BE" dirty="0"/>
              <a:t>BELANGRIJK	</a:t>
            </a:r>
          </a:p>
          <a:p>
            <a:pPr lvl="1"/>
            <a:r>
              <a:rPr lang="nl-BE" dirty="0"/>
              <a:t>Globaal dierenbeleid met aandacht voor</a:t>
            </a:r>
          </a:p>
          <a:p>
            <a:pPr lvl="2"/>
            <a:r>
              <a:rPr lang="nl-BE" dirty="0"/>
              <a:t>Coördineren</a:t>
            </a:r>
          </a:p>
          <a:p>
            <a:pPr lvl="2"/>
            <a:r>
              <a:rPr lang="nl-BE" dirty="0"/>
              <a:t>Kennis delen</a:t>
            </a:r>
          </a:p>
          <a:p>
            <a:pPr lvl="2"/>
            <a:r>
              <a:rPr lang="nl-BE" dirty="0"/>
              <a:t>Goede voorbeelden delen</a:t>
            </a:r>
          </a:p>
          <a:p>
            <a:pPr lvl="2"/>
            <a:r>
              <a:rPr lang="nl-BE" dirty="0"/>
              <a:t>Kapstokken voorzien</a:t>
            </a:r>
          </a:p>
        </p:txBody>
      </p:sp>
    </p:spTree>
    <p:extLst>
      <p:ext uri="{BB962C8B-B14F-4D97-AF65-F5344CB8AC3E}">
        <p14:creationId xmlns:p14="http://schemas.microsoft.com/office/powerpoint/2010/main" val="116860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66240-75A8-7AF3-3D62-B54E96D3499C}"/>
              </a:ext>
            </a:extLst>
          </p:cNvPr>
          <p:cNvSpPr>
            <a:spLocks noGrp="1"/>
          </p:cNvSpPr>
          <p:nvPr>
            <p:ph type="title"/>
          </p:nvPr>
        </p:nvSpPr>
        <p:spPr/>
        <p:txBody>
          <a:bodyPr>
            <a:normAutofit fontScale="90000"/>
          </a:bodyPr>
          <a:lstStyle/>
          <a:p>
            <a:r>
              <a:rPr lang="nl-BE" dirty="0"/>
              <a:t>Label diervriendelijke gemeente</a:t>
            </a:r>
            <a:br>
              <a:rPr lang="nl-BE" dirty="0"/>
            </a:br>
            <a:endParaRPr lang="nl-BE" dirty="0"/>
          </a:p>
        </p:txBody>
      </p:sp>
      <p:sp>
        <p:nvSpPr>
          <p:cNvPr id="3" name="Tijdelijke aanduiding voor inhoud 2">
            <a:extLst>
              <a:ext uri="{FF2B5EF4-FFF2-40B4-BE49-F238E27FC236}">
                <a16:creationId xmlns:a16="http://schemas.microsoft.com/office/drawing/2014/main" id="{D3A63061-C59F-2634-331B-4B8957DA96E4}"/>
              </a:ext>
            </a:extLst>
          </p:cNvPr>
          <p:cNvSpPr>
            <a:spLocks noGrp="1"/>
          </p:cNvSpPr>
          <p:nvPr>
            <p:ph idx="1"/>
          </p:nvPr>
        </p:nvSpPr>
        <p:spPr/>
        <p:txBody>
          <a:bodyPr/>
          <a:lstStyle/>
          <a:p>
            <a:r>
              <a:rPr lang="nl-BE" b="0" dirty="0"/>
              <a:t>Label 2.0: bestaat sinds 2019</a:t>
            </a:r>
          </a:p>
          <a:p>
            <a:r>
              <a:rPr lang="nl-BE" b="0" dirty="0"/>
              <a:t>Bestaat uit 14 punten </a:t>
            </a:r>
          </a:p>
          <a:p>
            <a:r>
              <a:rPr lang="nl-BE" b="0" dirty="0"/>
              <a:t>Momenteel 48 gemeenten met label</a:t>
            </a:r>
          </a:p>
          <a:p>
            <a:r>
              <a:rPr lang="nl-BE" b="0" dirty="0"/>
              <a:t>Evaluatie-verslag belangrijk, input werkveld ook</a:t>
            </a:r>
          </a:p>
          <a:p>
            <a:pPr marL="0" indent="0">
              <a:buNone/>
            </a:pPr>
            <a:endParaRPr lang="nl-BE" dirty="0"/>
          </a:p>
          <a:p>
            <a:endParaRPr lang="nl-BE" dirty="0"/>
          </a:p>
        </p:txBody>
      </p:sp>
    </p:spTree>
    <p:extLst>
      <p:ext uri="{BB962C8B-B14F-4D97-AF65-F5344CB8AC3E}">
        <p14:creationId xmlns:p14="http://schemas.microsoft.com/office/powerpoint/2010/main" val="160030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66240-75A8-7AF3-3D62-B54E96D3499C}"/>
              </a:ext>
            </a:extLst>
          </p:cNvPr>
          <p:cNvSpPr>
            <a:spLocks noGrp="1"/>
          </p:cNvSpPr>
          <p:nvPr>
            <p:ph type="title"/>
          </p:nvPr>
        </p:nvSpPr>
        <p:spPr/>
        <p:txBody>
          <a:bodyPr>
            <a:normAutofit fontScale="90000"/>
          </a:bodyPr>
          <a:lstStyle/>
          <a:p>
            <a:r>
              <a:rPr lang="nl-BE" dirty="0"/>
              <a:t>Label diervriendelijke gemeente</a:t>
            </a:r>
            <a:br>
              <a:rPr lang="nl-BE" dirty="0"/>
            </a:br>
            <a:endParaRPr lang="nl-BE" dirty="0"/>
          </a:p>
        </p:txBody>
      </p:sp>
      <p:sp>
        <p:nvSpPr>
          <p:cNvPr id="3" name="Tijdelijke aanduiding voor inhoud 2">
            <a:extLst>
              <a:ext uri="{FF2B5EF4-FFF2-40B4-BE49-F238E27FC236}">
                <a16:creationId xmlns:a16="http://schemas.microsoft.com/office/drawing/2014/main" id="{D3A63061-C59F-2634-331B-4B8957DA96E4}"/>
              </a:ext>
            </a:extLst>
          </p:cNvPr>
          <p:cNvSpPr>
            <a:spLocks noGrp="1"/>
          </p:cNvSpPr>
          <p:nvPr>
            <p:ph idx="1"/>
          </p:nvPr>
        </p:nvSpPr>
        <p:spPr/>
        <p:txBody>
          <a:bodyPr>
            <a:normAutofit fontScale="92500" lnSpcReduction="10000"/>
          </a:bodyPr>
          <a:lstStyle/>
          <a:p>
            <a:pPr marL="457200" lvl="0" indent="-457200">
              <a:buFont typeface="+mj-lt"/>
              <a:buAutoNum type="arabicPeriod"/>
            </a:pPr>
            <a:r>
              <a:rPr lang="nl-BE" sz="2400" b="0" dirty="0"/>
              <a:t>Stelt een schepen voor dierenwelzijn en een aanspreekpunt binnen de gemeentelijke administratie aan. Aan het domein worden de nodige budgetten voor een beleid gekoppeld.  </a:t>
            </a:r>
          </a:p>
          <a:p>
            <a:pPr marL="457200" lvl="0" indent="-457200">
              <a:buFont typeface="+mj-lt"/>
              <a:buAutoNum type="arabicPeriod"/>
            </a:pPr>
            <a:endParaRPr lang="nl-BE" sz="2400" b="0" dirty="0"/>
          </a:p>
          <a:p>
            <a:pPr marL="457200" indent="-457200">
              <a:buFont typeface="+mj-lt"/>
              <a:buAutoNum type="arabicPeriod"/>
            </a:pPr>
            <a:r>
              <a:rPr lang="nl-BE" sz="2400" b="0" dirty="0"/>
              <a:t>Stelt minstens 1 contactpersoon dierenwelzijn aan binnen de politiezone en werkt hiermee nauw samen.</a:t>
            </a:r>
          </a:p>
          <a:p>
            <a:pPr marL="457200" lvl="0" indent="-457200">
              <a:buFont typeface="+mj-lt"/>
              <a:buAutoNum type="arabicPeriod"/>
            </a:pPr>
            <a:endParaRPr lang="nl-BE" sz="2400" b="0" dirty="0"/>
          </a:p>
          <a:p>
            <a:pPr marL="457200" indent="-457200">
              <a:buFont typeface="+mj-lt"/>
              <a:buAutoNum type="arabicPeriod"/>
            </a:pPr>
            <a:r>
              <a:rPr lang="nl-BE" sz="2400" b="0" dirty="0"/>
              <a:t>Voert, conform de Vlaamse regelgeving, een zwerfkattenbeleid.</a:t>
            </a:r>
          </a:p>
          <a:p>
            <a:endParaRPr lang="nl-BE" dirty="0"/>
          </a:p>
        </p:txBody>
      </p:sp>
    </p:spTree>
    <p:extLst>
      <p:ext uri="{BB962C8B-B14F-4D97-AF65-F5344CB8AC3E}">
        <p14:creationId xmlns:p14="http://schemas.microsoft.com/office/powerpoint/2010/main" val="242082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Label diervriendelijke gemeente</a:t>
            </a:r>
          </a:p>
        </p:txBody>
      </p:sp>
      <p:sp>
        <p:nvSpPr>
          <p:cNvPr id="3" name="Tijdelijke aanduiding voor inhoud 2"/>
          <p:cNvSpPr>
            <a:spLocks noGrp="1"/>
          </p:cNvSpPr>
          <p:nvPr>
            <p:ph idx="1"/>
          </p:nvPr>
        </p:nvSpPr>
        <p:spPr/>
        <p:txBody>
          <a:bodyPr>
            <a:normAutofit lnSpcReduction="10000"/>
          </a:bodyPr>
          <a:lstStyle/>
          <a:p>
            <a:pPr marL="0" lvl="0" indent="0">
              <a:buNone/>
            </a:pPr>
            <a:r>
              <a:rPr lang="nl-BE" sz="2000" b="0" dirty="0">
                <a:solidFill>
                  <a:prstClr val="black"/>
                </a:solidFill>
              </a:rPr>
              <a:t>4. Sluit zicht aan bij een door Vlaanderen erkend dierenasiel dat beschikt over de nodige vergunningen voor de opvang van dieren </a:t>
            </a:r>
          </a:p>
          <a:p>
            <a:pPr marL="0" lvl="0" indent="0">
              <a:buNone/>
            </a:pPr>
            <a:endParaRPr lang="nl-BE" sz="2000" b="0" dirty="0">
              <a:solidFill>
                <a:prstClr val="black"/>
              </a:solidFill>
            </a:endParaRPr>
          </a:p>
          <a:p>
            <a:pPr marL="0" indent="0">
              <a:buNone/>
            </a:pPr>
            <a:r>
              <a:rPr lang="nl-BE" sz="2000" b="0" dirty="0">
                <a:solidFill>
                  <a:prstClr val="black"/>
                </a:solidFill>
              </a:rPr>
              <a:t>5. </a:t>
            </a:r>
            <a:r>
              <a:rPr lang="nl-BE" sz="2000" b="0" dirty="0"/>
              <a:t>Ziet toe op het indijken van overlast van hondenpoep op straat door een diervriendelijk beleid te voeren naar hondenbaasjes  bv honden uitlaatplaatsen voorzien, hondenloopweiden voorzien, hondenpoepzakjes voorzien,…</a:t>
            </a:r>
          </a:p>
          <a:p>
            <a:pPr marL="0" indent="0">
              <a:buNone/>
            </a:pPr>
            <a:endParaRPr lang="nl-BE" sz="2000" b="0" dirty="0"/>
          </a:p>
          <a:p>
            <a:pPr marL="0" indent="0">
              <a:buNone/>
            </a:pPr>
            <a:r>
              <a:rPr lang="nl-BE" sz="2000" b="0" dirty="0"/>
              <a:t>6. Streeft er naar een marktreglement uit te vaardigen/aan te passen dat verbiedt om gezelschapsdieren op markten te verkopen.</a:t>
            </a:r>
          </a:p>
          <a:p>
            <a:pPr marL="0" indent="0">
              <a:buNone/>
            </a:pPr>
            <a:endParaRPr lang="nl-BE" sz="2000" b="0" dirty="0"/>
          </a:p>
          <a:p>
            <a:pPr marL="0" lvl="0" indent="0">
              <a:buNone/>
            </a:pPr>
            <a:endParaRPr lang="nl-BE" dirty="0"/>
          </a:p>
          <a:p>
            <a:pPr marL="457200" lvl="0" indent="-457200">
              <a:buFont typeface="+mj-lt"/>
              <a:buAutoNum type="arabicPeriod"/>
            </a:pPr>
            <a:endParaRPr lang="nl-BE" sz="2000" dirty="0">
              <a:solidFill>
                <a:prstClr val="black"/>
              </a:solidFill>
            </a:endParaRPr>
          </a:p>
        </p:txBody>
      </p:sp>
    </p:spTree>
    <p:extLst>
      <p:ext uri="{BB962C8B-B14F-4D97-AF65-F5344CB8AC3E}">
        <p14:creationId xmlns:p14="http://schemas.microsoft.com/office/powerpoint/2010/main" val="50371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Label diervriendelijke gemeente</a:t>
            </a:r>
          </a:p>
        </p:txBody>
      </p:sp>
      <p:sp>
        <p:nvSpPr>
          <p:cNvPr id="3" name="Tijdelijke aanduiding voor inhoud 2"/>
          <p:cNvSpPr>
            <a:spLocks noGrp="1"/>
          </p:cNvSpPr>
          <p:nvPr>
            <p:ph idx="1"/>
          </p:nvPr>
        </p:nvSpPr>
        <p:spPr/>
        <p:txBody>
          <a:bodyPr>
            <a:normAutofit fontScale="40000" lnSpcReduction="20000"/>
          </a:bodyPr>
          <a:lstStyle/>
          <a:p>
            <a:pPr marL="0" lvl="0" indent="0">
              <a:buNone/>
            </a:pPr>
            <a:endParaRPr lang="nl-BE" sz="4200" b="0" dirty="0"/>
          </a:p>
          <a:p>
            <a:pPr marL="0" indent="0">
              <a:buNone/>
            </a:pPr>
            <a:r>
              <a:rPr lang="nl-BE" sz="4200" b="0" dirty="0"/>
              <a:t>7. Ziet toe op de strikte toepassing van de regelgeving rond dieren op kermissen en circussen. De gemeente kijkt na om geen vergunning meer te verlenen aan kermiskramen met pony’s.</a:t>
            </a:r>
          </a:p>
          <a:p>
            <a:pPr marL="0" indent="0">
              <a:buNone/>
            </a:pPr>
            <a:endParaRPr lang="nl-BE" sz="4200" b="0" dirty="0"/>
          </a:p>
          <a:p>
            <a:pPr marL="0" lvl="0" indent="0">
              <a:buNone/>
            </a:pPr>
            <a:r>
              <a:rPr lang="nl-BE" sz="4200" b="0" dirty="0"/>
              <a:t>8. Ziet toe op strikte toepassing van de regels op thuisslachtingen en zorgt voor een gepast handhavingsbeleid om overtredingen tegen te gaan. </a:t>
            </a:r>
          </a:p>
          <a:p>
            <a:pPr marL="0" indent="0">
              <a:buNone/>
            </a:pPr>
            <a:endParaRPr lang="nl-BE" sz="4200" b="0" dirty="0"/>
          </a:p>
          <a:p>
            <a:pPr marL="0" lvl="0" indent="0">
              <a:buNone/>
            </a:pPr>
            <a:r>
              <a:rPr lang="nl-BE" sz="4200" b="0" dirty="0"/>
              <a:t>9. Zorgt voor de aanpassing van huurcontracten die huisdieren toelaten in sociale woningen, </a:t>
            </a:r>
            <a:r>
              <a:rPr lang="nl-BE" sz="4200" b="0" dirty="0" err="1"/>
              <a:t>ocmw</a:t>
            </a:r>
            <a:r>
              <a:rPr lang="nl-BE" sz="4200" b="0" dirty="0"/>
              <a:t>-woningen, rustoorden of serviceflats.</a:t>
            </a:r>
          </a:p>
          <a:p>
            <a:pPr marL="0" indent="0">
              <a:buNone/>
            </a:pPr>
            <a:endParaRPr lang="nl-BE" sz="2900" dirty="0"/>
          </a:p>
          <a:p>
            <a:pPr marL="0" indent="0">
              <a:buNone/>
            </a:pPr>
            <a:endParaRPr lang="nl-BE" sz="2900" dirty="0"/>
          </a:p>
          <a:p>
            <a:pPr marL="0" indent="0">
              <a:buNone/>
            </a:pPr>
            <a:endParaRPr lang="nl-BE" sz="2000" dirty="0"/>
          </a:p>
          <a:p>
            <a:pPr marL="0" indent="0">
              <a:buNone/>
            </a:pPr>
            <a:endParaRPr lang="nl-BE" sz="2000" dirty="0"/>
          </a:p>
          <a:p>
            <a:pPr marL="0" lvl="0" indent="0">
              <a:buNone/>
            </a:pPr>
            <a:endParaRPr lang="nl-BE" sz="2000" dirty="0"/>
          </a:p>
          <a:p>
            <a:pPr marL="0" indent="0">
              <a:buNone/>
            </a:pPr>
            <a:r>
              <a:rPr lang="nl-BE" dirty="0"/>
              <a:t> </a:t>
            </a:r>
          </a:p>
          <a:p>
            <a:pPr marL="0" indent="0">
              <a:buNone/>
            </a:pPr>
            <a:endParaRPr lang="nl-BE" dirty="0"/>
          </a:p>
        </p:txBody>
      </p:sp>
    </p:spTree>
    <p:extLst>
      <p:ext uri="{BB962C8B-B14F-4D97-AF65-F5344CB8AC3E}">
        <p14:creationId xmlns:p14="http://schemas.microsoft.com/office/powerpoint/2010/main" val="416727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Label diervriendelijke gemeente</a:t>
            </a:r>
          </a:p>
        </p:txBody>
      </p:sp>
      <p:sp>
        <p:nvSpPr>
          <p:cNvPr id="3" name="Tijdelijke aanduiding voor inhoud 2"/>
          <p:cNvSpPr>
            <a:spLocks noGrp="1"/>
          </p:cNvSpPr>
          <p:nvPr>
            <p:ph idx="1"/>
          </p:nvPr>
        </p:nvSpPr>
        <p:spPr/>
        <p:txBody>
          <a:bodyPr>
            <a:normAutofit/>
          </a:bodyPr>
          <a:lstStyle/>
          <a:p>
            <a:pPr marL="0" indent="0">
              <a:buNone/>
            </a:pPr>
            <a:r>
              <a:rPr lang="nl-BE" sz="2000" b="0" dirty="0"/>
              <a:t>10. Zorgt dat de burgers een huisdiersticker kunnen bekomen zodat het voor de hulpdiensten duidelijk is dat er in de woning huisdieren aanwezig zijn in noodgevallen</a:t>
            </a:r>
          </a:p>
          <a:p>
            <a:pPr marL="0" indent="0">
              <a:buNone/>
            </a:pPr>
            <a:endParaRPr lang="nl-BE" sz="2000" b="0" dirty="0"/>
          </a:p>
          <a:p>
            <a:pPr marL="0" lvl="0" indent="0">
              <a:buNone/>
            </a:pPr>
            <a:r>
              <a:rPr lang="nl-BE" sz="2000" b="0" dirty="0"/>
              <a:t>11. Zorgt ingeval van </a:t>
            </a:r>
            <a:r>
              <a:rPr lang="nl-BE" sz="2000" b="0" dirty="0" err="1"/>
              <a:t>overpopulatie</a:t>
            </a:r>
            <a:r>
              <a:rPr lang="nl-BE" sz="2000" b="0" dirty="0"/>
              <a:t> van duiven, voor het plaatsen van duiventillen met het oog op ei-manipulatie of zoekt naar andere diervriendelijke manieren van inperken van duivenpopulatie.</a:t>
            </a:r>
          </a:p>
          <a:p>
            <a:pPr marL="0" indent="0">
              <a:buNone/>
            </a:pPr>
            <a:endParaRPr lang="nl-BE" sz="2000" dirty="0"/>
          </a:p>
          <a:p>
            <a:pPr marL="0" indent="0">
              <a:buNone/>
            </a:pPr>
            <a:r>
              <a:rPr lang="nl-BE" dirty="0"/>
              <a:t> </a:t>
            </a:r>
          </a:p>
          <a:p>
            <a:pPr marL="0" indent="0">
              <a:buNone/>
            </a:pPr>
            <a:endParaRPr lang="nl-BE" dirty="0"/>
          </a:p>
        </p:txBody>
      </p:sp>
    </p:spTree>
    <p:extLst>
      <p:ext uri="{BB962C8B-B14F-4D97-AF65-F5344CB8AC3E}">
        <p14:creationId xmlns:p14="http://schemas.microsoft.com/office/powerpoint/2010/main" val="4927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Label diervriendelijke gemeente</a:t>
            </a:r>
          </a:p>
        </p:txBody>
      </p:sp>
      <p:sp>
        <p:nvSpPr>
          <p:cNvPr id="3" name="Tijdelijke aanduiding voor inhoud 2"/>
          <p:cNvSpPr>
            <a:spLocks noGrp="1"/>
          </p:cNvSpPr>
          <p:nvPr>
            <p:ph idx="1"/>
          </p:nvPr>
        </p:nvSpPr>
        <p:spPr/>
        <p:txBody>
          <a:bodyPr>
            <a:normAutofit fontScale="85000" lnSpcReduction="20000"/>
          </a:bodyPr>
          <a:lstStyle/>
          <a:p>
            <a:pPr marL="0" lvl="0" indent="0">
              <a:buNone/>
            </a:pPr>
            <a:r>
              <a:rPr lang="nl-BE" sz="2200" b="0" dirty="0"/>
              <a:t>12. Informeert haar inwoners op regelmatige basis over dierenwelzijn in haar gemeentelijk infoblad en promoot initiatieven inzake dierenwelzijn op scholen. De gemeente ondersteunt ook de provinciale campagnes naar de burgers toe op het vlak van dieren en dierenwelzijn.</a:t>
            </a:r>
          </a:p>
          <a:p>
            <a:pPr marL="0" indent="0">
              <a:buNone/>
            </a:pPr>
            <a:endParaRPr lang="nl-BE" sz="2200" b="0" dirty="0"/>
          </a:p>
          <a:p>
            <a:pPr marL="0" lvl="0" indent="0">
              <a:buNone/>
            </a:pPr>
            <a:r>
              <a:rPr lang="nl-BE" sz="2200" b="0" dirty="0"/>
              <a:t>13. Volgt de Vlaamse regelgeving inzake vuurwerk op. Indien ze toelating verleent voor vuurwerk zal zij dit enkel doen voor geluidsarm vuurwerk. Ook zorgt de gemeente voor sensibilisering omtrent de gevaren en stress die vuurwerk voor dieren met zich meebrengt.</a:t>
            </a:r>
          </a:p>
          <a:p>
            <a:pPr marL="0" indent="0">
              <a:buNone/>
            </a:pPr>
            <a:endParaRPr lang="nl-BE" sz="2000" dirty="0"/>
          </a:p>
          <a:p>
            <a:pPr marL="0" indent="0">
              <a:buNone/>
            </a:pPr>
            <a:endParaRPr lang="nl-BE" sz="2000" dirty="0"/>
          </a:p>
          <a:p>
            <a:pPr marL="0" indent="0">
              <a:buNone/>
            </a:pPr>
            <a:r>
              <a:rPr lang="nl-BE" dirty="0"/>
              <a:t> </a:t>
            </a:r>
          </a:p>
          <a:p>
            <a:pPr marL="0" indent="0">
              <a:buNone/>
            </a:pPr>
            <a:endParaRPr lang="nl-BE" dirty="0"/>
          </a:p>
        </p:txBody>
      </p:sp>
    </p:spTree>
    <p:extLst>
      <p:ext uri="{BB962C8B-B14F-4D97-AF65-F5344CB8AC3E}">
        <p14:creationId xmlns:p14="http://schemas.microsoft.com/office/powerpoint/2010/main" val="40282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Label diervriendelijke gemeente</a:t>
            </a:r>
          </a:p>
        </p:txBody>
      </p:sp>
      <p:sp>
        <p:nvSpPr>
          <p:cNvPr id="3" name="Tijdelijke aanduiding voor inhoud 2"/>
          <p:cNvSpPr>
            <a:spLocks noGrp="1"/>
          </p:cNvSpPr>
          <p:nvPr>
            <p:ph idx="1"/>
          </p:nvPr>
        </p:nvSpPr>
        <p:spPr>
          <a:xfrm>
            <a:off x="1340272" y="1873019"/>
            <a:ext cx="6951451" cy="3767145"/>
          </a:xfrm>
        </p:spPr>
        <p:txBody>
          <a:bodyPr>
            <a:normAutofit/>
          </a:bodyPr>
          <a:lstStyle/>
          <a:p>
            <a:pPr marL="0" indent="0">
              <a:buNone/>
            </a:pPr>
            <a:r>
              <a:rPr lang="nl-BE" sz="2000" b="0" dirty="0"/>
              <a:t>14. Streeft ernaar om dierenwelzijnsproblemen in professionele </a:t>
            </a:r>
            <a:r>
              <a:rPr lang="nl-BE" sz="2000" b="0" dirty="0" err="1"/>
              <a:t>houderijen</a:t>
            </a:r>
            <a:r>
              <a:rPr lang="nl-BE" sz="2000" b="0" dirty="0"/>
              <a:t> te erkennen, waar nodig op te treden en inwoners te sensibiliseren om goed na te denken en zich goed te informeren vooraleer een dier aan te schaffen, zowel over de behoeften van het dier als de plaats van aanschaf.</a:t>
            </a:r>
          </a:p>
          <a:p>
            <a:pPr marL="0" lvl="0" indent="0">
              <a:buNone/>
            </a:pPr>
            <a:endParaRPr lang="nl-BE" sz="2000" b="0" dirty="0"/>
          </a:p>
          <a:p>
            <a:pPr marL="0" indent="0">
              <a:buNone/>
            </a:pPr>
            <a:endParaRPr lang="nl-BE" sz="2000" dirty="0"/>
          </a:p>
          <a:p>
            <a:pPr marL="0" indent="0">
              <a:buNone/>
            </a:pPr>
            <a:endParaRPr lang="nl-BE" sz="2000" dirty="0"/>
          </a:p>
          <a:p>
            <a:pPr marL="0" indent="0">
              <a:buNone/>
            </a:pPr>
            <a:r>
              <a:rPr lang="nl-BE" dirty="0"/>
              <a:t> </a:t>
            </a:r>
          </a:p>
          <a:p>
            <a:pPr marL="0" indent="0">
              <a:buNone/>
            </a:pPr>
            <a:endParaRPr lang="nl-BE" dirty="0"/>
          </a:p>
        </p:txBody>
      </p:sp>
    </p:spTree>
    <p:extLst>
      <p:ext uri="{BB962C8B-B14F-4D97-AF65-F5344CB8AC3E}">
        <p14:creationId xmlns:p14="http://schemas.microsoft.com/office/powerpoint/2010/main" val="74077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5A0ECE-9919-E5BA-1809-72714F35EC12}"/>
              </a:ext>
            </a:extLst>
          </p:cNvPr>
          <p:cNvSpPr>
            <a:spLocks noGrp="1"/>
          </p:cNvSpPr>
          <p:nvPr>
            <p:ph type="title"/>
          </p:nvPr>
        </p:nvSpPr>
        <p:spPr/>
        <p:txBody>
          <a:bodyPr/>
          <a:lstStyle/>
          <a:p>
            <a:r>
              <a:rPr lang="nl-BE" dirty="0"/>
              <a:t>Label diervriendelijke gemeente</a:t>
            </a:r>
          </a:p>
        </p:txBody>
      </p:sp>
      <p:sp>
        <p:nvSpPr>
          <p:cNvPr id="3" name="Tijdelijke aanduiding voor inhoud 2">
            <a:extLst>
              <a:ext uri="{FF2B5EF4-FFF2-40B4-BE49-F238E27FC236}">
                <a16:creationId xmlns:a16="http://schemas.microsoft.com/office/drawing/2014/main" id="{B19CF0A9-1134-E204-C9C2-473455F7EC1D}"/>
              </a:ext>
            </a:extLst>
          </p:cNvPr>
          <p:cNvSpPr>
            <a:spLocks noGrp="1"/>
          </p:cNvSpPr>
          <p:nvPr>
            <p:ph idx="1"/>
          </p:nvPr>
        </p:nvSpPr>
        <p:spPr/>
        <p:txBody>
          <a:bodyPr/>
          <a:lstStyle/>
          <a:p>
            <a:r>
              <a:rPr lang="nl-BE" dirty="0"/>
              <a:t>Toekomst?</a:t>
            </a:r>
          </a:p>
          <a:p>
            <a:pPr lvl="1"/>
            <a:r>
              <a:rPr lang="nl-BE" dirty="0"/>
              <a:t>Evaluatie nodig, sommige punten overbodig geworden, andere nieuwe punten moeten aan bod komen.</a:t>
            </a:r>
          </a:p>
        </p:txBody>
      </p:sp>
    </p:spTree>
    <p:extLst>
      <p:ext uri="{BB962C8B-B14F-4D97-AF65-F5344CB8AC3E}">
        <p14:creationId xmlns:p14="http://schemas.microsoft.com/office/powerpoint/2010/main" val="1563352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7C61B0-323C-B91F-2ABB-E92D3D53F915}"/>
              </a:ext>
            </a:extLst>
          </p:cNvPr>
          <p:cNvSpPr>
            <a:spLocks noGrp="1"/>
          </p:cNvSpPr>
          <p:nvPr>
            <p:ph type="title"/>
          </p:nvPr>
        </p:nvSpPr>
        <p:spPr/>
        <p:txBody>
          <a:bodyPr/>
          <a:lstStyle/>
          <a:p>
            <a:endParaRPr lang="nl-BE" dirty="0"/>
          </a:p>
        </p:txBody>
      </p:sp>
      <p:pic>
        <p:nvPicPr>
          <p:cNvPr id="5" name="Tijdelijke aanduiding voor inhoud 4" descr="Afbeelding met kraan, brandkraan, ontwerp&#10;&#10;Beschrijving automatisch gegenereerd met gemiddelde betrouwbaarheid">
            <a:extLst>
              <a:ext uri="{FF2B5EF4-FFF2-40B4-BE49-F238E27FC236}">
                <a16:creationId xmlns:a16="http://schemas.microsoft.com/office/drawing/2014/main" id="{B00E17CF-ECEA-B702-A064-FE7A6B5D27D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7487" y="104775"/>
            <a:ext cx="6370638" cy="6370638"/>
          </a:xfrm>
        </p:spPr>
      </p:pic>
    </p:spTree>
    <p:extLst>
      <p:ext uri="{BB962C8B-B14F-4D97-AF65-F5344CB8AC3E}">
        <p14:creationId xmlns:p14="http://schemas.microsoft.com/office/powerpoint/2010/main" val="140580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Provinciale studiedag dierenbeleid</a:t>
            </a:r>
          </a:p>
        </p:txBody>
      </p:sp>
      <p:sp>
        <p:nvSpPr>
          <p:cNvPr id="3" name="Tijdelijke aanduiding voor tekst 2"/>
          <p:cNvSpPr>
            <a:spLocks noGrp="1"/>
          </p:cNvSpPr>
          <p:nvPr>
            <p:ph type="body" idx="1"/>
          </p:nvPr>
        </p:nvSpPr>
        <p:spPr/>
        <p:txBody>
          <a:bodyPr>
            <a:normAutofit/>
          </a:bodyPr>
          <a:lstStyle/>
          <a:p>
            <a:r>
              <a:rPr lang="nl-BE" dirty="0"/>
              <a:t>19 november 2024</a:t>
            </a:r>
          </a:p>
          <a:p>
            <a:endParaRPr lang="nl-BE" dirty="0"/>
          </a:p>
        </p:txBody>
      </p:sp>
    </p:spTree>
    <p:extLst>
      <p:ext uri="{BB962C8B-B14F-4D97-AF65-F5344CB8AC3E}">
        <p14:creationId xmlns:p14="http://schemas.microsoft.com/office/powerpoint/2010/main" val="162890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4D085-60D5-3A6D-624A-C95E0632D37C}"/>
              </a:ext>
            </a:extLst>
          </p:cNvPr>
          <p:cNvSpPr>
            <a:spLocks noGrp="1"/>
          </p:cNvSpPr>
          <p:nvPr>
            <p:ph type="title"/>
          </p:nvPr>
        </p:nvSpPr>
        <p:spPr/>
        <p:txBody>
          <a:bodyPr/>
          <a:lstStyle/>
          <a:p>
            <a:r>
              <a:rPr lang="nl-BE" dirty="0"/>
              <a:t>Agenda</a:t>
            </a:r>
          </a:p>
        </p:txBody>
      </p:sp>
      <p:sp>
        <p:nvSpPr>
          <p:cNvPr id="3" name="Tijdelijke aanduiding voor inhoud 2">
            <a:extLst>
              <a:ext uri="{FF2B5EF4-FFF2-40B4-BE49-F238E27FC236}">
                <a16:creationId xmlns:a16="http://schemas.microsoft.com/office/drawing/2014/main" id="{A8C932BD-FFC1-549A-D91D-AB53E7765C3C}"/>
              </a:ext>
            </a:extLst>
          </p:cNvPr>
          <p:cNvSpPr>
            <a:spLocks noGrp="1"/>
          </p:cNvSpPr>
          <p:nvPr>
            <p:ph idx="1"/>
          </p:nvPr>
        </p:nvSpPr>
        <p:spPr/>
        <p:txBody>
          <a:bodyPr/>
          <a:lstStyle/>
          <a:p>
            <a:pPr marL="342900" lvl="0" indent="-342900">
              <a:buFont typeface="Symbol" panose="05050102010706020507" pitchFamily="18" charset="2"/>
              <a:buChar char=""/>
            </a:pPr>
            <a:r>
              <a:rPr lang="nl-BE" sz="1800" b="0" dirty="0">
                <a:effectLst/>
                <a:latin typeface="Calibri" panose="020F0502020204030204" pitchFamily="34" charset="0"/>
                <a:ea typeface="Times New Roman" panose="02020603050405020304" pitchFamily="18" charset="0"/>
              </a:rPr>
              <a:t>9u20: opening en voorstelling provinciaal dierenbeleid (Annemie De Turck – provinciaal coördinator dierenbeleid) </a:t>
            </a:r>
            <a:endParaRPr lang="nl-BE"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nl-BE" sz="1800" b="0" dirty="0">
                <a:effectLst/>
                <a:latin typeface="Calibri" panose="020F0502020204030204" pitchFamily="34" charset="0"/>
                <a:ea typeface="Times New Roman" panose="02020603050405020304" pitchFamily="18" charset="0"/>
              </a:rPr>
              <a:t>10u: inleiding tot de jacht </a:t>
            </a:r>
            <a:r>
              <a:rPr lang="nl-BE" sz="1800" b="0" dirty="0" err="1">
                <a:effectLst/>
                <a:latin typeface="Calibri" panose="020F0502020204030204" pitchFamily="34" charset="0"/>
                <a:ea typeface="Times New Roman" panose="02020603050405020304" pitchFamily="18" charset="0"/>
              </a:rPr>
              <a:t>ivm</a:t>
            </a:r>
            <a:r>
              <a:rPr lang="nl-BE" sz="1800" b="0" dirty="0">
                <a:effectLst/>
                <a:latin typeface="Calibri" panose="020F0502020204030204" pitchFamily="34" charset="0"/>
                <a:ea typeface="Times New Roman" panose="02020603050405020304" pitchFamily="18" charset="0"/>
              </a:rPr>
              <a:t> everzwijnen: wat is het? (Bert Verbist – agentschap Natuur en Bos)</a:t>
            </a:r>
            <a:endParaRPr lang="nl-BE"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nl-BE" sz="1800" b="0" dirty="0">
                <a:effectLst/>
                <a:latin typeface="Calibri" panose="020F0502020204030204" pitchFamily="34" charset="0"/>
                <a:ea typeface="Times New Roman" panose="02020603050405020304" pitchFamily="18" charset="0"/>
              </a:rPr>
              <a:t>10u30: pauze</a:t>
            </a:r>
            <a:endParaRPr lang="nl-BE"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nl-BE" sz="1800" b="0" dirty="0">
                <a:effectLst/>
                <a:latin typeface="Calibri" panose="020F0502020204030204" pitchFamily="34" charset="0"/>
                <a:ea typeface="Times New Roman" panose="02020603050405020304" pitchFamily="18" charset="0"/>
              </a:rPr>
              <a:t>10u45: De codex dierenwelzijn: wat en hoe? Met accenten voor verplichtingen gemeenten +  Inspectieteam dierenwelzijn Vlaanderen: voorstelling werking (Vanessa Van der Elst – Inspecteur-dierenarts Dierenwelzijn Vlaanderen)</a:t>
            </a:r>
            <a:endParaRPr lang="nl-BE"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nl-BE" sz="1800" b="0" dirty="0">
                <a:effectLst/>
                <a:latin typeface="Calibri" panose="020F0502020204030204" pitchFamily="34" charset="0"/>
                <a:ea typeface="Times New Roman" panose="02020603050405020304" pitchFamily="18" charset="0"/>
              </a:rPr>
              <a:t>11u30: afsluitend woord gedeputeerde Bart Nevens.</a:t>
            </a:r>
            <a:endParaRPr lang="nl-BE"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nl-BE" sz="1800" b="0" dirty="0">
                <a:effectLst/>
                <a:latin typeface="Calibri" panose="020F0502020204030204" pitchFamily="34" charset="0"/>
                <a:ea typeface="Times New Roman" panose="02020603050405020304" pitchFamily="18" charset="0"/>
              </a:rPr>
              <a:t>11u45: broodjeslunch</a:t>
            </a:r>
            <a:endParaRPr lang="nl-BE" sz="1800" b="0" dirty="0">
              <a:effectLst/>
              <a:latin typeface="Calibri" panose="020F0502020204030204" pitchFamily="34" charset="0"/>
              <a:ea typeface="Calibri" panose="020F0502020204030204" pitchFamily="34" charset="0"/>
            </a:endParaRPr>
          </a:p>
          <a:p>
            <a:endParaRPr lang="nl-BE" dirty="0"/>
          </a:p>
        </p:txBody>
      </p:sp>
    </p:spTree>
    <p:extLst>
      <p:ext uri="{BB962C8B-B14F-4D97-AF65-F5344CB8AC3E}">
        <p14:creationId xmlns:p14="http://schemas.microsoft.com/office/powerpoint/2010/main" val="5639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7DD17-AB33-763A-7E91-D96281FE316C}"/>
              </a:ext>
            </a:extLst>
          </p:cNvPr>
          <p:cNvSpPr>
            <a:spLocks noGrp="1"/>
          </p:cNvSpPr>
          <p:nvPr>
            <p:ph type="title"/>
          </p:nvPr>
        </p:nvSpPr>
        <p:spPr/>
        <p:txBody>
          <a:bodyPr/>
          <a:lstStyle/>
          <a:p>
            <a:r>
              <a:rPr lang="nl-BE" dirty="0"/>
              <a:t>Provinciaal dierenbeleid</a:t>
            </a:r>
          </a:p>
        </p:txBody>
      </p:sp>
      <p:sp>
        <p:nvSpPr>
          <p:cNvPr id="3" name="Tijdelijke aanduiding voor inhoud 2">
            <a:extLst>
              <a:ext uri="{FF2B5EF4-FFF2-40B4-BE49-F238E27FC236}">
                <a16:creationId xmlns:a16="http://schemas.microsoft.com/office/drawing/2014/main" id="{C1F76970-296E-5B0F-154D-0D268265106F}"/>
              </a:ext>
            </a:extLst>
          </p:cNvPr>
          <p:cNvSpPr>
            <a:spLocks noGrp="1"/>
          </p:cNvSpPr>
          <p:nvPr>
            <p:ph idx="1"/>
          </p:nvPr>
        </p:nvSpPr>
        <p:spPr/>
        <p:txBody>
          <a:bodyPr>
            <a:normAutofit lnSpcReduction="10000"/>
          </a:bodyPr>
          <a:lstStyle/>
          <a:p>
            <a:r>
              <a:rPr lang="nl-BE" sz="3200" dirty="0"/>
              <a:t>Waarom</a:t>
            </a:r>
          </a:p>
          <a:p>
            <a:pPr marL="0" indent="0">
              <a:buNone/>
            </a:pPr>
            <a:r>
              <a:rPr lang="nl-BE" dirty="0"/>
              <a:t>Grote nood aan coördinatie door veranderingen in de maatschappij en de natuur:</a:t>
            </a:r>
          </a:p>
          <a:p>
            <a:pPr lvl="1"/>
            <a:r>
              <a:rPr lang="nl-BE" dirty="0"/>
              <a:t>Meer algemene aandacht voor dierenwelzijn</a:t>
            </a:r>
          </a:p>
          <a:p>
            <a:pPr lvl="1"/>
            <a:r>
              <a:rPr lang="nl-BE" dirty="0"/>
              <a:t>Meer inzet – al dan niet verplicht (codex)</a:t>
            </a:r>
          </a:p>
          <a:p>
            <a:pPr lvl="1"/>
            <a:r>
              <a:rPr lang="nl-BE" dirty="0"/>
              <a:t>Wilde dieren en exoten komen meer of terug voor</a:t>
            </a:r>
          </a:p>
          <a:p>
            <a:pPr lvl="1"/>
            <a:r>
              <a:rPr lang="nl-BE" dirty="0"/>
              <a:t>Grotere vraag naar ondersteuning</a:t>
            </a:r>
          </a:p>
          <a:p>
            <a:endParaRPr lang="nl-BE" dirty="0"/>
          </a:p>
        </p:txBody>
      </p:sp>
    </p:spTree>
    <p:extLst>
      <p:ext uri="{BB962C8B-B14F-4D97-AF65-F5344CB8AC3E}">
        <p14:creationId xmlns:p14="http://schemas.microsoft.com/office/powerpoint/2010/main" val="25659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fade">
                                      <p:cBhvr>
                                        <p:cTn id="9" dur="500"/>
                                        <p:tgtEl>
                                          <p:spTgt spid="3">
                                            <p:txEl>
                                              <p:pRg st="2" end="2"/>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7DD17-AB33-763A-7E91-D96281FE316C}"/>
              </a:ext>
            </a:extLst>
          </p:cNvPr>
          <p:cNvSpPr>
            <a:spLocks noGrp="1"/>
          </p:cNvSpPr>
          <p:nvPr>
            <p:ph type="title"/>
          </p:nvPr>
        </p:nvSpPr>
        <p:spPr/>
        <p:txBody>
          <a:bodyPr/>
          <a:lstStyle/>
          <a:p>
            <a:r>
              <a:rPr lang="nl-BE" dirty="0"/>
              <a:t>Provinciaal dierenbeleid</a:t>
            </a:r>
          </a:p>
        </p:txBody>
      </p:sp>
      <p:sp>
        <p:nvSpPr>
          <p:cNvPr id="3" name="Tijdelijke aanduiding voor inhoud 2">
            <a:extLst>
              <a:ext uri="{FF2B5EF4-FFF2-40B4-BE49-F238E27FC236}">
                <a16:creationId xmlns:a16="http://schemas.microsoft.com/office/drawing/2014/main" id="{C1F76970-296E-5B0F-154D-0D268265106F}"/>
              </a:ext>
            </a:extLst>
          </p:cNvPr>
          <p:cNvSpPr>
            <a:spLocks noGrp="1"/>
          </p:cNvSpPr>
          <p:nvPr>
            <p:ph idx="1"/>
          </p:nvPr>
        </p:nvSpPr>
        <p:spPr/>
        <p:txBody>
          <a:bodyPr/>
          <a:lstStyle/>
          <a:p>
            <a:r>
              <a:rPr lang="nl-BE" sz="2800" dirty="0"/>
              <a:t>Voor wie?</a:t>
            </a:r>
          </a:p>
          <a:p>
            <a:pPr lvl="1"/>
            <a:r>
              <a:rPr lang="nl-BE" dirty="0"/>
              <a:t>Gemeenten</a:t>
            </a:r>
          </a:p>
          <a:p>
            <a:pPr lvl="1"/>
            <a:r>
              <a:rPr lang="nl-BE" dirty="0"/>
              <a:t>Politiezones</a:t>
            </a:r>
          </a:p>
          <a:p>
            <a:pPr lvl="1"/>
            <a:r>
              <a:rPr lang="nl-BE" dirty="0"/>
              <a:t>Erkende asielen</a:t>
            </a:r>
          </a:p>
          <a:p>
            <a:pPr lvl="1"/>
            <a:r>
              <a:rPr lang="nl-BE" dirty="0"/>
              <a:t>Burgers</a:t>
            </a:r>
          </a:p>
          <a:p>
            <a:pPr lvl="1"/>
            <a:r>
              <a:rPr lang="nl-BE" dirty="0"/>
              <a:t>…</a:t>
            </a:r>
          </a:p>
        </p:txBody>
      </p:sp>
    </p:spTree>
    <p:extLst>
      <p:ext uri="{BB962C8B-B14F-4D97-AF65-F5344CB8AC3E}">
        <p14:creationId xmlns:p14="http://schemas.microsoft.com/office/powerpoint/2010/main" val="257139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7DD17-AB33-763A-7E91-D96281FE316C}"/>
              </a:ext>
            </a:extLst>
          </p:cNvPr>
          <p:cNvSpPr>
            <a:spLocks noGrp="1"/>
          </p:cNvSpPr>
          <p:nvPr>
            <p:ph type="title"/>
          </p:nvPr>
        </p:nvSpPr>
        <p:spPr/>
        <p:txBody>
          <a:bodyPr/>
          <a:lstStyle/>
          <a:p>
            <a:r>
              <a:rPr lang="nl-BE" dirty="0"/>
              <a:t>Provinciaal dierenbeleid</a:t>
            </a:r>
          </a:p>
        </p:txBody>
      </p:sp>
      <p:sp>
        <p:nvSpPr>
          <p:cNvPr id="3" name="Tijdelijke aanduiding voor inhoud 2">
            <a:extLst>
              <a:ext uri="{FF2B5EF4-FFF2-40B4-BE49-F238E27FC236}">
                <a16:creationId xmlns:a16="http://schemas.microsoft.com/office/drawing/2014/main" id="{C1F76970-296E-5B0F-154D-0D268265106F}"/>
              </a:ext>
            </a:extLst>
          </p:cNvPr>
          <p:cNvSpPr>
            <a:spLocks noGrp="1"/>
          </p:cNvSpPr>
          <p:nvPr>
            <p:ph idx="1"/>
          </p:nvPr>
        </p:nvSpPr>
        <p:spPr/>
        <p:txBody>
          <a:bodyPr/>
          <a:lstStyle/>
          <a:p>
            <a:r>
              <a:rPr lang="nl-BE" sz="2800" dirty="0"/>
              <a:t>Wat?</a:t>
            </a:r>
          </a:p>
          <a:p>
            <a:pPr lvl="1"/>
            <a:r>
              <a:rPr lang="nl-BE" dirty="0"/>
              <a:t>Halfjaarlijks overleg</a:t>
            </a:r>
          </a:p>
          <a:p>
            <a:pPr lvl="1"/>
            <a:r>
              <a:rPr lang="nl-BE" dirty="0"/>
              <a:t>Teams-sites </a:t>
            </a:r>
          </a:p>
          <a:p>
            <a:pPr lvl="1"/>
            <a:r>
              <a:rPr lang="nl-BE" dirty="0"/>
              <a:t>Algemene sensibilisering (eigen sensibilisering maar ook voorbeelden)</a:t>
            </a:r>
          </a:p>
          <a:p>
            <a:pPr lvl="1"/>
            <a:r>
              <a:rPr lang="nl-BE" dirty="0"/>
              <a:t>Aanbod materiaal</a:t>
            </a:r>
          </a:p>
          <a:p>
            <a:pPr lvl="1"/>
            <a:r>
              <a:rPr lang="nl-BE" dirty="0"/>
              <a:t>…</a:t>
            </a:r>
          </a:p>
        </p:txBody>
      </p:sp>
    </p:spTree>
    <p:extLst>
      <p:ext uri="{BB962C8B-B14F-4D97-AF65-F5344CB8AC3E}">
        <p14:creationId xmlns:p14="http://schemas.microsoft.com/office/powerpoint/2010/main" val="351452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122DA-F2A9-F2B5-DC28-1D301A25261B}"/>
              </a:ext>
            </a:extLst>
          </p:cNvPr>
          <p:cNvSpPr>
            <a:spLocks noGrp="1"/>
          </p:cNvSpPr>
          <p:nvPr>
            <p:ph type="title"/>
          </p:nvPr>
        </p:nvSpPr>
        <p:spPr/>
        <p:txBody>
          <a:bodyPr/>
          <a:lstStyle/>
          <a:p>
            <a:r>
              <a:rPr lang="nl-BE" dirty="0"/>
              <a:t>Provinciaal dierenbeleid</a:t>
            </a:r>
          </a:p>
        </p:txBody>
      </p:sp>
      <p:sp>
        <p:nvSpPr>
          <p:cNvPr id="3" name="Tijdelijke aanduiding voor inhoud 2">
            <a:extLst>
              <a:ext uri="{FF2B5EF4-FFF2-40B4-BE49-F238E27FC236}">
                <a16:creationId xmlns:a16="http://schemas.microsoft.com/office/drawing/2014/main" id="{B71ECAB1-E896-2AF3-5AC9-D934F0482DEC}"/>
              </a:ext>
            </a:extLst>
          </p:cNvPr>
          <p:cNvSpPr>
            <a:spLocks noGrp="1"/>
          </p:cNvSpPr>
          <p:nvPr>
            <p:ph idx="1"/>
          </p:nvPr>
        </p:nvSpPr>
        <p:spPr/>
        <p:txBody>
          <a:bodyPr/>
          <a:lstStyle/>
          <a:p>
            <a:r>
              <a:rPr lang="nl-BE" dirty="0"/>
              <a:t>Materiaal: voorbeelden</a:t>
            </a:r>
          </a:p>
          <a:p>
            <a:endParaRPr lang="nl-BE" dirty="0"/>
          </a:p>
          <a:p>
            <a:endParaRPr lang="nl-BE" dirty="0"/>
          </a:p>
        </p:txBody>
      </p:sp>
      <p:pic>
        <p:nvPicPr>
          <p:cNvPr id="5" name="Afbeelding 4" descr="Afbeelding met tekst, boek, Afdrukken, grafische vormgeving&#10;&#10;Automatisch gegenereerde beschrijving">
            <a:extLst>
              <a:ext uri="{FF2B5EF4-FFF2-40B4-BE49-F238E27FC236}">
                <a16:creationId xmlns:a16="http://schemas.microsoft.com/office/drawing/2014/main" id="{4157CCAE-C09F-A899-C62C-FBA618F1A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75645" y="730081"/>
            <a:ext cx="3533779" cy="2650335"/>
          </a:xfrm>
          <a:prstGeom prst="rect">
            <a:avLst/>
          </a:prstGeom>
        </p:spPr>
      </p:pic>
      <p:pic>
        <p:nvPicPr>
          <p:cNvPr id="15" name="Afbeelding 14" descr="Afbeelding met buitenshuis, boom, tekst, hemel&#10;&#10;Automatisch gegenereerde beschrijving">
            <a:extLst>
              <a:ext uri="{FF2B5EF4-FFF2-40B4-BE49-F238E27FC236}">
                <a16:creationId xmlns:a16="http://schemas.microsoft.com/office/drawing/2014/main" id="{A3063B6C-0D65-D5B2-79CF-8450BA879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47953" y="2204078"/>
            <a:ext cx="4314825" cy="3236119"/>
          </a:xfrm>
          <a:prstGeom prst="rect">
            <a:avLst/>
          </a:prstGeom>
        </p:spPr>
      </p:pic>
      <p:pic>
        <p:nvPicPr>
          <p:cNvPr id="17" name="Afbeelding 16" descr="Afbeelding met tekst, muur, overdekt, meubels">
            <a:extLst>
              <a:ext uri="{FF2B5EF4-FFF2-40B4-BE49-F238E27FC236}">
                <a16:creationId xmlns:a16="http://schemas.microsoft.com/office/drawing/2014/main" id="{42E232BA-2841-26B5-1C0B-50AFFB3CF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882" y="664020"/>
            <a:ext cx="3855914" cy="2891936"/>
          </a:xfrm>
          <a:prstGeom prst="rect">
            <a:avLst/>
          </a:prstGeom>
        </p:spPr>
      </p:pic>
      <p:pic>
        <p:nvPicPr>
          <p:cNvPr id="13" name="Afbeelding 12" descr="Afbeelding met tekst, plant, gras&#10;&#10;Automatisch gegenereerde beschrijving">
            <a:extLst>
              <a:ext uri="{FF2B5EF4-FFF2-40B4-BE49-F238E27FC236}">
                <a16:creationId xmlns:a16="http://schemas.microsoft.com/office/drawing/2014/main" id="{8EB615C0-FCA4-CF19-B643-C0E73EC995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6578" y="170787"/>
            <a:ext cx="4382689" cy="5843585"/>
          </a:xfrm>
          <a:prstGeom prst="rect">
            <a:avLst/>
          </a:prstGeom>
        </p:spPr>
      </p:pic>
      <p:pic>
        <p:nvPicPr>
          <p:cNvPr id="9" name="Afbeelding 8" descr="Afbeelding met gras, buitenshuis, plant, voskleurig&#10;&#10;Automatisch gegenereerde beschrijving">
            <a:extLst>
              <a:ext uri="{FF2B5EF4-FFF2-40B4-BE49-F238E27FC236}">
                <a16:creationId xmlns:a16="http://schemas.microsoft.com/office/drawing/2014/main" id="{83F18DD5-9B92-9456-0731-AECD5958AC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6286" y="3921691"/>
            <a:ext cx="4131449" cy="2754299"/>
          </a:xfrm>
          <a:prstGeom prst="rect">
            <a:avLst/>
          </a:prstGeom>
        </p:spPr>
      </p:pic>
      <p:pic>
        <p:nvPicPr>
          <p:cNvPr id="7" name="Afbeelding 6" descr="Afbeelding met tekst, kop, gras, wegwerpbeker">
            <a:extLst>
              <a:ext uri="{FF2B5EF4-FFF2-40B4-BE49-F238E27FC236}">
                <a16:creationId xmlns:a16="http://schemas.microsoft.com/office/drawing/2014/main" id="{CB749CA0-538B-480A-DBFF-5F70449DE1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65" y="1718313"/>
            <a:ext cx="3139649" cy="4709474"/>
          </a:xfrm>
          <a:prstGeom prst="rect">
            <a:avLst/>
          </a:prstGeom>
        </p:spPr>
      </p:pic>
    </p:spTree>
    <p:extLst>
      <p:ext uri="{BB962C8B-B14F-4D97-AF65-F5344CB8AC3E}">
        <p14:creationId xmlns:p14="http://schemas.microsoft.com/office/powerpoint/2010/main" val="357535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122DA-F2A9-F2B5-DC28-1D301A25261B}"/>
              </a:ext>
            </a:extLst>
          </p:cNvPr>
          <p:cNvSpPr>
            <a:spLocks noGrp="1"/>
          </p:cNvSpPr>
          <p:nvPr>
            <p:ph type="title"/>
          </p:nvPr>
        </p:nvSpPr>
        <p:spPr/>
        <p:txBody>
          <a:bodyPr/>
          <a:lstStyle/>
          <a:p>
            <a:r>
              <a:rPr lang="nl-BE" dirty="0"/>
              <a:t>Provinciaal dierenbeleid</a:t>
            </a:r>
          </a:p>
        </p:txBody>
      </p:sp>
      <p:sp>
        <p:nvSpPr>
          <p:cNvPr id="3" name="Tijdelijke aanduiding voor inhoud 2">
            <a:extLst>
              <a:ext uri="{FF2B5EF4-FFF2-40B4-BE49-F238E27FC236}">
                <a16:creationId xmlns:a16="http://schemas.microsoft.com/office/drawing/2014/main" id="{B71ECAB1-E896-2AF3-5AC9-D934F0482DEC}"/>
              </a:ext>
            </a:extLst>
          </p:cNvPr>
          <p:cNvSpPr>
            <a:spLocks noGrp="1"/>
          </p:cNvSpPr>
          <p:nvPr>
            <p:ph idx="1"/>
          </p:nvPr>
        </p:nvSpPr>
        <p:spPr/>
        <p:txBody>
          <a:bodyPr/>
          <a:lstStyle/>
          <a:p>
            <a:r>
              <a:rPr lang="nl-BE" dirty="0"/>
              <a:t>Materiaal: hoe aanvragen</a:t>
            </a:r>
          </a:p>
          <a:p>
            <a:pPr lvl="1"/>
            <a:r>
              <a:rPr lang="nl-BE" sz="2000" dirty="0">
                <a:hlinkClick r:id="rId3"/>
              </a:rPr>
              <a:t>https://forms.office.com/r/fvLHR5naqg</a:t>
            </a:r>
            <a:endParaRPr lang="nl-BE" sz="2000" dirty="0"/>
          </a:p>
          <a:p>
            <a:pPr lvl="1"/>
            <a:r>
              <a:rPr lang="nl-BE" sz="2000" dirty="0">
                <a:hlinkClick r:id="rId4"/>
              </a:rPr>
              <a:t>https://share.vlaamsbrabant.be/Dierenwelzijn/</a:t>
            </a:r>
            <a:endParaRPr lang="nl-BE" sz="2000" dirty="0"/>
          </a:p>
          <a:p>
            <a:pPr lvl="1"/>
            <a:r>
              <a:rPr lang="nl-BE" sz="2000">
                <a:hlinkClick r:id="rId5"/>
              </a:rPr>
              <a:t>https://www.vlaamsbrabant.be/nl/onderwijs-en-vorming/educatief-aanbod/kwartetspel-dierenwelzijn</a:t>
            </a:r>
            <a:endParaRPr lang="nl-BE" sz="2000"/>
          </a:p>
          <a:p>
            <a:pPr marL="457200" lvl="1" indent="0">
              <a:buNone/>
            </a:pPr>
            <a:endParaRPr lang="nl-BE" sz="2000" dirty="0"/>
          </a:p>
          <a:p>
            <a:pPr lvl="1"/>
            <a:endParaRPr lang="nl-BE" dirty="0"/>
          </a:p>
          <a:p>
            <a:endParaRPr lang="nl-BE" dirty="0"/>
          </a:p>
        </p:txBody>
      </p:sp>
    </p:spTree>
    <p:extLst>
      <p:ext uri="{BB962C8B-B14F-4D97-AF65-F5344CB8AC3E}">
        <p14:creationId xmlns:p14="http://schemas.microsoft.com/office/powerpoint/2010/main" val="3905923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122DA-F2A9-F2B5-DC28-1D301A25261B}"/>
              </a:ext>
            </a:extLst>
          </p:cNvPr>
          <p:cNvSpPr>
            <a:spLocks noGrp="1"/>
          </p:cNvSpPr>
          <p:nvPr>
            <p:ph type="title"/>
          </p:nvPr>
        </p:nvSpPr>
        <p:spPr/>
        <p:txBody>
          <a:bodyPr/>
          <a:lstStyle/>
          <a:p>
            <a:r>
              <a:rPr lang="nl-BE" dirty="0"/>
              <a:t>Provinciaal dierenbeleid</a:t>
            </a:r>
          </a:p>
        </p:txBody>
      </p:sp>
      <p:sp>
        <p:nvSpPr>
          <p:cNvPr id="3" name="Tijdelijke aanduiding voor inhoud 2">
            <a:extLst>
              <a:ext uri="{FF2B5EF4-FFF2-40B4-BE49-F238E27FC236}">
                <a16:creationId xmlns:a16="http://schemas.microsoft.com/office/drawing/2014/main" id="{B71ECAB1-E896-2AF3-5AC9-D934F0482DEC}"/>
              </a:ext>
            </a:extLst>
          </p:cNvPr>
          <p:cNvSpPr>
            <a:spLocks noGrp="1"/>
          </p:cNvSpPr>
          <p:nvPr>
            <p:ph idx="1"/>
          </p:nvPr>
        </p:nvSpPr>
        <p:spPr/>
        <p:txBody>
          <a:bodyPr/>
          <a:lstStyle/>
          <a:p>
            <a:r>
              <a:rPr lang="nl-BE" dirty="0"/>
              <a:t>Onderwerpen</a:t>
            </a:r>
          </a:p>
          <a:p>
            <a:pPr lvl="1"/>
            <a:r>
              <a:rPr lang="nl-BE" dirty="0"/>
              <a:t>Zwerfkattenbeleid</a:t>
            </a:r>
          </a:p>
          <a:p>
            <a:pPr lvl="1"/>
            <a:r>
              <a:rPr lang="nl-BE" dirty="0"/>
              <a:t>Opmaken bestekken samenwerkingen</a:t>
            </a:r>
          </a:p>
          <a:p>
            <a:pPr lvl="1"/>
            <a:r>
              <a:rPr lang="nl-BE" dirty="0"/>
              <a:t>Intergemeentelijk asiel</a:t>
            </a:r>
          </a:p>
          <a:p>
            <a:pPr lvl="1"/>
            <a:r>
              <a:rPr lang="nl-BE" dirty="0"/>
              <a:t>Everzwijnen</a:t>
            </a:r>
          </a:p>
          <a:p>
            <a:pPr lvl="1"/>
            <a:r>
              <a:rPr lang="nl-BE" dirty="0"/>
              <a:t>Aziatische hoornaar</a:t>
            </a:r>
          </a:p>
          <a:p>
            <a:pPr lvl="1"/>
            <a:r>
              <a:rPr lang="nl-BE" dirty="0"/>
              <a:t>Ratten</a:t>
            </a:r>
          </a:p>
          <a:p>
            <a:pPr lvl="1"/>
            <a:r>
              <a:rPr lang="nl-BE" dirty="0"/>
              <a:t>…</a:t>
            </a:r>
          </a:p>
          <a:p>
            <a:endParaRPr lang="nl-BE" dirty="0"/>
          </a:p>
        </p:txBody>
      </p:sp>
    </p:spTree>
    <p:extLst>
      <p:ext uri="{BB962C8B-B14F-4D97-AF65-F5344CB8AC3E}">
        <p14:creationId xmlns:p14="http://schemas.microsoft.com/office/powerpoint/2010/main" val="418052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ieuw logo">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Template>
  <TotalTime>6001</TotalTime>
  <Words>729</Words>
  <Application>Microsoft Office PowerPoint</Application>
  <PresentationFormat>Diavoorstelling (4:3)</PresentationFormat>
  <Paragraphs>125</Paragraphs>
  <Slides>19</Slides>
  <Notes>18</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19</vt:i4>
      </vt:variant>
    </vt:vector>
  </HeadingPairs>
  <TitlesOfParts>
    <vt:vector size="25" baseType="lpstr">
      <vt:lpstr>Arial</vt:lpstr>
      <vt:lpstr>Calibri</vt:lpstr>
      <vt:lpstr>Symbol</vt:lpstr>
      <vt:lpstr>Wingdings</vt:lpstr>
      <vt:lpstr>nieuw logo</vt:lpstr>
      <vt:lpstr>presentatie</vt:lpstr>
      <vt:lpstr>PowerPoint-presentatie</vt:lpstr>
      <vt:lpstr>Provinciale studiedag dierenbeleid</vt:lpstr>
      <vt:lpstr>Agenda</vt:lpstr>
      <vt:lpstr>Provinciaal dierenbeleid</vt:lpstr>
      <vt:lpstr>Provinciaal dierenbeleid</vt:lpstr>
      <vt:lpstr>Provinciaal dierenbeleid</vt:lpstr>
      <vt:lpstr>Provinciaal dierenbeleid</vt:lpstr>
      <vt:lpstr>Provinciaal dierenbeleid</vt:lpstr>
      <vt:lpstr>Provinciaal dierenbeleid</vt:lpstr>
      <vt:lpstr>Provinciaal dierenbeleid</vt:lpstr>
      <vt:lpstr>Label diervriendelijke gemeente </vt:lpstr>
      <vt:lpstr>Label diervriendelijke gemeente </vt:lpstr>
      <vt:lpstr>Label diervriendelijke gemeente</vt:lpstr>
      <vt:lpstr>Label diervriendelijke gemeente</vt:lpstr>
      <vt:lpstr>Label diervriendelijke gemeente</vt:lpstr>
      <vt:lpstr>Label diervriendelijke gemeente</vt:lpstr>
      <vt:lpstr>Label diervriendelijke gemeente</vt:lpstr>
      <vt:lpstr>Label diervriendelijke gemeente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Annemie De Turck</dc:creator>
  <cp:lastModifiedBy>Annemie De Turck</cp:lastModifiedBy>
  <cp:revision>3</cp:revision>
  <cp:lastPrinted>2024-11-18T11:16:48Z</cp:lastPrinted>
  <dcterms:created xsi:type="dcterms:W3CDTF">2024-11-08T10:27:27Z</dcterms:created>
  <dcterms:modified xsi:type="dcterms:W3CDTF">2024-11-18T13:15:06Z</dcterms:modified>
</cp:coreProperties>
</file>