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802" r:id="rId2"/>
    <p:sldId id="862" r:id="rId3"/>
    <p:sldId id="840" r:id="rId4"/>
    <p:sldId id="286" r:id="rId5"/>
    <p:sldId id="831" r:id="rId6"/>
    <p:sldId id="494" r:id="rId7"/>
    <p:sldId id="837" r:id="rId8"/>
    <p:sldId id="491" r:id="rId9"/>
    <p:sldId id="838" r:id="rId10"/>
    <p:sldId id="847" r:id="rId11"/>
    <p:sldId id="843" r:id="rId12"/>
    <p:sldId id="850" r:id="rId13"/>
    <p:sldId id="806" r:id="rId14"/>
    <p:sldId id="839" r:id="rId15"/>
    <p:sldId id="841" r:id="rId16"/>
    <p:sldId id="858" r:id="rId17"/>
    <p:sldId id="844" r:id="rId18"/>
    <p:sldId id="851" r:id="rId19"/>
    <p:sldId id="264" r:id="rId20"/>
    <p:sldId id="830" r:id="rId21"/>
    <p:sldId id="857" r:id="rId22"/>
    <p:sldId id="859" r:id="rId23"/>
    <p:sldId id="860" r:id="rId24"/>
    <p:sldId id="849" r:id="rId25"/>
    <p:sldId id="834" r:id="rId26"/>
    <p:sldId id="828" r:id="rId27"/>
    <p:sldId id="852" r:id="rId28"/>
    <p:sldId id="855" r:id="rId29"/>
    <p:sldId id="400" r:id="rId30"/>
    <p:sldId id="856" r:id="rId31"/>
    <p:sldId id="861" r:id="rId32"/>
    <p:sldId id="836" r:id="rId33"/>
    <p:sldId id="846" r:id="rId34"/>
    <p:sldId id="324" r:id="rId35"/>
    <p:sldId id="864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7588A3-D1A0-4C55-9F94-9B3D8E4DDBF7}" v="234" dt="2023-10-19T08:39:15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27" autoAdjust="0"/>
    <p:restoredTop sz="94660"/>
  </p:normalViewPr>
  <p:slideViewPr>
    <p:cSldViewPr snapToGrid="0">
      <p:cViewPr>
        <p:scale>
          <a:sx n="37" d="100"/>
          <a:sy n="37" d="100"/>
        </p:scale>
        <p:origin x="2298" y="16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B57BC-E0C0-4E4B-99FE-7E566CD630AE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B8A6A-B4B8-4521-BEAE-A7B8A732D2C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463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3063D-1DE4-4F75-9076-54F48C4DC571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9837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9A9C2-E4DC-87A5-3235-307334F8E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524391-AE0D-565F-313A-2E77BF226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1C4864-9542-5E45-C6E3-076146D00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568AA0-15C3-D206-0FAF-F9EBA123F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78C505-687F-905C-5D29-0AEF810D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28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4B5A3-01CF-0C0F-F2F0-C7AF3CB6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9E50B49-6FEA-E6F8-28D7-C22C34A2E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DC2CB0-A916-9895-A127-169C2654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066856-AB95-F786-74FB-E3F872A1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D3B183-4E1D-ADBE-2179-E6F8792F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113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5B29AC-D337-3838-5AC0-107F74E44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1141A6E-0E86-4136-C5D3-BAC2D4057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3F0D99-C3C2-D9B3-D191-0589DD37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52DF0F-70FA-CBE8-01D5-9EE4C03D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3959BC-9052-2685-9949-70EC3425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747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A3F2C9-A95C-DEEC-8923-9592ECCC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267E2A-4FB9-14E0-D224-A5427C886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2B0E5C-3466-DA79-4BAA-7E55270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BD0C74-6A64-FFAA-3C90-CC89688F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4CC072-A1CD-CB64-3AD2-C60FD8192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9642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D76648-E754-F0E2-D56D-FB47CFE8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C54BF3-8C92-D1F6-AA2C-4C2CA58E9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925E50-8AA9-38C2-7C70-ED88722F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A409D2-EDD2-C3CB-1A12-7B97C68DD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F7B146-5464-D8C0-479E-EFD9EA9B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17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A887D-1600-0DA8-39B8-C26931BE4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79B3A2-F4BE-FD2A-53C5-F7C137B1C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252F1FB-218F-660F-859F-0EF2579A6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FF887E-C921-FC8B-35AC-8FDFA1A2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B52441-D8A9-253F-E00C-54A894F5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BDA91F-1EF5-B62F-8250-DEB0815B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711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B4F41-D251-A174-1224-FCBD013B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0BC130-ECCB-BF2B-F910-F5FD354C2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72C65A-D0F6-69BE-9857-85694EA8B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20F73F9-9F54-C5E1-FC6F-CAA911AF5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B968820-C304-986F-DA04-863D3553D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52295D-B928-A81F-327D-15CF8CF2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7B59703-807A-C718-6777-A2E82F12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DCC3D45-BAD6-77FC-6BCA-4931B354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034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DC707-0299-0958-01A8-657E39D12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476BB2-6D7F-69B1-6E89-DFC7EE18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2C9721B-68FC-D789-EDF0-205CC198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AAD2FF-FFEF-F6F9-AADC-BD29257B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305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16DC06D-A3FB-1D9F-8795-FDFAA0D9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FCCE94A-046A-5BD7-AFF1-A9F4298F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94DC36-5091-A38E-93EF-9E183846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6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08D82-59D6-7964-A60C-CF4BCC8F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C5F88-B8C6-5D0C-ED78-690D5FD7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958BB5-5FE6-AFAD-BCCE-AA3FF2319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FC7CDA0-6D48-30CF-612B-B2F040C3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A481AC-D7E2-8287-184C-14DE61F4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268408-E266-5CCC-0E54-B67E4D70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232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03803-0494-6B4B-B93E-21A3161B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CF255C4-6A32-0E71-442F-0C6D78C1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5491CE5-FCFF-8553-1028-E82353265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3241E0-6109-C2F1-0DBE-32ACADFB8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6A05DF-84A1-B2F1-C55B-47CF7215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A8494F-6D15-A7F3-9F08-7B957C8B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601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DD8D743-B562-FFB6-59E1-827EA33B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0989F3-C3E8-BCA7-043E-5F25E7B6F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CD7631-A33C-D890-6D6C-4DA565DF3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A176E-E1DB-49DC-8D5F-9B9DEDB104E4}" type="datetimeFigureOut">
              <a:rPr lang="nl-BE" smtClean="0"/>
              <a:t>19/10/2023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64540D-BAF9-AED6-4F45-1EC1EE73E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8B717-C17B-0A9B-4D88-448BABA8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5C85-7935-4BF4-A952-73F0E6C94B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509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2.jpeg"/><Relationship Id="rId7" Type="http://schemas.openxmlformats.org/officeDocument/2006/relationships/image" Target="../media/image5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Photo | Stone marten on an old tree">
            <a:extLst>
              <a:ext uri="{FF2B5EF4-FFF2-40B4-BE49-F238E27FC236}">
                <a16:creationId xmlns:a16="http://schemas.microsoft.com/office/drawing/2014/main" id="{5F6F4F4A-E4C9-2C86-CEFC-D3D1F1C9D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r="438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911A054-E836-9BF6-634E-64ED473F8182}"/>
              </a:ext>
            </a:extLst>
          </p:cNvPr>
          <p:cNvSpPr txBox="1">
            <a:spLocks/>
          </p:cNvSpPr>
          <p:nvPr/>
        </p:nvSpPr>
        <p:spPr>
          <a:xfrm>
            <a:off x="3115255" y="222135"/>
            <a:ext cx="11934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Steenmarterproblematiek</a:t>
            </a:r>
            <a:endParaRPr lang="nl-BE" i="1" dirty="0">
              <a:solidFill>
                <a:schemeClr val="bg1"/>
              </a:solidFill>
              <a:latin typeface="White funky rabbit" panose="02000500000000000000" pitchFamily="2" charset="0"/>
            </a:endParaRPr>
          </a:p>
        </p:txBody>
      </p:sp>
      <p:pic>
        <p:nvPicPr>
          <p:cNvPr id="5" name="Afbeelding 4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E480B8D0-2A53-8EFF-579A-90E4BB3BF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3" y="1626264"/>
            <a:ext cx="7244861" cy="4826889"/>
          </a:xfrm>
          <a:prstGeom prst="rect">
            <a:avLst/>
          </a:prstGeom>
        </p:spPr>
      </p:pic>
      <p:pic>
        <p:nvPicPr>
          <p:cNvPr id="3" name="Afbeelding 2" descr="Afbeelding met hond, zoogdier, tekst, vos&#10;&#10;Automatisch gegenereerde beschrijving">
            <a:extLst>
              <a:ext uri="{FF2B5EF4-FFF2-40B4-BE49-F238E27FC236}">
                <a16:creationId xmlns:a16="http://schemas.microsoft.com/office/drawing/2014/main" id="{0A87BC55-4CE6-E129-DFD2-0604181C04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6" y="1769833"/>
            <a:ext cx="2937329" cy="293241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4F39ABA-99A6-1155-3BF9-FDAB96337F99}"/>
              </a:ext>
            </a:extLst>
          </p:cNvPr>
          <p:cNvSpPr txBox="1">
            <a:spLocks/>
          </p:cNvSpPr>
          <p:nvPr/>
        </p:nvSpPr>
        <p:spPr>
          <a:xfrm>
            <a:off x="-4191000" y="4941440"/>
            <a:ext cx="11934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i="1" dirty="0">
                <a:solidFill>
                  <a:schemeClr val="bg1"/>
                </a:solidFill>
                <a:latin typeface="White funky rabbit" panose="02000500000000000000" pitchFamily="2" charset="0"/>
              </a:rPr>
              <a:t>Frederik Thoelen</a:t>
            </a:r>
          </a:p>
          <a:p>
            <a:pPr algn="ctr"/>
            <a:r>
              <a:rPr lang="nl-NL" sz="2400" i="1" dirty="0">
                <a:solidFill>
                  <a:schemeClr val="bg1"/>
                </a:solidFill>
                <a:latin typeface="White funky rabbit" panose="02000500000000000000" pitchFamily="2" charset="0"/>
              </a:rPr>
              <a:t>Bioloog Natuurhulpcentrum</a:t>
            </a:r>
            <a:endParaRPr lang="nl-BE" sz="2400" i="1" dirty="0">
              <a:solidFill>
                <a:schemeClr val="bg1"/>
              </a:solidFill>
              <a:latin typeface="White funky rabb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2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5A023-2CA1-BFF7-3C27-95E9DC1E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buitenshuis, grond, zoogdier, grijs&#10;&#10;Automatisch gegenereerde beschrijving">
            <a:extLst>
              <a:ext uri="{FF2B5EF4-FFF2-40B4-BE49-F238E27FC236}">
                <a16:creationId xmlns:a16="http://schemas.microsoft.com/office/drawing/2014/main" id="{7F28F72B-E9AE-4A0C-A97A-A4863F08D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0"/>
          <a:stretch/>
        </p:blipFill>
        <p:spPr>
          <a:xfrm>
            <a:off x="0" y="-165371"/>
            <a:ext cx="12192000" cy="7023371"/>
          </a:xfrm>
        </p:spPr>
      </p:pic>
    </p:spTree>
    <p:extLst>
      <p:ext uri="{BB962C8B-B14F-4D97-AF65-F5344CB8AC3E}">
        <p14:creationId xmlns:p14="http://schemas.microsoft.com/office/powerpoint/2010/main" val="157091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B6A1D-487F-BCB0-8AE9-C9D60AAE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C844E4-3344-BE72-BD63-D3C623F15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AAC9A668-087C-C41A-86AE-E835C975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12B6B6-5455-CF69-4A38-051ABD58C85B}"/>
              </a:ext>
            </a:extLst>
          </p:cNvPr>
          <p:cNvSpPr txBox="1"/>
          <p:nvPr/>
        </p:nvSpPr>
        <p:spPr>
          <a:xfrm>
            <a:off x="3907740" y="3167390"/>
            <a:ext cx="4376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3. Conflicten met steenmarters</a:t>
            </a:r>
          </a:p>
        </p:txBody>
      </p:sp>
    </p:spTree>
    <p:extLst>
      <p:ext uri="{BB962C8B-B14F-4D97-AF65-F5344CB8AC3E}">
        <p14:creationId xmlns:p14="http://schemas.microsoft.com/office/powerpoint/2010/main" val="307865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0439FA-296C-F12E-C0D0-06D33AAC5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solidFill>
                  <a:schemeClr val="bg2"/>
                </a:solidFill>
                <a:latin typeface="White funky rabbit" panose="02000500000000000000" pitchFamily="2" charset="0"/>
              </a:rPr>
              <a:t>Jachtdecreet</a:t>
            </a:r>
            <a:r>
              <a:rPr lang="nl-BE" dirty="0">
                <a:solidFill>
                  <a:schemeClr val="bg2"/>
                </a:solidFill>
              </a:rPr>
              <a:t>: jachtwild</a:t>
            </a:r>
          </a:p>
          <a:p>
            <a:r>
              <a:rPr lang="nl-BE" dirty="0" err="1">
                <a:solidFill>
                  <a:schemeClr val="bg2"/>
                </a:solidFill>
                <a:latin typeface="White funky rabbit" panose="02000500000000000000" pitchFamily="2" charset="0"/>
              </a:rPr>
              <a:t>Jachtopeningsbesluit</a:t>
            </a:r>
            <a:r>
              <a:rPr lang="nl-BE" dirty="0">
                <a:solidFill>
                  <a:schemeClr val="bg2"/>
                </a:solidFill>
              </a:rPr>
              <a:t>: niet doden of vangen</a:t>
            </a:r>
          </a:p>
          <a:p>
            <a:endParaRPr lang="nl-BE" dirty="0">
              <a:solidFill>
                <a:schemeClr val="bg2"/>
              </a:solidFill>
            </a:endParaRPr>
          </a:p>
          <a:p>
            <a:pPr lvl="1"/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E74DB2E-981C-257B-35FC-7461629D7640}"/>
              </a:ext>
            </a:extLst>
          </p:cNvPr>
          <p:cNvSpPr txBox="1"/>
          <p:nvPr/>
        </p:nvSpPr>
        <p:spPr>
          <a:xfrm>
            <a:off x="838200" y="559262"/>
            <a:ext cx="4552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/>
                </a:solidFill>
                <a:latin typeface="White funky rabbit" panose="02000500000000000000" pitchFamily="2" charset="0"/>
              </a:rPr>
              <a:t>Conflicten met </a:t>
            </a:r>
            <a:r>
              <a:rPr lang="nl-BE" sz="3600" dirty="0">
                <a:solidFill>
                  <a:schemeClr val="bg2"/>
                </a:solidFill>
                <a:latin typeface="White funky rabbit" panose="02000500000000000000" pitchFamily="2" charset="0"/>
              </a:rPr>
              <a:t>steenmarters</a:t>
            </a:r>
            <a:endParaRPr lang="nl-BE" sz="2800" dirty="0">
              <a:solidFill>
                <a:schemeClr val="bg2"/>
              </a:solidFill>
              <a:latin typeface="White funky rabb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vloer, houten, hout&#10;&#10;Automatisch gegenereerde beschrijving">
            <a:extLst>
              <a:ext uri="{FF2B5EF4-FFF2-40B4-BE49-F238E27FC236}">
                <a16:creationId xmlns:a16="http://schemas.microsoft.com/office/drawing/2014/main" id="{19630391-A146-BC93-FDD1-CE7F08D0B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618083-5AF5-FF79-F046-442FFCF1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ller Display" panose="02000503000000020003" pitchFamily="2" charset="0"/>
              </a:rPr>
              <a:t>1. Conflicten in huis</a:t>
            </a:r>
            <a:endParaRPr lang="nl-BE" dirty="0">
              <a:solidFill>
                <a:schemeClr val="bg1"/>
              </a:solidFill>
              <a:latin typeface="Aller Display" panose="02000503000000020003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736BA8-B039-B771-42E3-72B827DB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520306"/>
            <a:ext cx="38100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6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9" name="Rectangle 103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Natuurhulpcentrum VZW">
            <a:extLst>
              <a:ext uri="{FF2B5EF4-FFF2-40B4-BE49-F238E27FC236}">
                <a16:creationId xmlns:a16="http://schemas.microsoft.com/office/drawing/2014/main" id="{00CA295F-389A-2BF4-C512-4FEA9A7A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 r="25287" b="-2"/>
          <a:stretch/>
        </p:blipFill>
        <p:spPr bwMode="auto">
          <a:xfrm>
            <a:off x="9271461" y="0"/>
            <a:ext cx="292606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r direct beschikbaar: holle boom">
            <a:extLst>
              <a:ext uri="{FF2B5EF4-FFF2-40B4-BE49-F238E27FC236}">
                <a16:creationId xmlns:a16="http://schemas.microsoft.com/office/drawing/2014/main" id="{FAF6FE00-A068-4237-1BB2-E10EF53FE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2" r="23618" b="-2"/>
          <a:stretch/>
        </p:blipFill>
        <p:spPr bwMode="auto">
          <a:xfrm>
            <a:off x="3077487" y="8"/>
            <a:ext cx="2935224" cy="40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an de slag met houtrillen en takkenwallen - Wilde Weelde">
            <a:extLst>
              <a:ext uri="{FF2B5EF4-FFF2-40B4-BE49-F238E27FC236}">
                <a16:creationId xmlns:a16="http://schemas.microsoft.com/office/drawing/2014/main" id="{2E9752E2-E369-4E50-EEAA-0BB10433A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5491" b="-2"/>
          <a:stretch/>
        </p:blipFill>
        <p:spPr bwMode="auto">
          <a:xfrm>
            <a:off x="6174474" y="13"/>
            <a:ext cx="2935224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one marten - Projekt Roadkill - Citizen Science">
            <a:extLst>
              <a:ext uri="{FF2B5EF4-FFF2-40B4-BE49-F238E27FC236}">
                <a16:creationId xmlns:a16="http://schemas.microsoft.com/office/drawing/2014/main" id="{E1979D95-174C-A3E7-63D7-AFB7966BB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0" r="20743" b="-2"/>
          <a:stretch/>
        </p:blipFill>
        <p:spPr bwMode="auto">
          <a:xfrm>
            <a:off x="0" y="0"/>
            <a:ext cx="2935224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393999-09E7-D71D-C269-9EEBC4E6390B}"/>
              </a:ext>
            </a:extLst>
          </p:cNvPr>
          <p:cNvSpPr txBox="1"/>
          <p:nvPr/>
        </p:nvSpPr>
        <p:spPr>
          <a:xfrm>
            <a:off x="381718" y="4517754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2"/>
                </a:solidFill>
              </a:rPr>
              <a:t>Meerdere slaapplaatsen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Dichte struwelen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Boomholtes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Houtstapels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Ruimtes in gebouwen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EDAAED2-F140-2062-070A-A095A19CDA4C}"/>
              </a:ext>
            </a:extLst>
          </p:cNvPr>
          <p:cNvSpPr txBox="1"/>
          <p:nvPr/>
        </p:nvSpPr>
        <p:spPr>
          <a:xfrm>
            <a:off x="4545099" y="4333422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2"/>
                </a:solidFill>
              </a:rPr>
              <a:t>Periode: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Vroeg in de nacht: verlaten </a:t>
            </a:r>
            <a:r>
              <a:rPr lang="nl-BE" dirty="0" err="1">
                <a:solidFill>
                  <a:schemeClr val="bg2"/>
                </a:solidFill>
              </a:rPr>
              <a:t>dagrustplaats</a:t>
            </a:r>
            <a:endParaRPr lang="nl-BE" dirty="0">
              <a:solidFill>
                <a:schemeClr val="bg2"/>
              </a:solidFill>
            </a:endParaRPr>
          </a:p>
          <a:p>
            <a:pPr lvl="1"/>
            <a:r>
              <a:rPr lang="nl-BE" dirty="0">
                <a:solidFill>
                  <a:schemeClr val="bg2"/>
                </a:solidFill>
              </a:rPr>
              <a:t>Vroeg in de ochtend: terugkeren naar </a:t>
            </a:r>
            <a:r>
              <a:rPr lang="nl-BE" dirty="0" err="1">
                <a:solidFill>
                  <a:schemeClr val="bg2"/>
                </a:solidFill>
              </a:rPr>
              <a:t>dagrustplaats</a:t>
            </a:r>
            <a:endParaRPr lang="nl-BE" dirty="0">
              <a:solidFill>
                <a:schemeClr val="bg2"/>
              </a:solidFill>
            </a:endParaRPr>
          </a:p>
          <a:p>
            <a:pPr lvl="1"/>
            <a:r>
              <a:rPr lang="nl-BE" dirty="0">
                <a:solidFill>
                  <a:schemeClr val="bg2"/>
                </a:solidFill>
              </a:rPr>
              <a:t>Mei/juni: spelende jongen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Juli/Augustus: paartijd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Januari/Februari: valse paartijd</a:t>
            </a:r>
          </a:p>
        </p:txBody>
      </p:sp>
    </p:spTree>
    <p:extLst>
      <p:ext uri="{BB962C8B-B14F-4D97-AF65-F5344CB8AC3E}">
        <p14:creationId xmlns:p14="http://schemas.microsoft.com/office/powerpoint/2010/main" val="136617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oogdier, marter, snuit, knaagdier&#10;&#10;Automatisch gegenereerde beschrijving">
            <a:extLst>
              <a:ext uri="{FF2B5EF4-FFF2-40B4-BE49-F238E27FC236}">
                <a16:creationId xmlns:a16="http://schemas.microsoft.com/office/drawing/2014/main" id="{65ABE19F-9117-FA68-8037-EAE003E745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7668"/>
            <a:ext cx="12192000" cy="812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17F318E-E747-3FA9-32EC-FEDB2EBE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8227" y="230329"/>
            <a:ext cx="8375545" cy="63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5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96415-37BD-1B61-F316-4095EFD68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6E76C6-9D4E-1FA3-5A46-29EB7AD5E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28" y="0"/>
            <a:ext cx="7339472" cy="41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50C9BDD-FF07-8F5C-952E-E60F70D283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0"/>
            <a:ext cx="5504604" cy="41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735AD3E-DA42-5B2D-4252-331E91F5F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74" y="2481898"/>
            <a:ext cx="3206115" cy="42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88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C9CE3-D4CF-9902-BC9F-52E1A982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FE3121-360F-FF99-4C1D-F8EABD28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 descr="Afbeelding met steen&#10;&#10;Automatisch gegenereerde beschrijving">
            <a:extLst>
              <a:ext uri="{FF2B5EF4-FFF2-40B4-BE49-F238E27FC236}">
                <a16:creationId xmlns:a16="http://schemas.microsoft.com/office/drawing/2014/main" id="{137817E5-8FAD-25E8-D7B0-126F4FEE2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3"/>
            <a:ext cx="6699564" cy="5024673"/>
          </a:xfrm>
          <a:prstGeom prst="rect">
            <a:avLst/>
          </a:prstGeom>
        </p:spPr>
      </p:pic>
      <p:pic>
        <p:nvPicPr>
          <p:cNvPr id="5" name="Afbeelding 4" descr="Afbeelding met steen, vies&#10;&#10;Automatisch gegenereerde beschrijving">
            <a:extLst>
              <a:ext uri="{FF2B5EF4-FFF2-40B4-BE49-F238E27FC236}">
                <a16:creationId xmlns:a16="http://schemas.microsoft.com/office/drawing/2014/main" id="{CF746C5D-E40B-42B7-8DB7-ABC679FA2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87" y="0"/>
            <a:ext cx="6667813" cy="500086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727AEAB-ABA7-AC27-86A0-1252341D9D8D}"/>
              </a:ext>
            </a:extLst>
          </p:cNvPr>
          <p:cNvSpPr txBox="1"/>
          <p:nvPr/>
        </p:nvSpPr>
        <p:spPr>
          <a:xfrm>
            <a:off x="197386" y="5000860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solidFill>
                  <a:schemeClr val="bg2"/>
                </a:solidFill>
              </a:rPr>
              <a:t>Periode: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Vroeg in de nacht: verlaten </a:t>
            </a:r>
            <a:r>
              <a:rPr lang="nl-BE" dirty="0" err="1">
                <a:solidFill>
                  <a:schemeClr val="bg2"/>
                </a:solidFill>
              </a:rPr>
              <a:t>dagrustplaats</a:t>
            </a:r>
            <a:endParaRPr lang="nl-BE" dirty="0">
              <a:solidFill>
                <a:schemeClr val="bg2"/>
              </a:solidFill>
            </a:endParaRPr>
          </a:p>
          <a:p>
            <a:pPr lvl="1"/>
            <a:r>
              <a:rPr lang="nl-BE" dirty="0">
                <a:solidFill>
                  <a:schemeClr val="bg2"/>
                </a:solidFill>
              </a:rPr>
              <a:t>Vroeg in de ochtend: terugkeren naar </a:t>
            </a:r>
            <a:r>
              <a:rPr lang="nl-BE" dirty="0" err="1">
                <a:solidFill>
                  <a:schemeClr val="bg2"/>
                </a:solidFill>
              </a:rPr>
              <a:t>dagrustplaats</a:t>
            </a:r>
            <a:endParaRPr lang="nl-BE" dirty="0">
              <a:solidFill>
                <a:schemeClr val="bg2"/>
              </a:solidFill>
            </a:endParaRPr>
          </a:p>
          <a:p>
            <a:pPr lvl="1"/>
            <a:r>
              <a:rPr lang="nl-BE" dirty="0">
                <a:solidFill>
                  <a:schemeClr val="bg2"/>
                </a:solidFill>
              </a:rPr>
              <a:t>Mei/juni: spelende jongen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Juli/Augustus: paartijd</a:t>
            </a:r>
          </a:p>
          <a:p>
            <a:pPr lvl="1"/>
            <a:r>
              <a:rPr lang="nl-BE" dirty="0">
                <a:solidFill>
                  <a:schemeClr val="bg2"/>
                </a:solidFill>
              </a:rPr>
              <a:t>Januari/Februari: valse paartijd</a:t>
            </a:r>
          </a:p>
        </p:txBody>
      </p:sp>
    </p:spTree>
    <p:extLst>
      <p:ext uri="{BB962C8B-B14F-4D97-AF65-F5344CB8AC3E}">
        <p14:creationId xmlns:p14="http://schemas.microsoft.com/office/powerpoint/2010/main" val="125274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25D13-F06C-4FD0-ADDB-8459F96B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carved-07870">
            <a:hlinkClick r:id="" action="ppaction://media"/>
            <a:extLst>
              <a:ext uri="{FF2B5EF4-FFF2-40B4-BE49-F238E27FC236}">
                <a16:creationId xmlns:a16="http://schemas.microsoft.com/office/drawing/2014/main" id="{9A168C5D-B72B-424B-BC75-2E3137071F9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38" end="5092.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726" y="0"/>
            <a:ext cx="10315074" cy="6875880"/>
          </a:xfrm>
        </p:spPr>
      </p:pic>
    </p:spTree>
    <p:extLst>
      <p:ext uri="{BB962C8B-B14F-4D97-AF65-F5344CB8AC3E}">
        <p14:creationId xmlns:p14="http://schemas.microsoft.com/office/powerpoint/2010/main" val="421268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eenmarters op zol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02" y="0"/>
            <a:ext cx="12192274" cy="6858000"/>
          </a:xfrm>
        </p:spPr>
      </p:pic>
    </p:spTree>
    <p:extLst>
      <p:ext uri="{BB962C8B-B14F-4D97-AF65-F5344CB8AC3E}">
        <p14:creationId xmlns:p14="http://schemas.microsoft.com/office/powerpoint/2010/main" val="410896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AAC9A668-087C-C41A-86AE-E835C975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hond, zoogdier, tekst, vos&#10;&#10;Automatisch gegenereerde beschrijving">
            <a:extLst>
              <a:ext uri="{FF2B5EF4-FFF2-40B4-BE49-F238E27FC236}">
                <a16:creationId xmlns:a16="http://schemas.microsoft.com/office/drawing/2014/main" id="{3C7FF944-F4B2-B68A-5728-2157F51703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0" y="0"/>
            <a:ext cx="6903484" cy="689194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322C158-3C45-A569-49BC-23D11232FB04}"/>
              </a:ext>
            </a:extLst>
          </p:cNvPr>
          <p:cNvSpPr txBox="1"/>
          <p:nvPr/>
        </p:nvSpPr>
        <p:spPr>
          <a:xfrm>
            <a:off x="7530687" y="2090172"/>
            <a:ext cx="41649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+/- 12,000 dieren per jaar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‘Helpdesk’ rond wilde dieren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Duizenden oproepen/jaar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Marterproducten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Marterteam</a:t>
            </a:r>
          </a:p>
          <a:p>
            <a:endParaRPr lang="nl-BE" sz="2800" dirty="0">
              <a:latin typeface="White funky rabb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9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10A389-8B67-BE9F-D35B-02297801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4F7FCA-4B41-74A2-CBA3-A98949DB3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5000"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4CC182F-D33E-9249-FE6D-A4C5CC8614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505" y="-85147"/>
            <a:ext cx="2154495" cy="1368104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CE3A8342-6C8F-FB13-FB74-19E820BE20F8}"/>
              </a:ext>
            </a:extLst>
          </p:cNvPr>
          <p:cNvSpPr/>
          <p:nvPr/>
        </p:nvSpPr>
        <p:spPr>
          <a:xfrm>
            <a:off x="7538224" y="2973313"/>
            <a:ext cx="1349298" cy="1349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Aller Display" panose="02000503000000020003" pitchFamily="2" charset="0"/>
              </a:rPr>
              <a:t>3cm</a:t>
            </a:r>
            <a:endParaRPr lang="nl-BE" dirty="0">
              <a:latin typeface="Aller Display" panose="02000503000000020003" pitchFamily="2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5F6ED0-479D-F896-78E4-06A7F0FB7065}"/>
              </a:ext>
            </a:extLst>
          </p:cNvPr>
          <p:cNvSpPr txBox="1"/>
          <p:nvPr/>
        </p:nvSpPr>
        <p:spPr>
          <a:xfrm>
            <a:off x="0" y="6262042"/>
            <a:ext cx="2969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latin typeface="White funky rabbit" panose="02000500000000000000" pitchFamily="2" charset="0"/>
              </a:rPr>
              <a:t>Openingen dichtmaken!</a:t>
            </a:r>
          </a:p>
        </p:txBody>
      </p:sp>
    </p:spTree>
    <p:extLst>
      <p:ext uri="{BB962C8B-B14F-4D97-AF65-F5344CB8AC3E}">
        <p14:creationId xmlns:p14="http://schemas.microsoft.com/office/powerpoint/2010/main" val="3914567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94E31-4008-A115-149A-E488C434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E83A8F-5B0D-2913-8C1E-7AAEF49BF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9173B61-F2EF-FF6F-AEF6-85FD4D99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6708" cy="530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986231C-6F98-EAF2-9FFF-7DE85118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2994660"/>
            <a:ext cx="5915025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CFD4571-4061-D5E2-A7C7-A0ED5FD80589}"/>
              </a:ext>
            </a:extLst>
          </p:cNvPr>
          <p:cNvSpPr txBox="1"/>
          <p:nvPr/>
        </p:nvSpPr>
        <p:spPr>
          <a:xfrm>
            <a:off x="2857500" y="0"/>
            <a:ext cx="3078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latin typeface="White funky rabbit" panose="02000500000000000000" pitchFamily="2" charset="0"/>
              </a:rPr>
              <a:t>Preventieve maatregelen</a:t>
            </a:r>
          </a:p>
        </p:txBody>
      </p:sp>
    </p:spTree>
    <p:extLst>
      <p:ext uri="{BB962C8B-B14F-4D97-AF65-F5344CB8AC3E}">
        <p14:creationId xmlns:p14="http://schemas.microsoft.com/office/powerpoint/2010/main" val="3492424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4E31B67-4059-F720-9984-768E7F10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" b="14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0A8201-AABB-89A9-97F1-28D0629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White funky rabbit" panose="02000500000000000000" pitchFamily="2" charset="0"/>
              </a:rPr>
              <a:t>Ultrasone geluidstoestellen</a:t>
            </a:r>
          </a:p>
        </p:txBody>
      </p:sp>
      <p:pic>
        <p:nvPicPr>
          <p:cNvPr id="4" name="Picture 2" descr="http://www.natuurhulpcentrum.be/uploads/images/products/ultrasoon_enkel.jpg">
            <a:extLst>
              <a:ext uri="{FF2B5EF4-FFF2-40B4-BE49-F238E27FC236}">
                <a16:creationId xmlns:a16="http://schemas.microsoft.com/office/drawing/2014/main" id="{AEAFFDD3-05BB-7247-1701-40BDCC0A6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4859" r="2629" b="20523"/>
          <a:stretch/>
        </p:blipFill>
        <p:spPr bwMode="auto">
          <a:xfrm>
            <a:off x="0" y="1590637"/>
            <a:ext cx="6462292" cy="3676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E3D839A-A440-950A-AF92-63074BFBB76B}"/>
              </a:ext>
            </a:extLst>
          </p:cNvPr>
          <p:cNvSpPr txBox="1"/>
          <p:nvPr/>
        </p:nvSpPr>
        <p:spPr>
          <a:xfrm>
            <a:off x="6462292" y="1771650"/>
            <a:ext cx="48766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+ Gaat lang mee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   </a:t>
            </a:r>
            <a:r>
              <a:rPr lang="nl-BE" sz="2800" dirty="0" err="1">
                <a:latin typeface="White funky rabbit" panose="02000500000000000000" pitchFamily="2" charset="0"/>
              </a:rPr>
              <a:t>Efficient</a:t>
            </a:r>
            <a:endParaRPr lang="nl-BE" sz="2800" dirty="0">
              <a:latin typeface="White funky rabbit" panose="02000500000000000000" pitchFamily="2" charset="0"/>
            </a:endParaRPr>
          </a:p>
          <a:p>
            <a:r>
              <a:rPr lang="nl-BE" sz="2800" dirty="0">
                <a:latin typeface="White funky rabbit" panose="02000500000000000000" pitchFamily="2" charset="0"/>
              </a:rPr>
              <a:t>   Relatief makkelijk te installeren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7110CF-E1CD-7811-FE4F-7F04DB87FB8E}"/>
              </a:ext>
            </a:extLst>
          </p:cNvPr>
          <p:cNvSpPr txBox="1"/>
          <p:nvPr/>
        </p:nvSpPr>
        <p:spPr>
          <a:xfrm>
            <a:off x="6469718" y="3428999"/>
            <a:ext cx="3831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- Veel rommel op de markt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   Gevoelig voor obstakels</a:t>
            </a:r>
          </a:p>
        </p:txBody>
      </p:sp>
    </p:spTree>
    <p:extLst>
      <p:ext uri="{BB962C8B-B14F-4D97-AF65-F5344CB8AC3E}">
        <p14:creationId xmlns:p14="http://schemas.microsoft.com/office/powerpoint/2010/main" val="61196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4E31B67-4059-F720-9984-768E7F10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" b="14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0A8201-AABB-89A9-97F1-28D06294B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White funky rabbit" panose="02000500000000000000" pitchFamily="2" charset="0"/>
              </a:rPr>
              <a:t>Spray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E3D839A-A440-950A-AF92-63074BFBB76B}"/>
              </a:ext>
            </a:extLst>
          </p:cNvPr>
          <p:cNvSpPr txBox="1"/>
          <p:nvPr/>
        </p:nvSpPr>
        <p:spPr>
          <a:xfrm>
            <a:off x="6462292" y="1771650"/>
            <a:ext cx="560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+ Kan op veel plekken gespoten worden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7110CF-E1CD-7811-FE4F-7F04DB87FB8E}"/>
              </a:ext>
            </a:extLst>
          </p:cNvPr>
          <p:cNvSpPr txBox="1"/>
          <p:nvPr/>
        </p:nvSpPr>
        <p:spPr>
          <a:xfrm>
            <a:off x="6469718" y="3428999"/>
            <a:ext cx="43588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- Veel rommel op de markt</a:t>
            </a:r>
          </a:p>
          <a:p>
            <a:r>
              <a:rPr lang="nl-BE" sz="2800" dirty="0">
                <a:latin typeface="White funky rabbit" panose="02000500000000000000" pitchFamily="2" charset="0"/>
              </a:rPr>
              <a:t>   Vervliegt na verloop van tijd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1494676-A95D-95A4-068C-4449E46A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546">
            <a:off x="560070" y="1417320"/>
            <a:ext cx="3820636" cy="47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54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4" descr="Afbeelding met binnen, motor, verschillende&#10;&#10;Automatisch gegenereerde beschrijving">
            <a:extLst>
              <a:ext uri="{FF2B5EF4-FFF2-40B4-BE49-F238E27FC236}">
                <a16:creationId xmlns:a16="http://schemas.microsoft.com/office/drawing/2014/main" id="{4CAD2170-DFAF-B576-D209-9BE150F9A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" b="16628"/>
          <a:stretch/>
        </p:blipFill>
        <p:spPr>
          <a:xfrm>
            <a:off x="0" y="-678562"/>
            <a:ext cx="12192000" cy="7568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618083-5AF5-FF79-F046-442FFCF1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Aller Display" panose="02000503000000020003" pitchFamily="2" charset="0"/>
              </a:rPr>
              <a:t>2. Conflicten in auto’s</a:t>
            </a:r>
            <a:endParaRPr lang="nl-BE" dirty="0">
              <a:solidFill>
                <a:schemeClr val="bg1"/>
              </a:solidFill>
              <a:latin typeface="Aller Display" panose="02000503000000020003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736BA8-B039-B771-42E3-72B827DB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520306"/>
            <a:ext cx="38100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4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BAB3A9E-C82E-BC90-B8B7-BDE0F9313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b="3588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3D69E7-F63C-EC02-26EA-55A528A0F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>
                <a:latin typeface="White funky rabbit" panose="02000500000000000000" pitchFamily="2" charset="0"/>
              </a:rPr>
              <a:t>Rubberen kabels perforeren met hoektanden</a:t>
            </a:r>
          </a:p>
          <a:p>
            <a:pPr lvl="1"/>
            <a:r>
              <a:rPr lang="nl-BE" dirty="0">
                <a:latin typeface="White funky rabbit" panose="02000500000000000000" pitchFamily="2" charset="0"/>
              </a:rPr>
              <a:t>Speels gedrag</a:t>
            </a:r>
          </a:p>
          <a:p>
            <a:pPr lvl="1"/>
            <a:r>
              <a:rPr lang="nl-BE" dirty="0">
                <a:latin typeface="White funky rabbit" panose="02000500000000000000" pitchFamily="2" charset="0"/>
              </a:rPr>
              <a:t>Onderzoekend/verkennend gedrag</a:t>
            </a:r>
          </a:p>
          <a:p>
            <a:pPr lvl="1"/>
            <a:r>
              <a:rPr lang="nl-BE" dirty="0">
                <a:latin typeface="White funky rabbit" panose="02000500000000000000" pitchFamily="2" charset="0"/>
              </a:rPr>
              <a:t>Agressiviteit</a:t>
            </a:r>
          </a:p>
          <a:p>
            <a:pPr lvl="1"/>
            <a:r>
              <a:rPr lang="nl-BE" strike="sngStrike" dirty="0">
                <a:latin typeface="White funky rabbit" panose="02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nl-BE" b="0" i="0" strike="sngStrike" dirty="0">
                <a:effectLst/>
                <a:latin typeface="White funky rabbit" panose="02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isolie in kabels</a:t>
            </a:r>
            <a:endParaRPr lang="nl-BE" strike="sngStrike" dirty="0">
              <a:latin typeface="White funky rabbit" panose="020005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0B0460-5B72-6E43-9011-0DBD6975D9BE}"/>
              </a:ext>
            </a:extLst>
          </p:cNvPr>
          <p:cNvSpPr txBox="1">
            <a:spLocks/>
          </p:cNvSpPr>
          <p:nvPr/>
        </p:nvSpPr>
        <p:spPr>
          <a:xfrm>
            <a:off x="838200" y="319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latin typeface="White funky rabbit" panose="02000500000000000000" pitchFamily="2" charset="0"/>
              </a:rPr>
              <a:t>Auto’s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DD7931-4055-0830-C7B0-6BADB1BB1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62" y="2606009"/>
            <a:ext cx="5624538" cy="37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63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CDE1ED-D565-4278-2850-E2DEC6CEA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b="358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natuurhulpcentrum.be/uploads/images/products/ultrasoon_enkel.jpg">
            <a:extLst>
              <a:ext uri="{FF2B5EF4-FFF2-40B4-BE49-F238E27FC236}">
                <a16:creationId xmlns:a16="http://schemas.microsoft.com/office/drawing/2014/main" id="{2F6AC194-E684-8253-CDE7-EBBE0132E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4859" r="2629" b="20523"/>
          <a:stretch/>
        </p:blipFill>
        <p:spPr bwMode="auto">
          <a:xfrm>
            <a:off x="2770225" y="1691086"/>
            <a:ext cx="4272524" cy="243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171AE14-FEBF-A586-87F3-5F066CA4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37" y="1196777"/>
            <a:ext cx="4562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D4474C2-964C-E1EE-9396-9D0EEE959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546">
            <a:off x="-353830" y="524585"/>
            <a:ext cx="3820636" cy="47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9451E44-7778-4686-27A2-FEF37D90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" y="5246765"/>
            <a:ext cx="10515600" cy="4351338"/>
          </a:xfrm>
        </p:spPr>
        <p:txBody>
          <a:bodyPr/>
          <a:lstStyle/>
          <a:p>
            <a:r>
              <a:rPr lang="nl-BE" dirty="0">
                <a:latin typeface="White funky rabbit" panose="02000500000000000000" pitchFamily="2" charset="0"/>
              </a:rPr>
              <a:t>In/aan de auto gebruiken</a:t>
            </a:r>
          </a:p>
          <a:p>
            <a:r>
              <a:rPr lang="nl-BE" dirty="0">
                <a:latin typeface="White funky rabbit" panose="02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Herhaling is belangrijk!</a:t>
            </a:r>
          </a:p>
        </p:txBody>
      </p:sp>
    </p:spTree>
    <p:extLst>
      <p:ext uri="{BB962C8B-B14F-4D97-AF65-F5344CB8AC3E}">
        <p14:creationId xmlns:p14="http://schemas.microsoft.com/office/powerpoint/2010/main" val="3404854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60716-0A74-07CE-EAA7-2C8D31D4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natuurhulpcentrum steenmarter auto">
            <a:hlinkClick r:id="" action="ppaction://media"/>
            <a:extLst>
              <a:ext uri="{FF2B5EF4-FFF2-40B4-BE49-F238E27FC236}">
                <a16:creationId xmlns:a16="http://schemas.microsoft.com/office/drawing/2014/main" id="{FF71997F-93D2-BBF9-3F56-8A7FFB0AE0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4796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tone Marten (Mammals of Serbia - guide) · iNaturalist">
            <a:extLst>
              <a:ext uri="{FF2B5EF4-FFF2-40B4-BE49-F238E27FC236}">
                <a16:creationId xmlns:a16="http://schemas.microsoft.com/office/drawing/2014/main" id="{FE810BF5-E409-1875-B296-AD860366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618083-5AF5-FF79-F046-442FFCF14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2"/>
                </a:solidFill>
                <a:latin typeface="White funky rabbit" panose="02000500000000000000" pitchFamily="2" charset="0"/>
              </a:rPr>
              <a:t>3. Conflicten met huisdieren</a:t>
            </a:r>
            <a:endParaRPr lang="nl-BE" dirty="0">
              <a:solidFill>
                <a:schemeClr val="bg2"/>
              </a:solidFill>
              <a:latin typeface="White funky rabbit" panose="02000500000000000000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736BA8-B039-B771-42E3-72B827DBEE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520306"/>
            <a:ext cx="38100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94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es surplus killing represent a waste of energy for foxes? | Wildlife  Online">
            <a:extLst>
              <a:ext uri="{FF2B5EF4-FFF2-40B4-BE49-F238E27FC236}">
                <a16:creationId xmlns:a16="http://schemas.microsoft.com/office/drawing/2014/main" id="{08E5D250-7A49-4DD7-AAB5-63E6352A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04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DF548686-7472-478B-A5F2-BFCA0D774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Tijdelijke aanduiding voor inhoud 5" descr="Afbeelding met grond, buiten, vogel, hoendervogel&#10;&#10;Automatisch gegenereerde beschrijving">
            <a:extLst>
              <a:ext uri="{FF2B5EF4-FFF2-40B4-BE49-F238E27FC236}">
                <a16:creationId xmlns:a16="http://schemas.microsoft.com/office/drawing/2014/main" id="{0A1B4ED6-1D35-438E-BE70-99249B9D4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04" y="3222366"/>
            <a:ext cx="7854196" cy="3635634"/>
          </a:xfr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E9D1BED-8340-4A1D-AEC5-8BDE85F9DEE1}"/>
              </a:ext>
            </a:extLst>
          </p:cNvPr>
          <p:cNvSpPr txBox="1"/>
          <p:nvPr/>
        </p:nvSpPr>
        <p:spPr>
          <a:xfrm>
            <a:off x="7949966" y="704740"/>
            <a:ext cx="347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ller Display" panose="02000503000000020003" pitchFamily="2" charset="0"/>
              </a:rPr>
              <a:t>Surplus-</a:t>
            </a:r>
            <a:r>
              <a:rPr lang="nl-BE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ler Display" panose="02000503000000020003" pitchFamily="2" charset="0"/>
              </a:rPr>
              <a:t>killing</a:t>
            </a:r>
            <a:endParaRPr lang="nl-BE" sz="3600" i="1" dirty="0">
              <a:solidFill>
                <a:schemeClr val="tx1">
                  <a:lumMod val="65000"/>
                  <a:lumOff val="35000"/>
                </a:schemeClr>
              </a:solidFill>
              <a:latin typeface="Aller Display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7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B6A1D-487F-BCB0-8AE9-C9D60AAE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C844E4-3344-BE72-BD63-D3C623F15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AAC9A668-087C-C41A-86AE-E835C975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12B6B6-5455-CF69-4A38-051ABD58C85B}"/>
              </a:ext>
            </a:extLst>
          </p:cNvPr>
          <p:cNvSpPr txBox="1"/>
          <p:nvPr/>
        </p:nvSpPr>
        <p:spPr>
          <a:xfrm>
            <a:off x="4208303" y="3167390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1. Wat is een steenmarter?</a:t>
            </a:r>
          </a:p>
        </p:txBody>
      </p:sp>
    </p:spTree>
    <p:extLst>
      <p:ext uri="{BB962C8B-B14F-4D97-AF65-F5344CB8AC3E}">
        <p14:creationId xmlns:p14="http://schemas.microsoft.com/office/powerpoint/2010/main" val="929355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4644C68-A6CB-A88F-70F7-5438AB32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4" y="1313655"/>
            <a:ext cx="6615428" cy="44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F84DDA-6F73-7288-3393-D273FE70B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A30F14-D394-A109-6371-D60A6F874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8" y="0"/>
            <a:ext cx="513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93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natuurhulpcentrum.be/uploads/images/products/ultrasoon_enkel.jpg">
            <a:extLst>
              <a:ext uri="{FF2B5EF4-FFF2-40B4-BE49-F238E27FC236}">
                <a16:creationId xmlns:a16="http://schemas.microsoft.com/office/drawing/2014/main" id="{DCA40514-96F3-76E8-8E3A-B1FDDE1F9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5" y="1665592"/>
            <a:ext cx="4446533" cy="3827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natuurhulpcentrum.be/uploads/images/products/anti_marterspray.jpg">
            <a:extLst>
              <a:ext uri="{FF2B5EF4-FFF2-40B4-BE49-F238E27FC236}">
                <a16:creationId xmlns:a16="http://schemas.microsoft.com/office/drawing/2014/main" id="{96CF3C2E-1291-9D7B-69A8-D7EF9CA2E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97" y="1494923"/>
            <a:ext cx="5346028" cy="3998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4ED4DB1-A6F0-CDC7-DF8B-14F8806B4D9E}"/>
              </a:ext>
            </a:extLst>
          </p:cNvPr>
          <p:cNvCxnSpPr/>
          <p:nvPr/>
        </p:nvCxnSpPr>
        <p:spPr>
          <a:xfrm>
            <a:off x="522514" y="1364711"/>
            <a:ext cx="5094515" cy="46180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BC75308D-16F0-C78F-FB9B-98CF507E60FB}"/>
              </a:ext>
            </a:extLst>
          </p:cNvPr>
          <p:cNvCxnSpPr/>
          <p:nvPr/>
        </p:nvCxnSpPr>
        <p:spPr>
          <a:xfrm>
            <a:off x="6219340" y="1364711"/>
            <a:ext cx="5094515" cy="46180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9A9C26E-A9BA-7304-1C20-419C6A142434}"/>
              </a:ext>
            </a:extLst>
          </p:cNvPr>
          <p:cNvCxnSpPr>
            <a:cxnSpLocks/>
          </p:cNvCxnSpPr>
          <p:nvPr/>
        </p:nvCxnSpPr>
        <p:spPr>
          <a:xfrm flipH="1">
            <a:off x="752465" y="1494923"/>
            <a:ext cx="4333934" cy="4595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C951E2F3-8280-79E6-B914-EB09DB248B20}"/>
              </a:ext>
            </a:extLst>
          </p:cNvPr>
          <p:cNvCxnSpPr>
            <a:cxnSpLocks/>
          </p:cNvCxnSpPr>
          <p:nvPr/>
        </p:nvCxnSpPr>
        <p:spPr>
          <a:xfrm flipH="1">
            <a:off x="6599630" y="1281495"/>
            <a:ext cx="4333934" cy="45958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781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3D69E7-F63C-EC02-26EA-55A528A0F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Eieren</a:t>
            </a:r>
          </a:p>
          <a:p>
            <a:r>
              <a:rPr lang="nl-BE" dirty="0">
                <a:ea typeface="Calibri" panose="020F0502020204030204" pitchFamily="34" charset="0"/>
                <a:cs typeface="Calibri" panose="020F0502020204030204" pitchFamily="34" charset="0"/>
              </a:rPr>
              <a:t>Siervogels: Kippen, eenden, ganzen,…</a:t>
            </a:r>
          </a:p>
          <a:p>
            <a:pPr lvl="1"/>
            <a:r>
              <a:rPr lang="nl-BE" dirty="0">
                <a:ea typeface="Calibri" panose="020F0502020204030204" pitchFamily="34" charset="0"/>
                <a:cs typeface="Calibri" panose="020F0502020204030204" pitchFamily="34" charset="0"/>
              </a:rPr>
              <a:t>Surplus-</a:t>
            </a:r>
            <a:r>
              <a:rPr lang="nl-BE" dirty="0" err="1">
                <a:ea typeface="Calibri" panose="020F0502020204030204" pitchFamily="34" charset="0"/>
                <a:cs typeface="Calibri" panose="020F0502020204030204" pitchFamily="34" charset="0"/>
              </a:rPr>
              <a:t>killing</a:t>
            </a:r>
            <a:endParaRPr lang="nl-BE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D0B0460-5B72-6E43-9011-0DBD6975D9BE}"/>
              </a:ext>
            </a:extLst>
          </p:cNvPr>
          <p:cNvSpPr txBox="1">
            <a:spLocks/>
          </p:cNvSpPr>
          <p:nvPr/>
        </p:nvSpPr>
        <p:spPr>
          <a:xfrm>
            <a:off x="838200" y="3191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/>
              <a:t>Vee-rovers</a:t>
            </a:r>
          </a:p>
        </p:txBody>
      </p:sp>
      <p:pic>
        <p:nvPicPr>
          <p:cNvPr id="2" name="natuurhulpcentrum steenmarter kippenren">
            <a:hlinkClick r:id="" action="ppaction://media"/>
            <a:extLst>
              <a:ext uri="{FF2B5EF4-FFF2-40B4-BE49-F238E27FC236}">
                <a16:creationId xmlns:a16="http://schemas.microsoft.com/office/drawing/2014/main" id="{222309CA-9E2B-0336-D884-86E3A4867F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B6A1D-487F-BCB0-8AE9-C9D60AAE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C844E4-3344-BE72-BD63-D3C623F15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AAC9A668-087C-C41A-86AE-E835C975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12B6B6-5455-CF69-4A38-051ABD58C85B}"/>
              </a:ext>
            </a:extLst>
          </p:cNvPr>
          <p:cNvSpPr txBox="1"/>
          <p:nvPr/>
        </p:nvSpPr>
        <p:spPr>
          <a:xfrm>
            <a:off x="5166097" y="316739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Conclusie</a:t>
            </a:r>
          </a:p>
        </p:txBody>
      </p:sp>
    </p:spTree>
    <p:extLst>
      <p:ext uri="{BB962C8B-B14F-4D97-AF65-F5344CB8AC3E}">
        <p14:creationId xmlns:p14="http://schemas.microsoft.com/office/powerpoint/2010/main" val="3326662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atuurhulpcentrum.be/uploads/images/products/ultrasoon_enk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2" y="3461690"/>
            <a:ext cx="2969006" cy="2555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atuurhulpcentrum.be/uploads/images/products/8plusmin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89" y="148243"/>
            <a:ext cx="2969006" cy="2225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atuurhulpcentrum.be/uploads/images/products/anti_marterspra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47" y="3408352"/>
            <a:ext cx="2977508" cy="2226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beeldingsresultaat voor marterv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19" y="4587671"/>
            <a:ext cx="3257779" cy="2095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fbeeldingsresultaat voor jachtgewe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6"/>
          <a:stretch/>
        </p:blipFill>
        <p:spPr bwMode="auto">
          <a:xfrm>
            <a:off x="9536538" y="819869"/>
            <a:ext cx="2151792" cy="1313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fbeeldingsresultaat voor carbofur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94" y="533542"/>
            <a:ext cx="3033728" cy="2095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fgeronde rechthoek 5"/>
          <p:cNvSpPr/>
          <p:nvPr/>
        </p:nvSpPr>
        <p:spPr>
          <a:xfrm rot="2700000">
            <a:off x="2610902" y="-7150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Afgeronde rechthoek 12"/>
          <p:cNvSpPr/>
          <p:nvPr/>
        </p:nvSpPr>
        <p:spPr>
          <a:xfrm rot="8100000">
            <a:off x="2719642" y="-116380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Afgeronde rechthoek 13"/>
          <p:cNvSpPr/>
          <p:nvPr/>
        </p:nvSpPr>
        <p:spPr>
          <a:xfrm rot="2700000">
            <a:off x="10483783" y="-7149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Afgeronde rechthoek 14"/>
          <p:cNvSpPr/>
          <p:nvPr/>
        </p:nvSpPr>
        <p:spPr>
          <a:xfrm rot="8100000">
            <a:off x="10592523" y="-116379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Afgeronde rechthoek 15"/>
          <p:cNvSpPr/>
          <p:nvPr/>
        </p:nvSpPr>
        <p:spPr>
          <a:xfrm rot="2700000">
            <a:off x="5663638" y="3938903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Afgeronde rechthoek 16"/>
          <p:cNvSpPr/>
          <p:nvPr/>
        </p:nvSpPr>
        <p:spPr>
          <a:xfrm rot="8100000">
            <a:off x="5772378" y="3829673"/>
            <a:ext cx="95432" cy="317657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36" y="2267761"/>
            <a:ext cx="3810000" cy="241935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2FFAB23-232A-2595-B78E-D385B23E98FE}"/>
              </a:ext>
            </a:extLst>
          </p:cNvPr>
          <p:cNvSpPr txBox="1"/>
          <p:nvPr/>
        </p:nvSpPr>
        <p:spPr>
          <a:xfrm>
            <a:off x="8172361" y="5755881"/>
            <a:ext cx="37834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solidFill>
                  <a:schemeClr val="bg2"/>
                </a:solidFill>
                <a:latin typeface="White funky rabbit" panose="02000500000000000000" pitchFamily="2" charset="0"/>
              </a:rPr>
              <a:t>Meest </a:t>
            </a:r>
            <a:r>
              <a:rPr lang="nl-BE" sz="2800" dirty="0" err="1">
                <a:solidFill>
                  <a:schemeClr val="bg2"/>
                </a:solidFill>
                <a:latin typeface="White funky rabbit" panose="02000500000000000000" pitchFamily="2" charset="0"/>
              </a:rPr>
              <a:t>efficiente</a:t>
            </a:r>
            <a:r>
              <a:rPr lang="nl-BE" sz="2800" dirty="0">
                <a:solidFill>
                  <a:schemeClr val="bg2"/>
                </a:solidFill>
                <a:latin typeface="White funky rabbit" panose="02000500000000000000" pitchFamily="2" charset="0"/>
              </a:rPr>
              <a:t> oplossing</a:t>
            </a:r>
          </a:p>
          <a:p>
            <a:r>
              <a:rPr lang="nl-BE" sz="2800" dirty="0">
                <a:solidFill>
                  <a:schemeClr val="bg2"/>
                </a:solidFill>
                <a:latin typeface="White funky rabbit" panose="02000500000000000000" pitchFamily="2" charset="0"/>
              </a:rPr>
              <a:t>Is meest diervriendelijke</a:t>
            </a:r>
          </a:p>
        </p:txBody>
      </p:sp>
    </p:spTree>
    <p:extLst>
      <p:ext uri="{BB962C8B-B14F-4D97-AF65-F5344CB8AC3E}">
        <p14:creationId xmlns:p14="http://schemas.microsoft.com/office/powerpoint/2010/main" val="1825225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Photo | Stone marten on an old tree">
            <a:extLst>
              <a:ext uri="{FF2B5EF4-FFF2-40B4-BE49-F238E27FC236}">
                <a16:creationId xmlns:a16="http://schemas.microsoft.com/office/drawing/2014/main" id="{5F6F4F4A-E4C9-2C86-CEFC-D3D1F1C9D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8" r="438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911A054-E836-9BF6-634E-64ED473F8182}"/>
              </a:ext>
            </a:extLst>
          </p:cNvPr>
          <p:cNvSpPr txBox="1">
            <a:spLocks/>
          </p:cNvSpPr>
          <p:nvPr/>
        </p:nvSpPr>
        <p:spPr>
          <a:xfrm>
            <a:off x="3115255" y="222135"/>
            <a:ext cx="11934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Bedankt voor de aandacht!</a:t>
            </a:r>
            <a:endParaRPr lang="nl-BE" i="1" dirty="0">
              <a:solidFill>
                <a:schemeClr val="bg1"/>
              </a:solidFill>
              <a:latin typeface="White funky rabbit" panose="02000500000000000000" pitchFamily="2" charset="0"/>
            </a:endParaRPr>
          </a:p>
        </p:txBody>
      </p:sp>
      <p:pic>
        <p:nvPicPr>
          <p:cNvPr id="5" name="Afbeelding 4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E480B8D0-2A53-8EFF-579A-90E4BB3BF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3" y="1626264"/>
            <a:ext cx="7244861" cy="4826889"/>
          </a:xfrm>
          <a:prstGeom prst="rect">
            <a:avLst/>
          </a:prstGeom>
        </p:spPr>
      </p:pic>
      <p:pic>
        <p:nvPicPr>
          <p:cNvPr id="3" name="Afbeelding 2" descr="Afbeelding met hond, zoogdier, tekst, vos&#10;&#10;Automatisch gegenereerde beschrijving">
            <a:extLst>
              <a:ext uri="{FF2B5EF4-FFF2-40B4-BE49-F238E27FC236}">
                <a16:creationId xmlns:a16="http://schemas.microsoft.com/office/drawing/2014/main" id="{0A87BC55-4CE6-E129-DFD2-0604181C04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6" y="1769833"/>
            <a:ext cx="2937329" cy="293241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4F39ABA-99A6-1155-3BF9-FDAB96337F99}"/>
              </a:ext>
            </a:extLst>
          </p:cNvPr>
          <p:cNvSpPr txBox="1">
            <a:spLocks/>
          </p:cNvSpPr>
          <p:nvPr/>
        </p:nvSpPr>
        <p:spPr>
          <a:xfrm>
            <a:off x="-4191000" y="4941440"/>
            <a:ext cx="11934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i="1" dirty="0">
                <a:solidFill>
                  <a:schemeClr val="bg1"/>
                </a:solidFill>
                <a:latin typeface="White funky rabbit" panose="02000500000000000000" pitchFamily="2" charset="0"/>
              </a:rPr>
              <a:t>Frederik Thoelen</a:t>
            </a:r>
          </a:p>
          <a:p>
            <a:pPr algn="ctr"/>
            <a:r>
              <a:rPr lang="nl-NL" sz="2400" i="1" dirty="0">
                <a:solidFill>
                  <a:schemeClr val="bg1"/>
                </a:solidFill>
                <a:latin typeface="White funky rabbit" panose="02000500000000000000" pitchFamily="2" charset="0"/>
              </a:rPr>
              <a:t>Bioloog Natuurhulpcentrum</a:t>
            </a:r>
            <a:endParaRPr lang="nl-BE" sz="2400" i="1" dirty="0">
              <a:solidFill>
                <a:schemeClr val="bg1"/>
              </a:solidFill>
              <a:latin typeface="White funky rabbi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8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00637013-798F-C7B2-9491-58E8A84C3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Tijdelijke aanduiding voor inhoud 4" descr="Afbeelding met gras, dier, buiten, zoogdier&#10;&#10;Beschrijving is gegenereerd met zeer hoge betrouwbaarheid">
            <a:extLst>
              <a:ext uri="{FF2B5EF4-FFF2-40B4-BE49-F238E27FC236}">
                <a16:creationId xmlns:a16="http://schemas.microsoft.com/office/drawing/2014/main" id="{41015C14-E7EE-4CAA-915F-CC4D38F7C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5"/>
          <a:stretch/>
        </p:blipFill>
        <p:spPr>
          <a:xfrm>
            <a:off x="529727" y="507684"/>
            <a:ext cx="3276600" cy="2232452"/>
          </a:xfrm>
        </p:spPr>
      </p:pic>
      <p:pic>
        <p:nvPicPr>
          <p:cNvPr id="7" name="Afbeelding 6" descr="Afbeelding met dier, zoogdier, buiten, wit&#10;&#10;Beschrijving is gegenereerd met zeer hoge betrouwbaarheid">
            <a:extLst>
              <a:ext uri="{FF2B5EF4-FFF2-40B4-BE49-F238E27FC236}">
                <a16:creationId xmlns:a16="http://schemas.microsoft.com/office/drawing/2014/main" id="{3587A643-A1A6-4560-9D30-966FBBFAD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3561" r="5289" b="4931"/>
          <a:stretch/>
        </p:blipFill>
        <p:spPr>
          <a:xfrm>
            <a:off x="4381947" y="507684"/>
            <a:ext cx="3276600" cy="2242808"/>
          </a:xfrm>
          <a:prstGeom prst="rect">
            <a:avLst/>
          </a:prstGeom>
        </p:spPr>
      </p:pic>
      <p:pic>
        <p:nvPicPr>
          <p:cNvPr id="9" name="Afbeelding 8" descr="Afbeelding met dier, zoogdier, kat, grond&#10;&#10;Beschrijving is gegenereerd met zeer hoge betrouwbaarheid">
            <a:extLst>
              <a:ext uri="{FF2B5EF4-FFF2-40B4-BE49-F238E27FC236}">
                <a16:creationId xmlns:a16="http://schemas.microsoft.com/office/drawing/2014/main" id="{1D347797-EE86-40C8-B688-CDE71EC6B6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13232"/>
          <a:stretch/>
        </p:blipFill>
        <p:spPr>
          <a:xfrm>
            <a:off x="529727" y="4054719"/>
            <a:ext cx="3276600" cy="2232452"/>
          </a:xfrm>
          <a:prstGeom prst="rect">
            <a:avLst/>
          </a:prstGeom>
        </p:spPr>
      </p:pic>
      <p:pic>
        <p:nvPicPr>
          <p:cNvPr id="11" name="Afbeelding 10" descr="Afbeelding met zoogdier, dier, gras, boom&#10;&#10;Beschrijving is gegenereerd met zeer hoge betrouwbaarheid">
            <a:extLst>
              <a:ext uri="{FF2B5EF4-FFF2-40B4-BE49-F238E27FC236}">
                <a16:creationId xmlns:a16="http://schemas.microsoft.com/office/drawing/2014/main" id="{6C9FE5E7-8094-41D6-87AD-419B5143F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47" y="4054719"/>
            <a:ext cx="3276600" cy="2252662"/>
          </a:xfrm>
          <a:prstGeom prst="rect">
            <a:avLst/>
          </a:prstGeom>
        </p:spPr>
      </p:pic>
      <p:pic>
        <p:nvPicPr>
          <p:cNvPr id="13" name="Afbeelding 12" descr="Afbeelding met dier, zoogdier, buiten, klein&#10;&#10;Beschrijving is gegenereerd met zeer hoge betrouwbaarheid">
            <a:extLst>
              <a:ext uri="{FF2B5EF4-FFF2-40B4-BE49-F238E27FC236}">
                <a16:creationId xmlns:a16="http://schemas.microsoft.com/office/drawing/2014/main" id="{AEDDD478-9BE2-4BC3-A863-A5E281FE4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93" y="507684"/>
            <a:ext cx="3314263" cy="22526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B7E6DB1-9A2F-42FB-B28C-EAF6C9AA4D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2"/>
          <a:stretch/>
        </p:blipFill>
        <p:spPr>
          <a:xfrm>
            <a:off x="8336993" y="4054719"/>
            <a:ext cx="3314263" cy="2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4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zoogdier, marter, buitenshuis, knaagdier&#10;&#10;Automatisch gegenereerde beschrijving">
            <a:extLst>
              <a:ext uri="{FF2B5EF4-FFF2-40B4-BE49-F238E27FC236}">
                <a16:creationId xmlns:a16="http://schemas.microsoft.com/office/drawing/2014/main" id="{BD35330C-DE6B-88FF-DF92-5DA5EB240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r="3527" b="2815"/>
          <a:stretch/>
        </p:blipFill>
        <p:spPr>
          <a:xfrm>
            <a:off x="-17126" y="1"/>
            <a:ext cx="12209126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FA0C55-04B5-25BD-C4BC-4A2B5806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3" y="912813"/>
            <a:ext cx="10515600" cy="4351338"/>
          </a:xfrm>
        </p:spPr>
        <p:txBody>
          <a:bodyPr/>
          <a:lstStyle/>
          <a:p>
            <a:r>
              <a:rPr lang="nl-BE" dirty="0">
                <a:solidFill>
                  <a:schemeClr val="bg2"/>
                </a:solidFill>
                <a:latin typeface="White funky rabbit" panose="02000500000000000000" pitchFamily="2" charset="0"/>
              </a:rPr>
              <a:t>Nooit meerdere dieren van zelfde geslacht in zelfde gebied</a:t>
            </a:r>
          </a:p>
          <a:p>
            <a:r>
              <a:rPr lang="nl-BE" dirty="0">
                <a:solidFill>
                  <a:schemeClr val="bg2"/>
                </a:solidFill>
                <a:latin typeface="White funky rabbit" panose="02000500000000000000" pitchFamily="2" charset="0"/>
              </a:rPr>
              <a:t>Steenmarters op het platteland hebben veel grotere territoria (2-4x) dan in steden. Maar de dichtheid in een territorium verandert niet (</a:t>
            </a:r>
            <a:r>
              <a:rPr lang="nl-BE" dirty="0" err="1">
                <a:solidFill>
                  <a:schemeClr val="bg2"/>
                </a:solidFill>
                <a:latin typeface="White funky rabbit" panose="02000500000000000000" pitchFamily="2" charset="0"/>
              </a:rPr>
              <a:t>cfr</a:t>
            </a:r>
            <a:r>
              <a:rPr lang="nl-BE" dirty="0">
                <a:solidFill>
                  <a:schemeClr val="bg2"/>
                </a:solidFill>
                <a:latin typeface="White funky rabbit" panose="02000500000000000000" pitchFamily="2" charset="0"/>
              </a:rPr>
              <a:t> stadsvossen). </a:t>
            </a:r>
          </a:p>
          <a:p>
            <a:r>
              <a:rPr lang="nl-BE" dirty="0">
                <a:solidFill>
                  <a:schemeClr val="bg2"/>
                </a:solidFill>
                <a:latin typeface="White funky rabbit" panose="02000500000000000000" pitchFamily="2" charset="0"/>
              </a:rPr>
              <a:t>Tientallen tot enkele honderden hectaren</a:t>
            </a:r>
          </a:p>
          <a:p>
            <a:endParaRPr lang="nl-BE" dirty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10DA7362-FAA4-24C5-F03B-035BB94A1A13}"/>
              </a:ext>
            </a:extLst>
          </p:cNvPr>
          <p:cNvSpPr/>
          <p:nvPr/>
        </p:nvSpPr>
        <p:spPr>
          <a:xfrm>
            <a:off x="1002513" y="3592924"/>
            <a:ext cx="4330460" cy="2251494"/>
          </a:xfrm>
          <a:prstGeom prst="ellipse">
            <a:avLst/>
          </a:prstGeom>
          <a:solidFill>
            <a:srgbClr val="4472C4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36EFFED0-4BFD-6DCF-E7FA-17D79F7B4ECC}"/>
              </a:ext>
            </a:extLst>
          </p:cNvPr>
          <p:cNvSpPr/>
          <p:nvPr/>
        </p:nvSpPr>
        <p:spPr>
          <a:xfrm>
            <a:off x="3937921" y="4097344"/>
            <a:ext cx="1190063" cy="1369855"/>
          </a:xfrm>
          <a:prstGeom prst="ellipse">
            <a:avLst/>
          </a:prstGeom>
          <a:solidFill>
            <a:srgbClr val="FFC000">
              <a:alpha val="80000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CEB30A9-FACF-7C95-A320-5D58D6E47793}"/>
              </a:ext>
            </a:extLst>
          </p:cNvPr>
          <p:cNvSpPr/>
          <p:nvPr/>
        </p:nvSpPr>
        <p:spPr>
          <a:xfrm>
            <a:off x="1867582" y="3634536"/>
            <a:ext cx="1665954" cy="1285149"/>
          </a:xfrm>
          <a:prstGeom prst="ellipse">
            <a:avLst/>
          </a:prstGeom>
          <a:solidFill>
            <a:srgbClr val="FFC000">
              <a:alpha val="80000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3AAFE95-F8D4-19F2-AD60-82938599D8AB}"/>
              </a:ext>
            </a:extLst>
          </p:cNvPr>
          <p:cNvSpPr/>
          <p:nvPr/>
        </p:nvSpPr>
        <p:spPr>
          <a:xfrm>
            <a:off x="2425516" y="4919685"/>
            <a:ext cx="1665954" cy="888834"/>
          </a:xfrm>
          <a:prstGeom prst="ellipse">
            <a:avLst/>
          </a:prstGeom>
          <a:solidFill>
            <a:srgbClr val="FFC000">
              <a:alpha val="80000"/>
            </a:srgb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4B322D7-8077-528F-38F7-A1A2D9E042BB}"/>
              </a:ext>
            </a:extLst>
          </p:cNvPr>
          <p:cNvSpPr txBox="1"/>
          <p:nvPr/>
        </p:nvSpPr>
        <p:spPr>
          <a:xfrm>
            <a:off x="695377" y="392935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1"/>
                </a:solidFill>
              </a:rPr>
              <a:t>Man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D66506-D77A-4C3F-1185-46F150BE9BAF}"/>
              </a:ext>
            </a:extLst>
          </p:cNvPr>
          <p:cNvSpPr txBox="1"/>
          <p:nvPr/>
        </p:nvSpPr>
        <p:spPr>
          <a:xfrm>
            <a:off x="3829104" y="3756024"/>
            <a:ext cx="79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Vrouw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4BD8795-F29D-5A4E-A53F-351E770A1C8E}"/>
              </a:ext>
            </a:extLst>
          </p:cNvPr>
          <p:cNvSpPr txBox="1"/>
          <p:nvPr/>
        </p:nvSpPr>
        <p:spPr>
          <a:xfrm>
            <a:off x="151128" y="6176963"/>
            <a:ext cx="7880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solidFill>
                  <a:schemeClr val="bg2"/>
                </a:solidFill>
                <a:latin typeface="White funky rabbit" panose="02000500000000000000" pitchFamily="2" charset="0"/>
              </a:rPr>
              <a:t>Bosgebied &gt; Landelijke omgeving &gt; Stedelijke omgeving</a:t>
            </a:r>
          </a:p>
        </p:txBody>
      </p:sp>
    </p:spTree>
    <p:extLst>
      <p:ext uri="{BB962C8B-B14F-4D97-AF65-F5344CB8AC3E}">
        <p14:creationId xmlns:p14="http://schemas.microsoft.com/office/powerpoint/2010/main" val="772393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 Proven Steps to Get Rid of Mice in your Attic | Atticare USA">
            <a:extLst>
              <a:ext uri="{FF2B5EF4-FFF2-40B4-BE49-F238E27FC236}">
                <a16:creationId xmlns:a16="http://schemas.microsoft.com/office/drawing/2014/main" id="{3DC275BD-7A7C-819C-08CC-E89898AE1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7027" r="11509" b="47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92F8C49-11D9-4AC5-89FF-944034F57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796" y="0"/>
            <a:ext cx="7944958" cy="6858000"/>
          </a:xfrm>
          <a:prstGeom prst="rect">
            <a:avLst/>
          </a:prstGeom>
        </p:spPr>
      </p:pic>
      <p:pic>
        <p:nvPicPr>
          <p:cNvPr id="11" name="Picture 4" descr="INBO | Ecopedia">
            <a:extLst>
              <a:ext uri="{FF2B5EF4-FFF2-40B4-BE49-F238E27FC236}">
                <a16:creationId xmlns:a16="http://schemas.microsoft.com/office/drawing/2014/main" id="{63A27FEA-E2B3-4B3E-94FE-FB4AED00F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23" y="5512253"/>
            <a:ext cx="2186839" cy="134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77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B6A1D-487F-BCB0-8AE9-C9D60AAE0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C844E4-3344-BE72-BD63-D3C623F15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 descr="Afbeelding met zoogdier, buiten, zitten, klein&#10;&#10;Automatisch gegenereerde beschrijving">
            <a:extLst>
              <a:ext uri="{FF2B5EF4-FFF2-40B4-BE49-F238E27FC236}">
                <a16:creationId xmlns:a16="http://schemas.microsoft.com/office/drawing/2014/main" id="{AAC9A668-087C-C41A-86AE-E835C975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12B6B6-5455-CF69-4A38-051ABD58C85B}"/>
              </a:ext>
            </a:extLst>
          </p:cNvPr>
          <p:cNvSpPr txBox="1"/>
          <p:nvPr/>
        </p:nvSpPr>
        <p:spPr>
          <a:xfrm>
            <a:off x="4773362" y="3167390"/>
            <a:ext cx="268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>
                <a:latin typeface="White funky rabbit" panose="02000500000000000000" pitchFamily="2" charset="0"/>
              </a:rPr>
              <a:t>2. Populatietrends</a:t>
            </a:r>
          </a:p>
        </p:txBody>
      </p:sp>
    </p:spTree>
    <p:extLst>
      <p:ext uri="{BB962C8B-B14F-4D97-AF65-F5344CB8AC3E}">
        <p14:creationId xmlns:p14="http://schemas.microsoft.com/office/powerpoint/2010/main" val="368244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943A06B-4053-08B2-1CFF-1B77C856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BB8B28-3A00-4E15-8BEE-DC3777721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90" y="1127979"/>
            <a:ext cx="10515600" cy="435133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Begin 20</a:t>
            </a:r>
            <a:r>
              <a:rPr lang="nl-NL" baseline="30000" dirty="0">
                <a:solidFill>
                  <a:schemeClr val="bg1"/>
                </a:solidFill>
                <a:latin typeface="White funky rabbit" panose="02000500000000000000" pitchFamily="2" charset="0"/>
              </a:rPr>
              <a:t>ste</a:t>
            </a:r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 eeuw: Bijna volledig verdwenen in Vlaanderen</a:t>
            </a:r>
          </a:p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Na WOII: oostelijk Vlaams-Brabant en Zuid-Limburg, schuw </a:t>
            </a:r>
            <a:r>
              <a:rPr lang="nl-NL" dirty="0" err="1">
                <a:solidFill>
                  <a:schemeClr val="bg1"/>
                </a:solidFill>
                <a:latin typeface="White funky rabbit" panose="02000500000000000000" pitchFamily="2" charset="0"/>
              </a:rPr>
              <a:t>bosdier</a:t>
            </a:r>
            <a:endParaRPr lang="nl-NL" dirty="0">
              <a:solidFill>
                <a:schemeClr val="bg1"/>
              </a:solidFill>
              <a:latin typeface="White funky rabbit" panose="02000500000000000000" pitchFamily="2" charset="0"/>
            </a:endParaRPr>
          </a:p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Stabiel, geen verdere uitbreiding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EA381C-46EA-7DA9-6951-244CC2EC0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47753" t="21047" r="28133" b="34125"/>
          <a:stretch/>
        </p:blipFill>
        <p:spPr>
          <a:xfrm>
            <a:off x="8559232" y="4315216"/>
            <a:ext cx="2879778" cy="17071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01869C4-D891-E363-45BC-958EE92239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948851" y="4315216"/>
            <a:ext cx="2656065" cy="170717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61CD245-5404-4A67-FC26-9FF81BB2580D}"/>
              </a:ext>
            </a:extLst>
          </p:cNvPr>
          <p:cNvSpPr txBox="1"/>
          <p:nvPr/>
        </p:nvSpPr>
        <p:spPr>
          <a:xfrm>
            <a:off x="1681208" y="615977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1945-1970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FA6C6E-4126-974D-5052-C8715E1B0B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4553767" y="4324979"/>
            <a:ext cx="2879426" cy="169741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792EFBA-A010-712D-8EB1-DC3A79A65202}"/>
              </a:ext>
            </a:extLst>
          </p:cNvPr>
          <p:cNvSpPr txBox="1"/>
          <p:nvPr/>
        </p:nvSpPr>
        <p:spPr>
          <a:xfrm>
            <a:off x="5234607" y="6159772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1990 - 1995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17C2F72-5FF2-CE00-F658-CCE799164C58}"/>
              </a:ext>
            </a:extLst>
          </p:cNvPr>
          <p:cNvSpPr txBox="1"/>
          <p:nvPr/>
        </p:nvSpPr>
        <p:spPr>
          <a:xfrm>
            <a:off x="9803259" y="615977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Nu</a:t>
            </a:r>
          </a:p>
        </p:txBody>
      </p:sp>
    </p:spTree>
    <p:extLst>
      <p:ext uri="{BB962C8B-B14F-4D97-AF65-F5344CB8AC3E}">
        <p14:creationId xmlns:p14="http://schemas.microsoft.com/office/powerpoint/2010/main" val="408392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6B0CE77-41CF-5436-516A-4D98FB7DB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68145A7-9604-82CF-90E0-41A363FC7143}"/>
              </a:ext>
            </a:extLst>
          </p:cNvPr>
          <p:cNvSpPr txBox="1">
            <a:spLocks/>
          </p:cNvSpPr>
          <p:nvPr/>
        </p:nvSpPr>
        <p:spPr>
          <a:xfrm>
            <a:off x="596919" y="5296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Vanaf 2</a:t>
            </a:r>
            <a:r>
              <a:rPr lang="nl-NL" baseline="30000" dirty="0">
                <a:solidFill>
                  <a:schemeClr val="bg1"/>
                </a:solidFill>
                <a:latin typeface="White funky rabbit" panose="02000500000000000000" pitchFamily="2" charset="0"/>
              </a:rPr>
              <a:t>de</a:t>
            </a:r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 helft jaren ’90: explosie. Vreemde plotse toename, zoals in sommige andere landen. Waarschijnlijk genetisch net iets ‘anders’.</a:t>
            </a:r>
          </a:p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Uitbreiding niet alleen vanuit historisch bolwerk, maar noordwaarts over de hele Waalse lijn. ‘Nieuwe’ steenmarter?</a:t>
            </a:r>
          </a:p>
          <a:p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Ook uitbreiding vanuit het oosten (Nederland/Duitsland)</a:t>
            </a:r>
          </a:p>
          <a:p>
            <a:pPr lvl="1"/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=&gt; dubbele golf sinds 2</a:t>
            </a:r>
            <a:r>
              <a:rPr lang="nl-NL" baseline="30000" dirty="0">
                <a:solidFill>
                  <a:schemeClr val="bg1"/>
                </a:solidFill>
                <a:latin typeface="White funky rabbit" panose="02000500000000000000" pitchFamily="2" charset="0"/>
              </a:rPr>
              <a:t>de</a:t>
            </a:r>
            <a:r>
              <a:rPr lang="nl-NL" dirty="0">
                <a:solidFill>
                  <a:schemeClr val="bg1"/>
                </a:solidFill>
                <a:latin typeface="White funky rabbit" panose="02000500000000000000" pitchFamily="2" charset="0"/>
              </a:rPr>
              <a:t> helft jaren ‘90</a:t>
            </a:r>
          </a:p>
          <a:p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  <a:p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  <a:p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  <a:p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  <a:p>
            <a:endParaRPr lang="nl-NL" dirty="0">
              <a:solidFill>
                <a:schemeClr val="bg1"/>
              </a:solidFill>
              <a:latin typeface="Aller Display" panose="02000503000000020003" pitchFamily="2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BBFAC1B-015D-6CA7-D29C-D1615EA0EC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453820" y="3554596"/>
            <a:ext cx="3806003" cy="224362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B8F50BA6-3AFB-DC29-A110-9C698D439F5E}"/>
              </a:ext>
            </a:extLst>
          </p:cNvPr>
          <p:cNvSpPr txBox="1"/>
          <p:nvPr/>
        </p:nvSpPr>
        <p:spPr>
          <a:xfrm>
            <a:off x="2708246" y="614365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1990 - 1995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C55FB3F-1D48-832C-666F-DD736DB6B2BD}"/>
              </a:ext>
            </a:extLst>
          </p:cNvPr>
          <p:cNvSpPr txBox="1"/>
          <p:nvPr/>
        </p:nvSpPr>
        <p:spPr>
          <a:xfrm>
            <a:off x="8485544" y="618326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Nu</a:t>
            </a:r>
          </a:p>
        </p:txBody>
      </p:sp>
      <p:pic>
        <p:nvPicPr>
          <p:cNvPr id="13" name="Afbeelding 12" descr="Afbeelding met tekst, diagram, kaart&#10;&#10;Automatisch gegenereerde beschrijving">
            <a:extLst>
              <a:ext uri="{FF2B5EF4-FFF2-40B4-BE49-F238E27FC236}">
                <a16:creationId xmlns:a16="http://schemas.microsoft.com/office/drawing/2014/main" id="{F764A580-DA87-E3C0-F8D3-5509BF9C9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14860"/>
          <a:stretch/>
        </p:blipFill>
        <p:spPr>
          <a:xfrm>
            <a:off x="6979922" y="3554596"/>
            <a:ext cx="3321523" cy="22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492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392</Words>
  <Application>Microsoft Office PowerPoint</Application>
  <PresentationFormat>Breedbeeld</PresentationFormat>
  <Paragraphs>89</Paragraphs>
  <Slides>35</Slides>
  <Notes>1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Aller Display</vt:lpstr>
      <vt:lpstr>Arial</vt:lpstr>
      <vt:lpstr>Calibri</vt:lpstr>
      <vt:lpstr>Calibri Light</vt:lpstr>
      <vt:lpstr>White funky rabbit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1. Conflicten in huis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Ultrasone geluidstoestellen</vt:lpstr>
      <vt:lpstr>Spray</vt:lpstr>
      <vt:lpstr>2. Conflicten in auto’s</vt:lpstr>
      <vt:lpstr>PowerPoint-presentatie</vt:lpstr>
      <vt:lpstr>PowerPoint-presentatie</vt:lpstr>
      <vt:lpstr>PowerPoint-presentatie</vt:lpstr>
      <vt:lpstr>3. Conflicten met huisdieren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Natuurhulpcentrum</dc:creator>
  <cp:lastModifiedBy>Natuurhulpcentrum</cp:lastModifiedBy>
  <cp:revision>2</cp:revision>
  <dcterms:created xsi:type="dcterms:W3CDTF">2023-10-12T09:25:09Z</dcterms:created>
  <dcterms:modified xsi:type="dcterms:W3CDTF">2023-10-19T08:40:55Z</dcterms:modified>
</cp:coreProperties>
</file>