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2"/>
  </p:notesMasterIdLst>
  <p:sldIdLst>
    <p:sldId id="260" r:id="rId5"/>
    <p:sldId id="423" r:id="rId6"/>
    <p:sldId id="349" r:id="rId7"/>
    <p:sldId id="379" r:id="rId8"/>
    <p:sldId id="376" r:id="rId9"/>
    <p:sldId id="383" r:id="rId10"/>
    <p:sldId id="362" r:id="rId11"/>
    <p:sldId id="380" r:id="rId12"/>
    <p:sldId id="365" r:id="rId13"/>
    <p:sldId id="381" r:id="rId14"/>
    <p:sldId id="371" r:id="rId15"/>
    <p:sldId id="368" r:id="rId16"/>
    <p:sldId id="382" r:id="rId17"/>
    <p:sldId id="370" r:id="rId18"/>
    <p:sldId id="384" r:id="rId19"/>
    <p:sldId id="374" r:id="rId20"/>
    <p:sldId id="373" r:id="rId21"/>
    <p:sldId id="375" r:id="rId22"/>
    <p:sldId id="385" r:id="rId23"/>
    <p:sldId id="372" r:id="rId24"/>
    <p:sldId id="358" r:id="rId25"/>
    <p:sldId id="356" r:id="rId26"/>
    <p:sldId id="338" r:id="rId27"/>
    <p:sldId id="337" r:id="rId28"/>
    <p:sldId id="344" r:id="rId29"/>
    <p:sldId id="345" r:id="rId30"/>
    <p:sldId id="350" r:id="rId31"/>
    <p:sldId id="351" r:id="rId32"/>
    <p:sldId id="340" r:id="rId33"/>
    <p:sldId id="42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  <p:sldId id="417" r:id="rId66"/>
    <p:sldId id="418" r:id="rId67"/>
    <p:sldId id="419" r:id="rId68"/>
    <p:sldId id="420" r:id="rId69"/>
    <p:sldId id="421" r:id="rId70"/>
    <p:sldId id="378" r:id="rId7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4E9F"/>
    <a:srgbClr val="03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67" autoAdjust="0"/>
  </p:normalViewPr>
  <p:slideViewPr>
    <p:cSldViewPr>
      <p:cViewPr varScale="1">
        <p:scale>
          <a:sx n="59" d="100"/>
          <a:sy n="59" d="100"/>
        </p:scale>
        <p:origin x="940" y="56"/>
      </p:cViewPr>
      <p:guideLst>
        <p:guide orient="horz" pos="663"/>
        <p:guide pos="66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BA8DE-CB48-42AB-9C4F-E2B0FBEEA76B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F0C1B-9F42-444C-82E1-0C6A0469B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644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444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471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514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4013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2071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3461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159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7729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006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1111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710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3777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128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0536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7702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2223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2318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4473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2224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8568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7491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064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8808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7539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40% CO² </a:t>
            </a:r>
            <a:r>
              <a:rPr lang="nl-BE" dirty="0" err="1"/>
              <a:t>emissions</a:t>
            </a:r>
            <a:endParaRPr lang="nl-BE" dirty="0"/>
          </a:p>
          <a:p>
            <a:r>
              <a:rPr lang="nl-BE" dirty="0"/>
              <a:t>35% of </a:t>
            </a:r>
            <a:r>
              <a:rPr lang="nl-BE" dirty="0" err="1"/>
              <a:t>total</a:t>
            </a:r>
            <a:r>
              <a:rPr lang="nl-BE" dirty="0"/>
              <a:t> energy</a:t>
            </a:r>
          </a:p>
          <a:p>
            <a:r>
              <a:rPr lang="nl-BE" dirty="0"/>
              <a:t>35% of </a:t>
            </a:r>
            <a:r>
              <a:rPr lang="nl-BE" dirty="0" err="1"/>
              <a:t>global</a:t>
            </a:r>
            <a:r>
              <a:rPr lang="nl-BE" dirty="0"/>
              <a:t> waste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7453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0985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5742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9618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667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80866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97401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86722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093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86438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35057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85429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lnSpc>
                <a:spcPct val="200000"/>
              </a:lnSpc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43315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CE890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35624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26708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67864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20948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71348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54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70568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4913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30472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48405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90312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lnSpc>
                <a:spcPct val="200000"/>
              </a:lnSpc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99496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60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67094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lnSpc>
                <a:spcPct val="200000"/>
              </a:lnSpc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61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47320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62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79581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lnSpc>
                <a:spcPct val="200000"/>
              </a:lnSpc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  <a:latin typeface="Calibri" panose="020F0502020204030204"/>
            </a:endParaRPr>
          </a:p>
          <a:p>
            <a:pPr marL="309524" indent="-309524" defTabSz="990478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nl-BE" sz="1300" dirty="0">
              <a:solidFill>
                <a:srgbClr val="CE8904"/>
              </a:solidFill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63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66871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64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87200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65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8426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3A18E-34A6-45EF-8E71-47D2201758B5}" type="slidenum">
              <a:rPr lang="nl-BE" smtClean="0"/>
              <a:t>66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130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443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6095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2251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0C1B-9F42-444C-82E1-0C6A0469B830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295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153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515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976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  <p:pic>
        <p:nvPicPr>
          <p:cNvPr id="2050" name="Picture 2" descr="C:\Users\pdhondt\AppData\Local\Microsoft\Windows\Temporary Internet Files\Content.Outlook\43XUHYOW\housing 4.0 energy_interreg_North-West Europe_F_CMY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04" y="279210"/>
            <a:ext cx="3409696" cy="113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43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401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736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725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036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909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279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340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5315A-AAEE-4165-9DEC-BD7D4335E7FD}" type="datetimeFigureOut">
              <a:rPr lang="nl-BE" smtClean="0"/>
              <a:t>9/12/2022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CB460-1D36-4AC5-A2F0-F373922B31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378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articulate.com/share/4Bj8nnRXruCsDhtYaOV6qGr2RtY0jOMk#/lessons/jQcBiAR-G_xIXtAyLbAGCHXTED6S17so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articulate.com/share/4Bj8nnRXruCsDhtYaOV6qGr2RtY0jOMk#/lessons/LxCywnZmxGCTSFDVZs38Pv4AUQB_zUV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6.pn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jpe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jpe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7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6.png"/><Relationship Id="rId4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jpe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6.pn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KgKz51dQbQ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6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rise.articulate.com/share/4Bj8nnRXruCsDhtYaOV6qGr2RtY0jOMk#/lessons/MjXKb2rTyxGUf2xpur7Y_G7UHRNrBYtY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2.jpe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6.png"/><Relationship Id="rId4" Type="http://schemas.openxmlformats.org/officeDocument/2006/relationships/image" Target="../media/image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4.png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5.jpe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articulate.com/share/4Bj8nnRXruCsDhtYaOV6qGr2RtY0jOMk#/lessons/H67WwMp55OlDEqyPUt9ysWX9VUwTmdM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6" y="836712"/>
            <a:ext cx="1200487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0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Platform</a:t>
            </a:r>
          </a:p>
        </p:txBody>
      </p:sp>
      <p:sp>
        <p:nvSpPr>
          <p:cNvPr id="4" name="Rechthoek 3"/>
          <p:cNvSpPr/>
          <p:nvPr/>
        </p:nvSpPr>
        <p:spPr>
          <a:xfrm>
            <a:off x="479376" y="1844824"/>
            <a:ext cx="85613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Resultaat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Het platform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berekent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kosteninschatting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,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energieperformantie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de CO2 impact van de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materialen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Lijst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benodigde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materialen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,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zaaglijsten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voor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alle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componenten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, … </a:t>
            </a: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Klaar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voor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fabricatie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Almere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WikiHouse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55710" y="2060849"/>
            <a:ext cx="85327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Woonwijk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van 27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lage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energiewoningen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Zelfbouwers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Tussen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50m²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90m²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vloeroppervlakte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Digitaal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geproduceerd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bouwsysteem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WikiHouse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2586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Almere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WikiHouse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6955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2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2586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Almere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WikiHouse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pic>
        <p:nvPicPr>
          <p:cNvPr id="4" name="Picture 2" descr="Almere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112"/>
            <a:ext cx="12192000" cy="81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7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Almere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WikiHouse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pic>
        <p:nvPicPr>
          <p:cNvPr id="3074" name="Picture 2" descr="Almere_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/>
          <a:stretch/>
        </p:blipFill>
        <p:spPr bwMode="auto">
          <a:xfrm>
            <a:off x="0" y="-15026"/>
            <a:ext cx="12180676" cy="73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Almere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WikiHouse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pic>
        <p:nvPicPr>
          <p:cNvPr id="1026" name="Picture 2" descr="WH-Stripm_APA2022_1600x90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48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039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Almere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WikiHouse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pic>
        <p:nvPicPr>
          <p:cNvPr id="2" name="Afbeelding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1340768"/>
            <a:ext cx="8796479" cy="49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8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Duitsland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Thoma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79376" y="1916832"/>
            <a:ext cx="878497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Prototype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residentiële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constructie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Modulair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demonteerbaar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Volledig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reycleerbare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constructie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Zelfvoorzienend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Digitaal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geautomatiseerde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productie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planning 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78m²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vloeroppervlakte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Massief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houten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constructie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oma Hous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-171400"/>
            <a:ext cx="7382320" cy="72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nweurope.eu/media/16987/factor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5"/>
          <a:stretch/>
        </p:blipFill>
        <p:spPr bwMode="auto">
          <a:xfrm>
            <a:off x="-9677" y="0"/>
            <a:ext cx="12492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16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91" t="20918" r="3310" b="2"/>
          <a:stretch/>
        </p:blipFill>
        <p:spPr>
          <a:xfrm>
            <a:off x="24656" y="-27384"/>
            <a:ext cx="12192024" cy="6912768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4656" y="260648"/>
            <a:ext cx="8994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nl-B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Kleinschalige</a:t>
            </a:r>
            <a:r>
              <a:rPr lang="nl-BE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woningen </a:t>
            </a:r>
            <a:r>
              <a:rPr lang="nl-B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energieneutraal </a:t>
            </a:r>
            <a:r>
              <a:rPr lang="nl-BE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en toch </a:t>
            </a:r>
            <a:r>
              <a:rPr lang="nl-B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betaalbaar</a:t>
            </a:r>
            <a:r>
              <a:rPr lang="nl-BE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door </a:t>
            </a:r>
            <a:r>
              <a:rPr lang="nl-B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digitalisatie</a:t>
            </a:r>
          </a:p>
        </p:txBody>
      </p:sp>
    </p:spTree>
    <p:extLst>
      <p:ext uri="{BB962C8B-B14F-4D97-AF65-F5344CB8AC3E}">
        <p14:creationId xmlns:p14="http://schemas.microsoft.com/office/powerpoint/2010/main" val="245590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Huldenberg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Mobble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79376" y="2060848"/>
            <a:ext cx="73806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Voormalige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campingsite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Sociale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verhuring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door SVK SPIT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4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woningen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46m², 2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woningen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63m²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Bouwsysteem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Mobble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2CE75E7-9ABF-4081-9E4C-1BD0F7495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"/>
          <a:stretch/>
        </p:blipFill>
        <p:spPr>
          <a:xfrm>
            <a:off x="2279576" y="1124744"/>
            <a:ext cx="5516546" cy="558924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23049" y="33269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Huldenberg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Mobble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CFF7969-E933-467A-ABE8-6D34B7D5927D}"/>
              </a:ext>
            </a:extLst>
          </p:cNvPr>
          <p:cNvCxnSpPr>
            <a:cxnSpLocks/>
          </p:cNvCxnSpPr>
          <p:nvPr/>
        </p:nvCxnSpPr>
        <p:spPr>
          <a:xfrm flipH="1" flipV="1">
            <a:off x="4285436" y="4675448"/>
            <a:ext cx="4086751" cy="7208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92954F68-0E18-4D09-9EC6-0406CC2873FD}"/>
              </a:ext>
            </a:extLst>
          </p:cNvPr>
          <p:cNvSpPr/>
          <p:nvPr/>
        </p:nvSpPr>
        <p:spPr>
          <a:xfrm>
            <a:off x="8184233" y="1947769"/>
            <a:ext cx="216252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FF0000"/>
                </a:solidFill>
              </a:rPr>
              <a:t>2 x Type B:    63m2 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7A871D27-BF1E-4473-B62C-A97534722CB0}"/>
              </a:ext>
            </a:extLst>
          </p:cNvPr>
          <p:cNvSpPr/>
          <p:nvPr/>
        </p:nvSpPr>
        <p:spPr>
          <a:xfrm>
            <a:off x="4223792" y="4552119"/>
            <a:ext cx="220720" cy="2124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CFF7969-E933-467A-ABE8-6D34B7D5927D}"/>
              </a:ext>
            </a:extLst>
          </p:cNvPr>
          <p:cNvCxnSpPr>
            <a:cxnSpLocks/>
            <a:endCxn id="11" idx="2"/>
          </p:cNvCxnSpPr>
          <p:nvPr/>
        </p:nvCxnSpPr>
        <p:spPr>
          <a:xfrm flipH="1">
            <a:off x="5270256" y="2378624"/>
            <a:ext cx="3057992" cy="1050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7A871D27-BF1E-4473-B62C-A97534722CB0}"/>
              </a:ext>
            </a:extLst>
          </p:cNvPr>
          <p:cNvSpPr/>
          <p:nvPr/>
        </p:nvSpPr>
        <p:spPr>
          <a:xfrm>
            <a:off x="5270256" y="3322782"/>
            <a:ext cx="220720" cy="2124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0DD0459-F3E7-4039-AB2D-831CC0F46019}"/>
              </a:ext>
            </a:extLst>
          </p:cNvPr>
          <p:cNvSpPr/>
          <p:nvPr/>
        </p:nvSpPr>
        <p:spPr>
          <a:xfrm>
            <a:off x="8215517" y="5396335"/>
            <a:ext cx="216252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FF0000"/>
                </a:solidFill>
              </a:rPr>
              <a:t>2 x Type A:    46m2 </a:t>
            </a:r>
          </a:p>
          <a:p>
            <a:r>
              <a:rPr lang="nl-BE" dirty="0">
                <a:solidFill>
                  <a:srgbClr val="FF0000"/>
                </a:solidFill>
              </a:rPr>
              <a:t>2 x Type </a:t>
            </a:r>
            <a:r>
              <a:rPr lang="nl-BE" dirty="0" err="1">
                <a:solidFill>
                  <a:srgbClr val="FF0000"/>
                </a:solidFill>
              </a:rPr>
              <a:t>Ak</a:t>
            </a:r>
            <a:r>
              <a:rPr lang="nl-BE" dirty="0">
                <a:solidFill>
                  <a:srgbClr val="FF0000"/>
                </a:solidFill>
              </a:rPr>
              <a:t>:  46m2</a:t>
            </a:r>
          </a:p>
        </p:txBody>
      </p:sp>
    </p:spTree>
    <p:extLst>
      <p:ext uri="{BB962C8B-B14F-4D97-AF65-F5344CB8AC3E}">
        <p14:creationId xmlns:p14="http://schemas.microsoft.com/office/powerpoint/2010/main" val="395885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Pilot Huldenberg - </a:t>
            </a:r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Mobble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/>
          <a:stretch/>
        </p:blipFill>
        <p:spPr>
          <a:xfrm>
            <a:off x="1055688" y="1159557"/>
            <a:ext cx="9972352" cy="57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5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9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80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2515"/>
            <a:ext cx="9144000" cy="64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81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24" y="30431"/>
            <a:ext cx="7061016" cy="679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74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165"/>
            <a:ext cx="9144000" cy="66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23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/>
          <a:stretch/>
        </p:blipFill>
        <p:spPr>
          <a:xfrm>
            <a:off x="0" y="0"/>
            <a:ext cx="12192000" cy="68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24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/>
          <a:stretch/>
        </p:blipFill>
        <p:spPr>
          <a:xfrm>
            <a:off x="0" y="-27384"/>
            <a:ext cx="12192000" cy="686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26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>
          <a:xfrm>
            <a:off x="0" y="-27384"/>
            <a:ext cx="12192000" cy="68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4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3115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Doel project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79376" y="1988840"/>
            <a:ext cx="10657184" cy="465768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Markt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ontwikkelen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voor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kleine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,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betaalbare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lage-energiewoningen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Zowel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vraag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-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als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aanbodzijde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Toepassing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nieuwe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digitale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technologiën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Manier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ontwerpen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herdenken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657350" lvl="3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Design for manufacture &amp; assembly</a:t>
            </a:r>
          </a:p>
          <a:p>
            <a:pPr marL="1657350" lvl="3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Replicatie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&amp;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opschaling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Gestandaardiseerd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EN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gepersonaliseerd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lvl="2">
              <a:spcBef>
                <a:spcPts val="400"/>
              </a:spcBef>
              <a:spcAft>
                <a:spcPts val="400"/>
              </a:spcAft>
            </a:pPr>
            <a:endParaRPr lang="en-GB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dirty="0">
              <a:ln w="3175">
                <a:noFill/>
              </a:ln>
              <a:solidFill>
                <a:srgbClr val="034E9F"/>
              </a:solidFill>
            </a:endParaRPr>
          </a:p>
          <a:p>
            <a:pPr lvl="2">
              <a:spcBef>
                <a:spcPts val="400"/>
              </a:spcBef>
              <a:spcAft>
                <a:spcPts val="400"/>
              </a:spcAft>
            </a:pPr>
            <a:endParaRPr lang="en-GB" dirty="0">
              <a:ln w="3175">
                <a:noFill/>
              </a:ln>
              <a:solidFill>
                <a:srgbClr val="034E9F"/>
              </a:solidFill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84" y="5589240"/>
            <a:ext cx="10696210" cy="89084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Bouwproces herdenken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79376" y="1844824"/>
            <a:ext cx="8496944" cy="4226798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Ontwerp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voor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prefabricage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montage</a:t>
            </a: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Shift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traditioneel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,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handgemaakt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, on-site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bouwmethodes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naar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prefabricatie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snelle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plaatsing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op de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eindlocatie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Bouwmethodes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met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hout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dragen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bij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tot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koolstofarme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productie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GB" dirty="0">
              <a:ln w="3175">
                <a:noFill/>
              </a:ln>
              <a:solidFill>
                <a:srgbClr val="034E9F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Standaardisering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&amp;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personalisering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Ontwikkelen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standaard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woningtypes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bouwsystemen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zodat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het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repliceerbare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producten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worden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Aanpasbaar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aan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iedere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site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4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39952-1ED5-45F7-9932-0AA61A8E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3391F-52F7-4126-B795-F9F76A41D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22EC4-507F-49C2-BAAB-89AEE7E36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8ECE1-85BC-4973-9C6B-98FA58E6E2F9}"/>
              </a:ext>
            </a:extLst>
          </p:cNvPr>
          <p:cNvSpPr txBox="1"/>
          <p:nvPr/>
        </p:nvSpPr>
        <p:spPr>
          <a:xfrm>
            <a:off x="9353551" y="5840276"/>
            <a:ext cx="2505075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nl-BE" sz="1600" i="1" dirty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nl-BE" sz="1600" i="1" dirty="0">
                <a:solidFill>
                  <a:schemeClr val="bg1"/>
                </a:solidFill>
              </a:rPr>
              <a:t>23/02/2022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52FC9-6082-4A4E-A20D-6D8A728A936C}"/>
              </a:ext>
            </a:extLst>
          </p:cNvPr>
          <p:cNvSpPr txBox="1"/>
          <p:nvPr/>
        </p:nvSpPr>
        <p:spPr>
          <a:xfrm>
            <a:off x="333374" y="5840275"/>
            <a:ext cx="2505075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600" i="1" dirty="0">
                <a:solidFill>
                  <a:schemeClr val="bg1"/>
                </a:solidFill>
              </a:rPr>
              <a:t>Kristof de Jaeger</a:t>
            </a:r>
          </a:p>
          <a:p>
            <a:pPr>
              <a:lnSpc>
                <a:spcPct val="150000"/>
              </a:lnSpc>
            </a:pPr>
            <a:r>
              <a:rPr lang="nl-BE" sz="1600" i="1" dirty="0">
                <a:solidFill>
                  <a:schemeClr val="bg1"/>
                </a:solidFill>
              </a:rPr>
              <a:t>Bestuurder inhout</a:t>
            </a:r>
          </a:p>
        </p:txBody>
      </p:sp>
    </p:spTree>
    <p:extLst>
      <p:ext uri="{BB962C8B-B14F-4D97-AF65-F5344CB8AC3E}">
        <p14:creationId xmlns:p14="http://schemas.microsoft.com/office/powerpoint/2010/main" val="287826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2AA6BB0-A87B-453F-ACEF-A7EFF4D45E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sp>
        <p:nvSpPr>
          <p:cNvPr id="5" name="Rechthoek 7">
            <a:extLst>
              <a:ext uri="{FF2B5EF4-FFF2-40B4-BE49-F238E27FC236}">
                <a16:creationId xmlns:a16="http://schemas.microsoft.com/office/drawing/2014/main" id="{ED6CFCFC-302D-49DE-A983-87A8F2AEFB8B}"/>
              </a:ext>
            </a:extLst>
          </p:cNvPr>
          <p:cNvSpPr/>
          <p:nvPr/>
        </p:nvSpPr>
        <p:spPr>
          <a:xfrm>
            <a:off x="336133" y="272641"/>
            <a:ext cx="7072908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i="1" u="sng" dirty="0">
                <a:solidFill>
                  <a:srgbClr val="161523"/>
                </a:solidFill>
                <a:latin typeface="Calibri" panose="020F0502020204030204"/>
              </a:rPr>
              <a:t>i</a:t>
            </a:r>
            <a:r>
              <a:rPr kumimoji="0" lang="nl-NL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1615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nhout</a:t>
            </a:r>
            <a:endParaRPr kumimoji="0" lang="nl-NL" sz="2800" b="1" i="1" u="sng" strike="noStrike" kern="1200" cap="none" spc="0" normalizeH="0" baseline="0" noProof="0" dirty="0">
              <a:ln>
                <a:noFill/>
              </a:ln>
              <a:solidFill>
                <a:srgbClr val="161523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50E1C-DE8B-4900-B8AF-9A231B0F8FA0}"/>
              </a:ext>
            </a:extLst>
          </p:cNvPr>
          <p:cNvSpPr txBox="1"/>
          <p:nvPr/>
        </p:nvSpPr>
        <p:spPr>
          <a:xfrm>
            <a:off x="514905" y="1041443"/>
            <a:ext cx="10186358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nl-BE" dirty="0"/>
          </a:p>
          <a:p>
            <a:pPr algn="just">
              <a:lnSpc>
                <a:spcPct val="150000"/>
              </a:lnSpc>
            </a:pPr>
            <a:r>
              <a:rPr lang="nl-BE" u="sng" dirty="0"/>
              <a:t>15 jaar ervaring</a:t>
            </a:r>
          </a:p>
          <a:p>
            <a:pPr>
              <a:lnSpc>
                <a:spcPct val="150000"/>
              </a:lnSpc>
            </a:pPr>
            <a:r>
              <a:rPr lang="nl-BE" dirty="0"/>
              <a:t>Gespecialiseerd in houtskeletbouw</a:t>
            </a:r>
            <a:endParaRPr lang="nl-BE" u="sng" dirty="0"/>
          </a:p>
          <a:p>
            <a:pPr>
              <a:lnSpc>
                <a:spcPct val="150000"/>
              </a:lnSpc>
            </a:pPr>
            <a:endParaRPr lang="nl-BE" u="sng" dirty="0"/>
          </a:p>
          <a:p>
            <a:pPr>
              <a:lnSpc>
                <a:spcPct val="150000"/>
              </a:lnSpc>
            </a:pPr>
            <a:endParaRPr lang="nl-BE" dirty="0"/>
          </a:p>
          <a:p>
            <a:pPr algn="just">
              <a:lnSpc>
                <a:spcPct val="150000"/>
              </a:lnSpc>
            </a:pPr>
            <a:r>
              <a:rPr lang="nl-BE" u="sng" dirty="0"/>
              <a:t>Gezonde</a:t>
            </a:r>
            <a:r>
              <a:rPr lang="nl-BE" dirty="0"/>
              <a:t>, </a:t>
            </a:r>
            <a:r>
              <a:rPr lang="nl-BE" u="sng" dirty="0"/>
              <a:t>duurzame</a:t>
            </a:r>
            <a:r>
              <a:rPr lang="nl-BE" dirty="0"/>
              <a:t> en </a:t>
            </a:r>
            <a:r>
              <a:rPr lang="nl-BE" u="sng" dirty="0"/>
              <a:t>bio-ecologische materialen</a:t>
            </a:r>
            <a:r>
              <a:rPr lang="nl-BE" dirty="0"/>
              <a:t>:</a:t>
            </a:r>
          </a:p>
          <a:p>
            <a:pPr>
              <a:lnSpc>
                <a:spcPct val="150000"/>
              </a:lnSpc>
            </a:pPr>
            <a:r>
              <a:rPr lang="nl-BE" dirty="0"/>
              <a:t>Hout, cellulosevlokken, kalkhennep, stro… </a:t>
            </a:r>
          </a:p>
          <a:p>
            <a:pPr algn="just">
              <a:lnSpc>
                <a:spcPct val="150000"/>
              </a:lnSpc>
            </a:pPr>
            <a:endParaRPr lang="nl-BE" dirty="0"/>
          </a:p>
          <a:p>
            <a:pPr algn="just">
              <a:lnSpc>
                <a:spcPct val="150000"/>
              </a:lnSpc>
            </a:pP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3BA1288-E984-48BC-B7A4-7009E36CC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6505" y="1340266"/>
            <a:ext cx="5581095" cy="16954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6F58D2A-20CB-407A-957C-371557369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6505" y="3314347"/>
            <a:ext cx="5906055" cy="1695450"/>
          </a:xfrm>
          <a:prstGeom prst="rect">
            <a:avLst/>
          </a:prstGeom>
        </p:spPr>
      </p:pic>
      <p:grpSp>
        <p:nvGrpSpPr>
          <p:cNvPr id="3" name="Groep 2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2" name="Rechthoek 1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64361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804"/>
    </mc:Choice>
    <mc:Fallback>
      <p:transition advTm="1780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2AA6BB0-A87B-453F-ACEF-A7EFF4D45E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sp>
        <p:nvSpPr>
          <p:cNvPr id="5" name="Rechthoek 7">
            <a:extLst>
              <a:ext uri="{FF2B5EF4-FFF2-40B4-BE49-F238E27FC236}">
                <a16:creationId xmlns:a16="http://schemas.microsoft.com/office/drawing/2014/main" id="{ED6CFCFC-302D-49DE-A983-87A8F2AEFB8B}"/>
              </a:ext>
            </a:extLst>
          </p:cNvPr>
          <p:cNvSpPr/>
          <p:nvPr/>
        </p:nvSpPr>
        <p:spPr>
          <a:xfrm>
            <a:off x="336133" y="272641"/>
            <a:ext cx="7072908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i="1" u="sng">
                <a:solidFill>
                  <a:srgbClr val="161523"/>
                </a:solidFill>
                <a:latin typeface="Calibri" panose="020F0502020204030204"/>
              </a:rPr>
              <a:t>i</a:t>
            </a:r>
            <a:r>
              <a:rPr kumimoji="0" lang="nl-NL" sz="3200" b="1" i="1" u="sng" strike="noStrike" kern="1200" cap="none" spc="0" normalizeH="0" baseline="0" noProof="0">
                <a:ln>
                  <a:noFill/>
                </a:ln>
                <a:solidFill>
                  <a:srgbClr val="1615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nhout</a:t>
            </a:r>
            <a:endParaRPr kumimoji="0" lang="nl-NL" sz="2800" b="1" i="1" u="sng" strike="noStrike" kern="1200" cap="none" spc="0" normalizeH="0" baseline="0" noProof="0" dirty="0">
              <a:ln>
                <a:noFill/>
              </a:ln>
              <a:solidFill>
                <a:srgbClr val="161523"/>
              </a:solidFill>
              <a:effectLst/>
              <a:uLnTx/>
              <a:uFillTx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62347C-EA1E-4BD9-BBC7-93B64AAC57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1604727"/>
            <a:ext cx="7072908" cy="471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51A4C135-6EAE-4546-837E-2DC583763BB2}"/>
              </a:ext>
            </a:extLst>
          </p:cNvPr>
          <p:cNvSpPr txBox="1"/>
          <p:nvPr/>
        </p:nvSpPr>
        <p:spPr>
          <a:xfrm>
            <a:off x="695400" y="1041382"/>
            <a:ext cx="10186358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nl-BE" dirty="0"/>
          </a:p>
          <a:p>
            <a:pPr algn="just">
              <a:lnSpc>
                <a:spcPct val="150000"/>
              </a:lnSpc>
            </a:pPr>
            <a:r>
              <a:rPr lang="nl-BE" dirty="0"/>
              <a:t>30 medewerkers</a:t>
            </a:r>
          </a:p>
          <a:p>
            <a:pPr algn="just">
              <a:lnSpc>
                <a:spcPct val="150000"/>
              </a:lnSpc>
            </a:pPr>
            <a:endParaRPr lang="nl-BE" dirty="0"/>
          </a:p>
          <a:p>
            <a:pPr algn="just">
              <a:lnSpc>
                <a:spcPct val="150000"/>
              </a:lnSpc>
            </a:pPr>
            <a:r>
              <a:rPr lang="nl-BE" dirty="0"/>
              <a:t>3 bestuurders</a:t>
            </a:r>
          </a:p>
          <a:p>
            <a:pPr algn="just">
              <a:lnSpc>
                <a:spcPct val="150000"/>
              </a:lnSpc>
            </a:pPr>
            <a:endParaRPr lang="nl-BE" dirty="0"/>
          </a:p>
          <a:p>
            <a:pPr algn="just">
              <a:lnSpc>
                <a:spcPct val="150000"/>
              </a:lnSpc>
            </a:pPr>
            <a:r>
              <a:rPr lang="nl-BE" dirty="0"/>
              <a:t>2 afdelingen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i="1" dirty="0"/>
              <a:t>Houtskeletbouw (Nazareth)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i="1" dirty="0"/>
              <a:t>Modulaire bouw (Eeklo)</a:t>
            </a:r>
          </a:p>
        </p:txBody>
      </p:sp>
      <p:grpSp>
        <p:nvGrpSpPr>
          <p:cNvPr id="6" name="Groep 5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8" name="Rechthoek 7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79037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804"/>
    </mc:Choice>
    <mc:Fallback>
      <p:transition advTm="1780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C4B761B-490D-437F-A3EB-15650BF580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85DB986-F386-4388-8E0C-7B1DFD1F64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481" y="1556792"/>
            <a:ext cx="6958519" cy="46390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BFD3ECD-B58C-492F-838D-9CB1732E1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572001" cy="6858000"/>
          </a:xfrm>
          <a:prstGeom prst="rect">
            <a:avLst/>
          </a:prstGeom>
        </p:spPr>
      </p:pic>
      <p:grpSp>
        <p:nvGrpSpPr>
          <p:cNvPr id="5" name="Groep 4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9" name="Rechthoek 8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65838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57A7FA-75B8-46BD-A81E-0C9FC819C1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2" y="1700808"/>
            <a:ext cx="6068388" cy="449563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15DD509-33C8-4D67-8DBE-F94BE3CDE3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9811C2-534B-4F52-BA2A-3184C0EA61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433" y="1700808"/>
            <a:ext cx="5987636" cy="4495635"/>
          </a:xfrm>
          <a:prstGeom prst="rect">
            <a:avLst/>
          </a:prstGeom>
        </p:spPr>
      </p:pic>
      <p:grpSp>
        <p:nvGrpSpPr>
          <p:cNvPr id="5" name="Groep 4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8" name="Rechthoek 7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12678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9CFB4D7-6A37-49F9-9427-1F232767C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721" y="1916832"/>
            <a:ext cx="9698557" cy="4941168"/>
          </a:xfrm>
          <a:prstGeom prst="rect">
            <a:avLst/>
          </a:prstGeom>
        </p:spPr>
      </p:pic>
      <p:grpSp>
        <p:nvGrpSpPr>
          <p:cNvPr id="3" name="Groep 2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5" name="Rechthoek 4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029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7">
            <a:extLst>
              <a:ext uri="{FF2B5EF4-FFF2-40B4-BE49-F238E27FC236}">
                <a16:creationId xmlns:a16="http://schemas.microsoft.com/office/drawing/2014/main" id="{5E27784E-12D0-4591-ABCC-293D6A1DF357}"/>
              </a:ext>
            </a:extLst>
          </p:cNvPr>
          <p:cNvSpPr/>
          <p:nvPr/>
        </p:nvSpPr>
        <p:spPr>
          <a:xfrm>
            <a:off x="1498897" y="2784080"/>
            <a:ext cx="9202366" cy="64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24607"/>
                </a:solidFill>
                <a:latin typeface="Restora ExtraLight" panose="02000000000000000000" pitchFamily="50" charset="0"/>
              </a:rPr>
              <a:t>Uitdagingen in de bouwsector</a:t>
            </a:r>
            <a:endParaRPr kumimoji="0" lang="nl-NL" sz="4000" b="1" strike="noStrike" kern="1200" cap="none" spc="0" normalizeH="0" baseline="0" noProof="0" dirty="0">
              <a:ln>
                <a:noFill/>
              </a:ln>
              <a:solidFill>
                <a:srgbClr val="F24607"/>
              </a:solidFill>
              <a:effectLst/>
              <a:uLnTx/>
              <a:uFillTx/>
              <a:latin typeface="Restora ExtraLight" panose="02000000000000000000" pitchFamily="50" charset="0"/>
            </a:endParaRPr>
          </a:p>
        </p:txBody>
      </p:sp>
      <p:pic>
        <p:nvPicPr>
          <p:cNvPr id="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0E3B680-9CC4-4861-8C97-C14A00414C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1FBCB896-45ED-40D7-810B-C0E2EBEE37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9" name="Rechthoek 8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03438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77B34E0-6C5E-4AFE-89FA-8D6DA9288692}"/>
              </a:ext>
            </a:extLst>
          </p:cNvPr>
          <p:cNvSpPr txBox="1"/>
          <p:nvPr/>
        </p:nvSpPr>
        <p:spPr>
          <a:xfrm>
            <a:off x="369650" y="203882"/>
            <a:ext cx="763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607"/>
                </a:solidFill>
                <a:latin typeface="Campton Light" panose="00000500000000000000" pitchFamily="50" charset="0"/>
              </a:rPr>
              <a:t>Milieu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B56EDF-764D-447C-A886-140BC13767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272" y="2157173"/>
            <a:ext cx="3038728" cy="1271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8D7668-3B7C-4FCF-B35B-5073FB7A02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970" y="3583485"/>
            <a:ext cx="4790030" cy="25764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A0BFBE4-1AA8-4B40-B02E-0931A9ABC9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99" y="1620316"/>
            <a:ext cx="5038165" cy="10168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7B18B01-64A5-44F9-96BF-AC2FF6622E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624" y="3012280"/>
            <a:ext cx="5038165" cy="340989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62A5C15-77D1-4877-91AB-3D4AB9427B78}"/>
              </a:ext>
            </a:extLst>
          </p:cNvPr>
          <p:cNvSpPr txBox="1"/>
          <p:nvPr/>
        </p:nvSpPr>
        <p:spPr>
          <a:xfrm>
            <a:off x="961502" y="819766"/>
            <a:ext cx="6741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>
                <a:solidFill>
                  <a:srgbClr val="333333"/>
                </a:solidFill>
                <a:latin typeface="ropa sans"/>
              </a:defRPr>
            </a:lvl1pPr>
          </a:lstStyle>
          <a:p>
            <a:r>
              <a:rPr lang="nl-BE" dirty="0"/>
              <a:t>Bouwsector is verantwoordelijk voor 40% van de WW CO2 uitstoot !</a:t>
            </a:r>
          </a:p>
          <a:p>
            <a:endParaRPr lang="nl-BE" dirty="0"/>
          </a:p>
        </p:txBody>
      </p:sp>
      <p:pic>
        <p:nvPicPr>
          <p:cNvPr id="1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25A02F8-E774-44D2-92E9-29BB90A736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4" name="Picture 2" descr="Logo&#10;&#10;Description automatically generated">
            <a:extLst>
              <a:ext uri="{FF2B5EF4-FFF2-40B4-BE49-F238E27FC236}">
                <a16:creationId xmlns:a16="http://schemas.microsoft.com/office/drawing/2014/main" id="{F20F198F-867D-48E0-8959-A147B7FC1C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15" name="Groep 14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7" name="Rechthoek 16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46967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77B34E0-6C5E-4AFE-89FA-8D6DA9288692}"/>
              </a:ext>
            </a:extLst>
          </p:cNvPr>
          <p:cNvSpPr txBox="1"/>
          <p:nvPr/>
        </p:nvSpPr>
        <p:spPr>
          <a:xfrm>
            <a:off x="369650" y="203882"/>
            <a:ext cx="763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607"/>
                </a:solidFill>
                <a:latin typeface="Campton Light" panose="00000500000000000000" pitchFamily="50" charset="0"/>
              </a:rPr>
              <a:t>Milieu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62A5C15-77D1-4877-91AB-3D4AB9427B78}"/>
              </a:ext>
            </a:extLst>
          </p:cNvPr>
          <p:cNvSpPr txBox="1"/>
          <p:nvPr/>
        </p:nvSpPr>
        <p:spPr>
          <a:xfrm>
            <a:off x="961502" y="819766"/>
            <a:ext cx="6741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>
                <a:solidFill>
                  <a:srgbClr val="333333"/>
                </a:solidFill>
                <a:latin typeface="ropa sans"/>
              </a:defRPr>
            </a:lvl1pPr>
          </a:lstStyle>
          <a:p>
            <a:r>
              <a:rPr lang="nl-BE" dirty="0"/>
              <a:t>Hout neemt CO2 op</a:t>
            </a:r>
          </a:p>
          <a:p>
            <a:endParaRPr lang="nl-BE" dirty="0"/>
          </a:p>
        </p:txBody>
      </p:sp>
      <p:pic>
        <p:nvPicPr>
          <p:cNvPr id="1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25A02F8-E774-44D2-92E9-29BB90A73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4" name="Picture 2" descr="Logo&#10;&#10;Description automatically generated">
            <a:extLst>
              <a:ext uri="{FF2B5EF4-FFF2-40B4-BE49-F238E27FC236}">
                <a16:creationId xmlns:a16="http://schemas.microsoft.com/office/drawing/2014/main" id="{F20F198F-867D-48E0-8959-A147B7FC1C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3C54CDD-5350-4672-B09A-D0BD14ECA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145" y="1625159"/>
            <a:ext cx="3613819" cy="51736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BF01D2-CA31-49A2-BD89-657280079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20316"/>
            <a:ext cx="4476750" cy="4124325"/>
          </a:xfrm>
          <a:prstGeom prst="rect">
            <a:avLst/>
          </a:prstGeom>
        </p:spPr>
      </p:pic>
      <p:grpSp>
        <p:nvGrpSpPr>
          <p:cNvPr id="9" name="Groep 8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2" name="Rechthoek 11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49944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3115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Doel project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79376" y="1988840"/>
            <a:ext cx="8784976" cy="345735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Piloot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woningen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in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verschillende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Europese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landen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Toepassen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verschillende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technieken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Onderzoek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naar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materiaalgebruik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Ontwikkelen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ontwerp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-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bouwprocessen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Monitoring</a:t>
            </a: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dirty="0">
              <a:ln w="3175">
                <a:noFill/>
              </a:ln>
              <a:solidFill>
                <a:srgbClr val="034E9F"/>
              </a:solidFill>
            </a:endParaRPr>
          </a:p>
          <a:p>
            <a:pPr lvl="2">
              <a:spcBef>
                <a:spcPts val="400"/>
              </a:spcBef>
              <a:spcAft>
                <a:spcPts val="400"/>
              </a:spcAft>
            </a:pPr>
            <a:endParaRPr lang="en-GB" dirty="0">
              <a:ln w="3175">
                <a:noFill/>
              </a:ln>
              <a:solidFill>
                <a:srgbClr val="034E9F"/>
              </a:solidFill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84" y="5589240"/>
            <a:ext cx="10696210" cy="8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4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D49D1D89-E742-46CC-8C1C-CEBDF97F8AA1}"/>
              </a:ext>
            </a:extLst>
          </p:cNvPr>
          <p:cNvSpPr txBox="1"/>
          <p:nvPr/>
        </p:nvSpPr>
        <p:spPr>
          <a:xfrm>
            <a:off x="994465" y="1091074"/>
            <a:ext cx="733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333333"/>
                </a:solidFill>
                <a:latin typeface="ropa sans"/>
              </a:rPr>
              <a:t>B</a:t>
            </a:r>
            <a:r>
              <a:rPr lang="nl-BE" b="0" i="0" dirty="0">
                <a:solidFill>
                  <a:srgbClr val="333333"/>
                </a:solidFill>
                <a:effectLst/>
                <a:latin typeface="ropa sans"/>
              </a:rPr>
              <a:t>ouwsector is verantwoordelijk voor circa 50% van het </a:t>
            </a:r>
            <a:r>
              <a:rPr lang="nl-BE" b="0" i="0" u="sng" dirty="0">
                <a:solidFill>
                  <a:srgbClr val="333333"/>
                </a:solidFill>
                <a:effectLst/>
                <a:latin typeface="ropa sans"/>
              </a:rPr>
              <a:t>grondstoffenverbruik</a:t>
            </a:r>
            <a:r>
              <a:rPr lang="nl-BE" b="0" i="0" dirty="0">
                <a:solidFill>
                  <a:srgbClr val="333333"/>
                </a:solidFill>
                <a:effectLst/>
                <a:latin typeface="ropa sans"/>
              </a:rPr>
              <a:t> en tevens voor ca 50% van de </a:t>
            </a:r>
            <a:r>
              <a:rPr lang="nl-BE" b="0" i="0" u="sng" dirty="0">
                <a:solidFill>
                  <a:srgbClr val="333333"/>
                </a:solidFill>
                <a:effectLst/>
                <a:latin typeface="ropa sans"/>
              </a:rPr>
              <a:t>afvalstromen</a:t>
            </a:r>
          </a:p>
          <a:p>
            <a:endParaRPr lang="nl-BE" dirty="0">
              <a:solidFill>
                <a:srgbClr val="333333"/>
              </a:solidFill>
              <a:latin typeface="ropa san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241398B-0844-4C4D-AA75-766AF12672E3}"/>
              </a:ext>
            </a:extLst>
          </p:cNvPr>
          <p:cNvSpPr txBox="1"/>
          <p:nvPr/>
        </p:nvSpPr>
        <p:spPr>
          <a:xfrm>
            <a:off x="369650" y="203882"/>
            <a:ext cx="763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607"/>
                </a:solidFill>
                <a:latin typeface="Campton Light" panose="00000500000000000000" pitchFamily="50" charset="0"/>
              </a:rPr>
              <a:t>Grondstoffen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9B5E71A-85CF-4F8E-ADEB-52850342CE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748" y="2327317"/>
            <a:ext cx="5683947" cy="3491368"/>
          </a:xfrm>
          <a:prstGeom prst="rect">
            <a:avLst/>
          </a:prstGeom>
        </p:spPr>
      </p:pic>
      <p:pic>
        <p:nvPicPr>
          <p:cNvPr id="8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A33BD5B-A5B9-44B5-9324-59FDD6D11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1" name="Picture 2" descr="Logo&#10;&#10;Description automatically generated">
            <a:extLst>
              <a:ext uri="{FF2B5EF4-FFF2-40B4-BE49-F238E27FC236}">
                <a16:creationId xmlns:a16="http://schemas.microsoft.com/office/drawing/2014/main" id="{18391B7D-36D1-4AE2-AC42-738B5CEA51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7" name="Groep 6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2" name="Rechthoek 11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61650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B8F871E0-FEC5-4C80-B846-C0C9800AD120}"/>
              </a:ext>
            </a:extLst>
          </p:cNvPr>
          <p:cNvGrpSpPr/>
          <p:nvPr/>
        </p:nvGrpSpPr>
        <p:grpSpPr>
          <a:xfrm>
            <a:off x="1587624" y="1566120"/>
            <a:ext cx="8993024" cy="5258967"/>
            <a:chOff x="1215613" y="1395151"/>
            <a:chExt cx="9348396" cy="546284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10BB3FE-D507-4135-9275-C02A1BF84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5613" y="1395151"/>
              <a:ext cx="9348396" cy="5462849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E4F26332-F8E0-4478-9644-7DA20145D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4067" y="1480800"/>
              <a:ext cx="9131488" cy="4791346"/>
            </a:xfrm>
            <a:prstGeom prst="rect">
              <a:avLst/>
            </a:prstGeom>
          </p:spPr>
        </p:pic>
      </p:grp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6516094F-086D-4846-B871-AAC9F6F8957B}"/>
              </a:ext>
            </a:extLst>
          </p:cNvPr>
          <p:cNvSpPr/>
          <p:nvPr/>
        </p:nvSpPr>
        <p:spPr>
          <a:xfrm>
            <a:off x="1467009" y="2590612"/>
            <a:ext cx="2215457" cy="535022"/>
          </a:xfrm>
          <a:prstGeom prst="roundRect">
            <a:avLst/>
          </a:prstGeom>
          <a:noFill/>
          <a:ln w="38100">
            <a:solidFill>
              <a:srgbClr val="F246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5A9692B-2A82-417A-97D1-4CA1441A9F15}"/>
              </a:ext>
            </a:extLst>
          </p:cNvPr>
          <p:cNvSpPr txBox="1"/>
          <p:nvPr/>
        </p:nvSpPr>
        <p:spPr>
          <a:xfrm>
            <a:off x="958805" y="842092"/>
            <a:ext cx="674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333333"/>
                </a:solidFill>
                <a:latin typeface="ropa sans"/>
              </a:rPr>
              <a:t>B</a:t>
            </a:r>
            <a:r>
              <a:rPr lang="nl-BE" b="0" i="0" dirty="0">
                <a:solidFill>
                  <a:srgbClr val="333333"/>
                </a:solidFill>
                <a:effectLst/>
                <a:latin typeface="ropa sans"/>
              </a:rPr>
              <a:t>ouwsector is zeer </a:t>
            </a:r>
            <a:r>
              <a:rPr lang="nl-BE" b="0" i="0" u="sng" dirty="0">
                <a:solidFill>
                  <a:srgbClr val="333333"/>
                </a:solidFill>
                <a:effectLst/>
                <a:latin typeface="ropa sans"/>
              </a:rPr>
              <a:t>arbeidsintensief</a:t>
            </a:r>
            <a:r>
              <a:rPr lang="nl-BE" b="0" i="0" dirty="0">
                <a:solidFill>
                  <a:srgbClr val="333333"/>
                </a:solidFill>
                <a:effectLst/>
                <a:latin typeface="ropa sans"/>
              </a:rPr>
              <a:t> en </a:t>
            </a:r>
            <a:r>
              <a:rPr lang="nl-BE" b="0" i="0" u="sng" dirty="0">
                <a:solidFill>
                  <a:srgbClr val="333333"/>
                </a:solidFill>
                <a:effectLst/>
                <a:latin typeface="ropa sans"/>
              </a:rPr>
              <a:t>productiviteit</a:t>
            </a:r>
            <a:r>
              <a:rPr lang="nl-BE" b="0" i="0" dirty="0">
                <a:solidFill>
                  <a:srgbClr val="333333"/>
                </a:solidFill>
                <a:effectLst/>
                <a:latin typeface="ropa sans"/>
              </a:rPr>
              <a:t> is </a:t>
            </a:r>
            <a:r>
              <a:rPr lang="nl-BE" dirty="0">
                <a:solidFill>
                  <a:srgbClr val="333333"/>
                </a:solidFill>
                <a:latin typeface="ropa sans"/>
              </a:rPr>
              <a:t>laag</a:t>
            </a:r>
            <a:endParaRPr lang="nl-BE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1F80F58-96F8-418E-AC41-9AF31F751772}"/>
              </a:ext>
            </a:extLst>
          </p:cNvPr>
          <p:cNvSpPr txBox="1"/>
          <p:nvPr/>
        </p:nvSpPr>
        <p:spPr>
          <a:xfrm>
            <a:off x="369650" y="203882"/>
            <a:ext cx="763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607"/>
                </a:solidFill>
                <a:latin typeface="Campton Light" panose="00000500000000000000" pitchFamily="50" charset="0"/>
              </a:rPr>
              <a:t>Arbeid</a:t>
            </a:r>
          </a:p>
        </p:txBody>
      </p:sp>
      <p:pic>
        <p:nvPicPr>
          <p:cNvPr id="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74249AE-85AC-4163-B6CF-7F187431C5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BC623124-03C3-44F2-A88D-1BC40E6911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12" name="Groep 11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4" name="Rechthoek 13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69660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46C297E-387A-45C4-8CE7-F591A3B325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87"/>
            <a:ext cx="12192001" cy="686328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C93D597-00F6-45BA-BA11-004D11F59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0786"/>
            <a:ext cx="2390775" cy="1914525"/>
          </a:xfrm>
          <a:prstGeom prst="rect">
            <a:avLst/>
          </a:prstGeom>
        </p:spPr>
      </p:pic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813324A-DFAD-4BAC-B0AC-CEDABCD07F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19031A58-DB56-4270-AC8F-6CAE3947D9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A8CA35A1-FC5B-4513-A1BE-35838481586F}"/>
              </a:ext>
            </a:extLst>
          </p:cNvPr>
          <p:cNvGrpSpPr/>
          <p:nvPr/>
        </p:nvGrpSpPr>
        <p:grpSpPr>
          <a:xfrm>
            <a:off x="623392" y="574494"/>
            <a:ext cx="2794650" cy="1517667"/>
            <a:chOff x="449701" y="1031035"/>
            <a:chExt cx="2794650" cy="1517667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49DAB357-C5B4-4A86-B46F-E9A1D2B7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595" y="1684596"/>
              <a:ext cx="1078756" cy="864106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D3EF583A-A8EB-4FB1-8F23-F6E967C4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01" y="1031035"/>
              <a:ext cx="1950889" cy="847417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75E82A68-8871-4D28-B633-66CAC9CAE86B}"/>
              </a:ext>
            </a:extLst>
          </p:cNvPr>
          <p:cNvGrpSpPr/>
          <p:nvPr/>
        </p:nvGrpSpPr>
        <p:grpSpPr>
          <a:xfrm>
            <a:off x="3935760" y="-18195"/>
            <a:ext cx="3537243" cy="2215630"/>
            <a:chOff x="3021309" y="333072"/>
            <a:chExt cx="3537243" cy="2215630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0C37BEE-4A61-4076-A18F-9C0855E1D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1309" y="333072"/>
              <a:ext cx="2916524" cy="2063578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3A5EDEFA-32DE-4238-A64F-96738D7A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6366" y="1684595"/>
              <a:ext cx="1002186" cy="864107"/>
            </a:xfrm>
            <a:prstGeom prst="rect">
              <a:avLst/>
            </a:prstGeom>
          </p:spPr>
        </p:pic>
      </p:grpSp>
      <p:pic>
        <p:nvPicPr>
          <p:cNvPr id="10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44D67CB-5765-400C-8F31-DD3303D1DF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1" name="Picture 2" descr="Logo&#10;&#10;Description automatically generated">
            <a:extLst>
              <a:ext uri="{FF2B5EF4-FFF2-40B4-BE49-F238E27FC236}">
                <a16:creationId xmlns:a16="http://schemas.microsoft.com/office/drawing/2014/main" id="{77BBC0FE-C9E6-4201-9521-D16C9560F45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8398192-53DB-405D-BC1B-7C715A6209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661" y="2338841"/>
            <a:ext cx="7582677" cy="4268266"/>
          </a:xfrm>
          <a:prstGeom prst="rect">
            <a:avLst/>
          </a:prstGeom>
        </p:spPr>
      </p:pic>
      <p:grpSp>
        <p:nvGrpSpPr>
          <p:cNvPr id="12" name="Groep 11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8" name="Rechthoek 17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179175145"/>
      </p:ext>
    </p:extLst>
  </p:cSld>
  <p:clrMapOvr>
    <a:masterClrMapping/>
  </p:clrMapOvr>
  <p:transition spd="med"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0FD4A2D-2264-40D8-BC39-4D59C6122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D21F8E-0F17-44DC-A933-A2DAD450E1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13" y="1433797"/>
            <a:ext cx="3600000" cy="36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A88BD3-4C09-412E-8352-392CDD9A1565}"/>
              </a:ext>
            </a:extLst>
          </p:cNvPr>
          <p:cNvSpPr txBox="1"/>
          <p:nvPr/>
        </p:nvSpPr>
        <p:spPr>
          <a:xfrm>
            <a:off x="1000695" y="4572130"/>
            <a:ext cx="2760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>
                <a:solidFill>
                  <a:srgbClr val="F24508"/>
                </a:solidFill>
                <a:latin typeface="Restora ExtraLight" panose="02000000000000000000" pitchFamily="50" charset="0"/>
              </a:rPr>
              <a:t>snel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F24508"/>
                </a:solidFill>
                <a:effectLst/>
                <a:uLnTx/>
                <a:uFillTx/>
                <a:latin typeface="Restora ExtraLight" panose="02000000000000000000" pitchFamily="50" charset="0"/>
                <a:ea typeface="+mn-ea"/>
                <a:cs typeface="+mn-cs"/>
              </a:rPr>
              <a:t> &amp; efficiënt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234928-9C25-4FE1-987E-EE0241A49C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677" y="1433797"/>
            <a:ext cx="3600000" cy="360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79AFF2-876E-4DDD-88DA-0675D4E3F7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795" y="1433797"/>
            <a:ext cx="3600000" cy="360000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B30B52AF-42D1-4844-B8E1-379370E621F3}"/>
              </a:ext>
            </a:extLst>
          </p:cNvPr>
          <p:cNvSpPr txBox="1"/>
          <p:nvPr/>
        </p:nvSpPr>
        <p:spPr>
          <a:xfrm>
            <a:off x="4661577" y="4572132"/>
            <a:ext cx="2760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>
                <a:solidFill>
                  <a:srgbClr val="F24508"/>
                </a:solidFill>
                <a:latin typeface="Restora ExtraLight" panose="02000000000000000000" pitchFamily="50" charset="0"/>
              </a:rPr>
              <a:t>bio-ecologisch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F24508"/>
              </a:solidFill>
              <a:effectLst/>
              <a:uLnTx/>
              <a:uFillTx/>
              <a:latin typeface="Restora Extra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EE8C53F-075C-4BCB-8752-B7FE6A259D04}"/>
              </a:ext>
            </a:extLst>
          </p:cNvPr>
          <p:cNvSpPr txBox="1"/>
          <p:nvPr/>
        </p:nvSpPr>
        <p:spPr>
          <a:xfrm>
            <a:off x="8188152" y="4572131"/>
            <a:ext cx="3085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>
                <a:solidFill>
                  <a:srgbClr val="F24508"/>
                </a:solidFill>
                <a:latin typeface="Restora ExtraLight" panose="02000000000000000000" pitchFamily="50" charset="0"/>
              </a:rPr>
              <a:t>modulair &amp; flexibel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F24508"/>
              </a:solidFill>
              <a:effectLst/>
              <a:uLnTx/>
              <a:uFillTx/>
              <a:latin typeface="Restora Extra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F2A58F85-AB73-47B0-877A-D6CED73521BB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USP</a:t>
            </a:r>
          </a:p>
        </p:txBody>
      </p:sp>
      <p:pic>
        <p:nvPicPr>
          <p:cNvPr id="11" name="Picture 2" descr="Logo&#10;&#10;Description automatically generated">
            <a:extLst>
              <a:ext uri="{FF2B5EF4-FFF2-40B4-BE49-F238E27FC236}">
                <a16:creationId xmlns:a16="http://schemas.microsoft.com/office/drawing/2014/main" id="{A66FDF4D-80E8-45C2-849A-9FF75A538C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12" name="Groep 11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4" name="Rechthoek 13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696032863"/>
      </p:ext>
    </p:extLst>
  </p:cSld>
  <p:clrMapOvr>
    <a:masterClrMapping/>
  </p:clrMapOvr>
  <p:transition spd="med"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F2A58F85-AB73-47B0-877A-D6CED73521BB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Modulair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883FDB6-700E-4AA4-8808-33CF9D01F0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0293" y="2753591"/>
            <a:ext cx="7450282" cy="410440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91885CB-3EE2-4289-91DC-55568BF6663A}"/>
              </a:ext>
            </a:extLst>
          </p:cNvPr>
          <p:cNvSpPr txBox="1"/>
          <p:nvPr/>
        </p:nvSpPr>
        <p:spPr>
          <a:xfrm>
            <a:off x="899955" y="1201810"/>
            <a:ext cx="982979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1 of meerdere modules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Verplaatsbaar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Max afmetingen (l x b x h): 12 x 4,5 x 3,5 m</a:t>
            </a:r>
          </a:p>
        </p:txBody>
      </p:sp>
      <p:pic>
        <p:nvPicPr>
          <p:cNvPr id="8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6B12C2B-D1B9-469A-9C3E-4BA19D62C1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9" name="Picture 2" descr="Logo&#10;&#10;Description automatically generated">
            <a:extLst>
              <a:ext uri="{FF2B5EF4-FFF2-40B4-BE49-F238E27FC236}">
                <a16:creationId xmlns:a16="http://schemas.microsoft.com/office/drawing/2014/main" id="{C41BFDB3-B1D2-4F11-9DB1-F210FE537A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7" name="Groep 6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2" name="Rechthoek 11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040370444"/>
      </p:ext>
    </p:extLst>
  </p:cSld>
  <p:clrMapOvr>
    <a:masterClrMapping/>
  </p:clrMapOvr>
  <p:transition spd="med"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C56FC37-3A63-4D82-ACF1-D6E84A164D72}"/>
              </a:ext>
            </a:extLst>
          </p:cNvPr>
          <p:cNvSpPr txBox="1"/>
          <p:nvPr/>
        </p:nvSpPr>
        <p:spPr>
          <a:xfrm>
            <a:off x="855579" y="3280590"/>
            <a:ext cx="798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Ontwerp volgens de theorie van Stewart Brand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B97AFE7-171F-4774-A707-4C8A3BEFB0F9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Flexibel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460C8DC-6308-4D62-A577-D211664F0F4D}"/>
              </a:ext>
            </a:extLst>
          </p:cNvPr>
          <p:cNvSpPr txBox="1"/>
          <p:nvPr/>
        </p:nvSpPr>
        <p:spPr>
          <a:xfrm>
            <a:off x="1838015" y="3959986"/>
            <a:ext cx="4466099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STRUCTUUR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LVL portiek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GEBOUWSCHIL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Wandelementen </a:t>
            </a:r>
            <a:r>
              <a:rPr lang="nl-BE" dirty="0">
                <a:sym typeface="Wingdings" panose="05000000000000000000" pitchFamily="2" charset="2"/>
              </a:rPr>
              <a:t> veelvoud van </a:t>
            </a:r>
            <a:r>
              <a:rPr lang="nl-BE" dirty="0"/>
              <a:t>60 cm: préfabriceren en stockeren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16C3804-D4FC-43F2-A962-AD0560047F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57" y="81421"/>
            <a:ext cx="6041521" cy="28891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6F5E56-B34E-45DD-B8AF-300024F2DA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679" y="3814409"/>
            <a:ext cx="3885635" cy="3043591"/>
          </a:xfrm>
          <a:prstGeom prst="rect">
            <a:avLst/>
          </a:prstGeom>
        </p:spPr>
      </p:pic>
      <p:pic>
        <p:nvPicPr>
          <p:cNvPr id="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F1D2E04-F4CF-45AC-91F7-86DCFDDF2C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7A3A8C5E-CF78-48B3-ACE5-952CF1BDDF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11" name="Groep 10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3" name="Rechthoek 12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047895763"/>
      </p:ext>
    </p:extLst>
  </p:cSld>
  <p:clrMapOvr>
    <a:masterClrMapping/>
  </p:clrMapOvr>
  <p:transition spd="med"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E98B1B1-E331-4BB8-9E1D-F07EEF97D0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233707"/>
            <a:ext cx="3840000" cy="216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56FC37-3A63-4D82-ACF1-D6E84A164D72}"/>
              </a:ext>
            </a:extLst>
          </p:cNvPr>
          <p:cNvSpPr txBox="1"/>
          <p:nvPr/>
        </p:nvSpPr>
        <p:spPr>
          <a:xfrm>
            <a:off x="924130" y="2681971"/>
            <a:ext cx="99233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Woning </a:t>
            </a:r>
            <a:r>
              <a:rPr lang="nl-BE" u="sng" dirty="0"/>
              <a:t>aanpasbaar/ </a:t>
            </a:r>
            <a:r>
              <a:rPr lang="nl-BE" u="sng" dirty="0" err="1"/>
              <a:t>uitbreidbaar</a:t>
            </a:r>
            <a:r>
              <a:rPr lang="nl-BE" dirty="0"/>
              <a:t> maken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Wanddeel kan vervangen worden door ander wanddeel met </a:t>
            </a:r>
            <a:r>
              <a:rPr lang="nl-BE" dirty="0" err="1"/>
              <a:t>bvb</a:t>
            </a:r>
            <a:r>
              <a:rPr lang="nl-BE" dirty="0"/>
              <a:t> raamopening waar geen was.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u="sng" dirty="0"/>
              <a:t>Circulariteit</a:t>
            </a:r>
            <a:r>
              <a:rPr lang="nl-BE" dirty="0"/>
              <a:t>: Recupereren van de wand bij einde levensduur woning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binnen en buiten-afwerking verwijderen (recycleren), wand inspecteren, herstellen waar nodig, terug in stock en inzetbaar voor toekomstig project.</a:t>
            </a:r>
          </a:p>
          <a:p>
            <a:r>
              <a:rPr lang="nl-BE" dirty="0"/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B97AFE7-171F-4774-A707-4C8A3BEFB0F9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Doel</a:t>
            </a:r>
          </a:p>
        </p:txBody>
      </p:sp>
      <p:pic>
        <p:nvPicPr>
          <p:cNvPr id="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7221D17-1A24-4676-85EB-7A0644208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8" name="Picture 2" descr="Logo&#10;&#10;Description automatically generated">
            <a:extLst>
              <a:ext uri="{FF2B5EF4-FFF2-40B4-BE49-F238E27FC236}">
                <a16:creationId xmlns:a16="http://schemas.microsoft.com/office/drawing/2014/main" id="{197B92D8-2AF3-4168-B388-CC9377E3D2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10" name="Groep 9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2" name="Rechthoek 11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4292127297"/>
      </p:ext>
    </p:extLst>
  </p:cSld>
  <p:clrMapOvr>
    <a:masterClrMapping/>
  </p:clrMapOvr>
  <p:transition spd="med"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0FD4A2D-2264-40D8-BC39-4D59C61226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028" y="5889170"/>
            <a:ext cx="1719971" cy="96695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2A58F85-AB73-47B0-877A-D6CED73521BB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Voordelen van modulair bouwen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736E0A-1265-45E4-B42A-000089D1C826}"/>
              </a:ext>
            </a:extLst>
          </p:cNvPr>
          <p:cNvSpPr txBox="1"/>
          <p:nvPr/>
        </p:nvSpPr>
        <p:spPr>
          <a:xfrm>
            <a:off x="924791" y="947772"/>
            <a:ext cx="8442494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nl-BE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dirty="0"/>
              <a:t>Atelier: Ideale omstandigheden (off-site constructie)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dirty="0"/>
              <a:t>Standaardisatie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dirty="0"/>
              <a:t>Minder verlies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dirty="0"/>
              <a:t>Sneller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dirty="0"/>
              <a:t>Kleinere fouten marge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dirty="0"/>
              <a:t>Minder afval op de werf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dirty="0"/>
              <a:t>Minder werf traject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dirty="0"/>
              <a:t>Verplaatsbaar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BE" dirty="0"/>
              <a:t>Verhogen efficiëntie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BE" dirty="0"/>
              <a:t>Verhogen kwaliteit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BE" dirty="0"/>
              <a:t>Verlagen van kost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5E44C0-A2B0-4FEC-9DEB-0484B6032F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264" y="2113973"/>
            <a:ext cx="5857641" cy="32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ep 5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8" name="Rechthoek 7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141781988"/>
      </p:ext>
    </p:extLst>
  </p:cSld>
  <p:clrMapOvr>
    <a:masterClrMapping/>
  </p:clrMapOvr>
  <p:transition spd="med"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F2A58F85-AB73-47B0-877A-D6CED73521BB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Voordelen van standaardisatie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56FC37-3A63-4D82-ACF1-D6E84A164D72}"/>
              </a:ext>
            </a:extLst>
          </p:cNvPr>
          <p:cNvSpPr txBox="1"/>
          <p:nvPr/>
        </p:nvSpPr>
        <p:spPr>
          <a:xfrm>
            <a:off x="934518" y="1609252"/>
            <a:ext cx="9950734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Prefab wanden van 60 cm breedte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Minder maatwerk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meer industrialisatie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lagere kostprijs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Standaard formaten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zijn afgestemd op beschikbare handelsmaten grondstoffen zoals plaatmateriaal, massief hout,… </a:t>
            </a:r>
            <a:r>
              <a:rPr lang="nl-BE" dirty="0">
                <a:sym typeface="Wingdings" panose="05000000000000000000" pitchFamily="2" charset="2"/>
              </a:rPr>
              <a:t> minder verlies</a:t>
            </a:r>
            <a:endParaRPr lang="nl-B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Standaardisatie maakt duurzame tewerkstelling van doelgroep werknemers uit de sociale economie mogelijk</a:t>
            </a:r>
          </a:p>
          <a:p>
            <a:pPr>
              <a:lnSpc>
                <a:spcPct val="150000"/>
              </a:lnSpc>
            </a:pPr>
            <a:endParaRPr lang="nl-BE" dirty="0"/>
          </a:p>
        </p:txBody>
      </p:sp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E4270D5-E460-49F5-8A50-13F89D60F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EAE0A44E-2794-4404-AE70-E500B94FAC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7" name="Groep 6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9" name="Rechthoek 8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654056107"/>
      </p:ext>
    </p:extLst>
  </p:cSld>
  <p:clrMapOvr>
    <a:masterClrMapping/>
  </p:clrMapOvr>
  <p:transition spd="med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 err="1">
                <a:solidFill>
                  <a:srgbClr val="034E9F"/>
                </a:solidFill>
                <a:latin typeface="Open Sans"/>
              </a:rPr>
              <a:t>Trainingmodule</a:t>
            </a:r>
            <a:endParaRPr lang="nl-BE" sz="3600" b="1" dirty="0">
              <a:solidFill>
                <a:srgbClr val="034E9F"/>
              </a:solidFill>
              <a:latin typeface="Open Sans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79376" y="1988840"/>
            <a:ext cx="7380650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Online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trainingmodules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714500" lvl="3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Gids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voor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bouwsector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BEN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woningen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714500" lvl="3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Gebruikersgids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tot H4.0E platform</a:t>
            </a:r>
          </a:p>
          <a:p>
            <a:pPr marL="1714500" lvl="3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Gids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voor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eindgebruikers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BEN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woningen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714500" lvl="3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Documentatie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over de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verschillende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pilootwoningen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F2A58F85-AB73-47B0-877A-D6CED73521BB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Uitdagingen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56FC37-3A63-4D82-ACF1-D6E84A164D72}"/>
              </a:ext>
            </a:extLst>
          </p:cNvPr>
          <p:cNvSpPr txBox="1"/>
          <p:nvPr/>
        </p:nvSpPr>
        <p:spPr>
          <a:xfrm>
            <a:off x="924789" y="1307695"/>
            <a:ext cx="1073381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Initieel hogere kostprijs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Montage met op maat gemaakte staal elementen kost geld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Wordt pas terug verdient wanneer aan einde levensduur of bij aanpassen van de woning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Risico op een te beperkte architecturale vrijheid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Intensief traject achter de rug met de stabiliteit ingenieur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alans vinden tussen voldoende afneembaarheid van wanddelen en het bewaren van voldoende schrankweerstand in ons gebouw.</a:t>
            </a:r>
          </a:p>
          <a:p>
            <a:pPr>
              <a:lnSpc>
                <a:spcPct val="150000"/>
              </a:lnSpc>
            </a:pPr>
            <a:endParaRPr lang="nl-B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Er is relatief meer arbeid (met een hoge belastingcomponent) nodig in een circulair ontwikkel- en bouwproces. Daarnaast is nieuw materiaal eigenlijk te goedkoop geprijsd, met een te lage belastingcomponent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Mogelijke oplossing: belasting op vervuiling en het onttrekken van nieuwe grondstoffen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8DE5BEF-9A9A-40F8-9890-F2FC9913D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A77471AC-869F-4142-9DCD-0039664775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7" name="Groep 6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9" name="Rechthoek 8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380422647"/>
      </p:ext>
    </p:extLst>
  </p:cSld>
  <p:clrMapOvr>
    <a:masterClrMapping/>
  </p:clrMapOvr>
  <p:transition spd="med"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7">
            <a:extLst>
              <a:ext uri="{FF2B5EF4-FFF2-40B4-BE49-F238E27FC236}">
                <a16:creationId xmlns:a16="http://schemas.microsoft.com/office/drawing/2014/main" id="{5E27784E-12D0-4591-ABCC-293D6A1DF357}"/>
              </a:ext>
            </a:extLst>
          </p:cNvPr>
          <p:cNvSpPr/>
          <p:nvPr/>
        </p:nvSpPr>
        <p:spPr>
          <a:xfrm>
            <a:off x="1498897" y="2784080"/>
            <a:ext cx="9202366" cy="64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24607"/>
                </a:solidFill>
                <a:latin typeface="Restora ExtraLight" panose="02000000000000000000" pitchFamily="50" charset="0"/>
              </a:rPr>
              <a:t>Gerealiseerde projecten</a:t>
            </a:r>
            <a:endParaRPr kumimoji="0" lang="nl-NL" sz="4000" b="1" strike="noStrike" kern="1200" cap="none" spc="0" normalizeH="0" baseline="0" noProof="0" dirty="0">
              <a:ln>
                <a:noFill/>
              </a:ln>
              <a:solidFill>
                <a:srgbClr val="F24607"/>
              </a:solidFill>
              <a:effectLst/>
              <a:uLnTx/>
              <a:uFillTx/>
              <a:latin typeface="Restora ExtraLight" panose="02000000000000000000" pitchFamily="50" charset="0"/>
            </a:endParaRPr>
          </a:p>
        </p:txBody>
      </p:sp>
      <p:pic>
        <p:nvPicPr>
          <p:cNvPr id="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BE7C0BC-E9D9-41AF-9EE9-2DF7D5458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D9C6EC2A-3842-4806-BFAD-81CAD71016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9" name="Rechthoek 8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40579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>
            <a:extLst>
              <a:ext uri="{FF2B5EF4-FFF2-40B4-BE49-F238E27FC236}">
                <a16:creationId xmlns:a16="http://schemas.microsoft.com/office/drawing/2014/main" id="{7D09E1B0-798E-4779-90B9-B61FACECAD12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rgbClr val="F24508"/>
                </a:solidFill>
                <a:latin typeface="Campton Light" panose="00000500000000000000" pitchFamily="50" charset="0"/>
              </a:rPr>
              <a:t>Housing</a:t>
            </a:r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 4.0 Huldenberg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37C1DC-C422-4C16-814C-B51A1BE8C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33" y="4894024"/>
            <a:ext cx="3133333" cy="9809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5E04FB-1265-4495-94B8-4420D64E5C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800" y="5927444"/>
            <a:ext cx="8489286" cy="88942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D67EC51-65D9-4B3E-9D96-47EE6128D9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77091"/>
            <a:ext cx="5602960" cy="458749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3B9344A-F6EA-43E2-9201-A3DF47C918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85" y="1254123"/>
            <a:ext cx="5203302" cy="3587433"/>
          </a:xfrm>
          <a:prstGeom prst="rect">
            <a:avLst/>
          </a:prstGeom>
        </p:spPr>
      </p:pic>
      <p:pic>
        <p:nvPicPr>
          <p:cNvPr id="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BBD15C-5745-4201-B8EF-1DC62CB7B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4324FCF-654D-45E3-A09E-658983B791C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11" name="Groep 10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3" name="Rechthoek 12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28155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5" y="1556793"/>
            <a:ext cx="7524750" cy="4333875"/>
          </a:xfrm>
          <a:prstGeom prst="rect">
            <a:avLst/>
          </a:prstGeom>
        </p:spPr>
      </p:pic>
      <p:grpSp>
        <p:nvGrpSpPr>
          <p:cNvPr id="3" name="Groep 2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5" name="Rechthoek 4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85182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5" name="Rechthoek 4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-99392"/>
            <a:ext cx="9884641" cy="70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4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92" y="0"/>
            <a:ext cx="109318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8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0"/>
            <a:ext cx="10292072" cy="68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29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05" y="0"/>
            <a:ext cx="457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34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4E2E2FF-7B5B-47EA-B518-85E017856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90D70A65-3E4B-4927-86DA-26C65EF8ED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CA4AD3E0-AB96-46AA-9AC5-5AC8EA26B201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rgbClr val="F24508"/>
                </a:solidFill>
                <a:latin typeface="Campton Light" panose="00000500000000000000" pitchFamily="50" charset="0"/>
              </a:rPr>
              <a:t>InschuifHuis</a:t>
            </a:r>
            <a:endParaRPr lang="nl-BE" sz="2400" dirty="0">
              <a:solidFill>
                <a:srgbClr val="F24508"/>
              </a:solidFill>
              <a:latin typeface="Campton Light" panose="00000500000000000000" pitchFamily="50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4FB80D-766F-4BC9-A21B-C44F17C7FB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694" y="0"/>
            <a:ext cx="5491976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9DFC72-20EF-4F21-BDA8-434B244C4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9501" y="1816243"/>
            <a:ext cx="1809750" cy="2809875"/>
          </a:xfrm>
          <a:prstGeom prst="rect">
            <a:avLst/>
          </a:prstGeom>
        </p:spPr>
      </p:pic>
      <p:grpSp>
        <p:nvGrpSpPr>
          <p:cNvPr id="7" name="Groep 6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1" name="Rechthoek 10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44103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F443F2C-0AB3-4F65-9C9C-B0B0B0F3B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440" y="1844824"/>
            <a:ext cx="9936415" cy="4130387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5790E17-8913-45B8-8BFB-32ABC4CE4C89}"/>
              </a:ext>
            </a:extLst>
          </p:cNvPr>
          <p:cNvSpPr txBox="1"/>
          <p:nvPr/>
        </p:nvSpPr>
        <p:spPr>
          <a:xfrm>
            <a:off x="736847" y="362997"/>
            <a:ext cx="5575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rgbClr val="F24508"/>
                </a:solidFill>
                <a:latin typeface="Campton Light" panose="00000500000000000000" pitchFamily="50" charset="0"/>
              </a:rPr>
              <a:t>InschuifHuis</a:t>
            </a:r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 vervangt</a:t>
            </a:r>
          </a:p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moeilijk te renoveren rijwoningen met …</a:t>
            </a:r>
          </a:p>
        </p:txBody>
      </p:sp>
      <p:pic>
        <p:nvPicPr>
          <p:cNvPr id="11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B20367F-020A-40A4-B58D-C1B8DA5B31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2" name="Picture 2" descr="Logo&#10;&#10;Description automatically generated">
            <a:extLst>
              <a:ext uri="{FF2B5EF4-FFF2-40B4-BE49-F238E27FC236}">
                <a16:creationId xmlns:a16="http://schemas.microsoft.com/office/drawing/2014/main" id="{4E53E0B9-D03A-4C91-A673-B1D7864190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8" name="Rechthoek 7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685572115"/>
      </p:ext>
    </p:extLst>
  </p:cSld>
  <p:clrMapOvr>
    <a:masterClrMapping/>
  </p:clrMapOvr>
  <p:transition spd="med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Platform</a:t>
            </a:r>
          </a:p>
        </p:txBody>
      </p:sp>
      <p:sp>
        <p:nvSpPr>
          <p:cNvPr id="4" name="Rechthoek 3"/>
          <p:cNvSpPr/>
          <p:nvPr/>
        </p:nvSpPr>
        <p:spPr>
          <a:xfrm>
            <a:off x="479376" y="1988840"/>
            <a:ext cx="7380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400" dirty="0">
                <a:ln w="3175">
                  <a:noFill/>
                </a:ln>
                <a:solidFill>
                  <a:srgbClr val="034E9F"/>
                </a:solidFill>
              </a:rPr>
              <a:t>Online </a:t>
            </a:r>
            <a:r>
              <a:rPr lang="en-GB" sz="2400" dirty="0" err="1">
                <a:ln w="3175">
                  <a:noFill/>
                </a:ln>
                <a:solidFill>
                  <a:srgbClr val="034E9F"/>
                </a:solidFill>
              </a:rPr>
              <a:t>trainingmodules</a:t>
            </a:r>
            <a:endParaRPr lang="en-GB" sz="2400" dirty="0">
              <a:ln w="3175">
                <a:noFill/>
              </a:ln>
              <a:solidFill>
                <a:srgbClr val="034E9F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  <p:pic>
        <p:nvPicPr>
          <p:cNvPr id="2" name="Afbeelding 1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b="22806"/>
          <a:stretch/>
        </p:blipFill>
        <p:spPr>
          <a:xfrm>
            <a:off x="-22569" y="0"/>
            <a:ext cx="12214569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8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D2C0E9C-4E2D-4C0C-B3A3-DCE6F138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763515A5-7EA9-4C81-8B70-7CAED65E8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A6FBE4-6734-4AF7-9772-42969AF29C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2691"/>
            <a:ext cx="12192000" cy="494662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0B86A48-C262-4263-8D51-1BE4E7C3C4B2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Sloop en plaatsing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1" name="Rechthoek 10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423765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2A5972-3E6F-4347-8FDC-4F90D3AE2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669" y="1628800"/>
            <a:ext cx="9477549" cy="51335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EED054C-6FBD-4B23-A8DF-DB717BD77E05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Van kennismaking tot oplevering</a:t>
            </a:r>
          </a:p>
        </p:txBody>
      </p:sp>
      <p:pic>
        <p:nvPicPr>
          <p:cNvPr id="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ED77A5E-5B96-4706-A5FC-FC95CD262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8" name="Picture 2" descr="Logo&#10;&#10;Description automatically generated">
            <a:extLst>
              <a:ext uri="{FF2B5EF4-FFF2-40B4-BE49-F238E27FC236}">
                <a16:creationId xmlns:a16="http://schemas.microsoft.com/office/drawing/2014/main" id="{C9E9131D-2C40-44EE-841C-A9B61CED79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grpSp>
        <p:nvGrpSpPr>
          <p:cNvPr id="9" name="Groep 8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1" name="Rechthoek 10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654061363"/>
      </p:ext>
    </p:extLst>
  </p:cSld>
  <p:clrMapOvr>
    <a:masterClrMapping/>
  </p:clrMapOvr>
  <p:transition spd="med" advTm="10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D2C0E9C-4E2D-4C0C-B3A3-DCE6F138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763515A5-7EA9-4C81-8B70-7CAED65E8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C026EFD-90D4-48C7-A5BE-0BF76D09AA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9" b="2425"/>
          <a:stretch/>
        </p:blipFill>
        <p:spPr>
          <a:xfrm>
            <a:off x="0" y="1484784"/>
            <a:ext cx="12192000" cy="4887371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B2658C8-4024-4E21-8842-5D2B5C10B868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Voorstudie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1" name="Rechthoek 10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68680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F2A58F85-AB73-47B0-877A-D6CED73521BB}"/>
              </a:ext>
            </a:extLst>
          </p:cNvPr>
          <p:cNvSpPr txBox="1"/>
          <p:nvPr/>
        </p:nvSpPr>
        <p:spPr>
          <a:xfrm>
            <a:off x="736846" y="362997"/>
            <a:ext cx="79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24508"/>
                </a:solidFill>
                <a:latin typeface="Campton Light" panose="00000500000000000000" pitchFamily="50" charset="0"/>
              </a:rPr>
              <a:t>Voordelen &amp; Uitdagingen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DC42FC6D-420C-4AFD-B1CA-71388D5EDBA8}"/>
              </a:ext>
            </a:extLst>
          </p:cNvPr>
          <p:cNvGrpSpPr/>
          <p:nvPr/>
        </p:nvGrpSpPr>
        <p:grpSpPr>
          <a:xfrm>
            <a:off x="3791744" y="1505303"/>
            <a:ext cx="7513535" cy="4619854"/>
            <a:chOff x="736846" y="1280655"/>
            <a:chExt cx="7513535" cy="4619854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C56FC37-3A63-4D82-ACF1-D6E84A164D72}"/>
                </a:ext>
              </a:extLst>
            </p:cNvPr>
            <p:cNvSpPr txBox="1"/>
            <p:nvPr/>
          </p:nvSpPr>
          <p:spPr>
            <a:xfrm>
              <a:off x="736846" y="1280655"/>
              <a:ext cx="7513535" cy="4619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nl-BE" u="sng" dirty="0"/>
            </a:p>
            <a:p>
              <a:pPr>
                <a:lnSpc>
                  <a:spcPct val="150000"/>
                </a:lnSpc>
              </a:pPr>
              <a:endParaRPr lang="nl-BE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BE" dirty="0"/>
                <a:t>Het bouwproces op de werf wordt tot een minimum beperkt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BE" dirty="0"/>
                <a:t>Er zijn duidelijke afspraken rond planning / budget … vanwege minder kans op onvoorziene omstandigheden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BE" dirty="0"/>
                <a:t>De klant wordt volledig ontzorgd: sleutel op de deur</a:t>
              </a:r>
            </a:p>
            <a:p>
              <a:pPr>
                <a:lnSpc>
                  <a:spcPct val="150000"/>
                </a:lnSpc>
              </a:pPr>
              <a:endParaRPr lang="nl-BE" dirty="0"/>
            </a:p>
            <a:p>
              <a:pPr>
                <a:lnSpc>
                  <a:spcPct val="150000"/>
                </a:lnSpc>
              </a:pPr>
              <a:endParaRPr lang="nl-BE" dirty="0"/>
            </a:p>
            <a:p>
              <a:pPr>
                <a:lnSpc>
                  <a:spcPct val="150000"/>
                </a:lnSpc>
              </a:pPr>
              <a:endParaRPr lang="nl-BE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BE" dirty="0"/>
                <a:t>Rekening houden met de afmetingen (transport)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BE" dirty="0"/>
                <a:t>‘Beperkte’ architecturale vrijheid (?)</a:t>
              </a:r>
            </a:p>
          </p:txBody>
        </p:sp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5C7B0159-A288-4605-A799-2972E4B542F7}"/>
                </a:ext>
              </a:extLst>
            </p:cNvPr>
            <p:cNvSpPr txBox="1"/>
            <p:nvPr/>
          </p:nvSpPr>
          <p:spPr>
            <a:xfrm>
              <a:off x="736846" y="1466202"/>
              <a:ext cx="68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i="1" dirty="0">
                  <a:solidFill>
                    <a:srgbClr val="CE8904"/>
                  </a:solidFill>
                  <a:latin typeface="Restora ExtraLight" panose="02000000000000000000" pitchFamily="50" charset="0"/>
                </a:rPr>
                <a:t>Voordelen</a:t>
              </a: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F6B264EF-C6FA-4132-BC8A-82CA498267AE}"/>
                </a:ext>
              </a:extLst>
            </p:cNvPr>
            <p:cNvSpPr txBox="1"/>
            <p:nvPr/>
          </p:nvSpPr>
          <p:spPr>
            <a:xfrm>
              <a:off x="736846" y="4379763"/>
              <a:ext cx="68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i="1" dirty="0">
                  <a:solidFill>
                    <a:srgbClr val="CE8904"/>
                  </a:solidFill>
                  <a:latin typeface="Restora ExtraLight" panose="02000000000000000000" pitchFamily="50" charset="0"/>
                </a:rPr>
                <a:t>Uitdagingen / aandachtspunten</a:t>
              </a:r>
            </a:p>
          </p:txBody>
        </p:sp>
      </p:grpSp>
      <p:pic>
        <p:nvPicPr>
          <p:cNvPr id="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3C20A50-9C2E-42DB-AB0C-B6D2DDDCB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8" name="Picture 2" descr="Logo&#10;&#10;Description automatically generated">
            <a:extLst>
              <a:ext uri="{FF2B5EF4-FFF2-40B4-BE49-F238E27FC236}">
                <a16:creationId xmlns:a16="http://schemas.microsoft.com/office/drawing/2014/main" id="{FC37529C-58FE-41E6-9F18-82A4E3B4EC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327A28-9887-444C-8628-19A733F0AB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908720"/>
            <a:ext cx="2987831" cy="5311700"/>
          </a:xfrm>
          <a:prstGeom prst="rect">
            <a:avLst/>
          </a:prstGeom>
        </p:spPr>
      </p:pic>
      <p:grpSp>
        <p:nvGrpSpPr>
          <p:cNvPr id="11" name="Groep 10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13" name="Rechthoek 12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542207956"/>
      </p:ext>
    </p:extLst>
  </p:cSld>
  <p:clrMapOvr>
    <a:masterClrMapping/>
  </p:clrMapOvr>
  <p:transition spd="med" advTm="10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D2C0E9C-4E2D-4C0C-B3A3-DCE6F138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763515A5-7EA9-4C81-8B70-7CAED65E8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E50B96-A912-4ACC-87EA-80E355CF8E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31" y="1484784"/>
            <a:ext cx="7154141" cy="47694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C0051EB-4F2B-4CFA-BF41-7DB814A8D6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093"/>
            <a:ext cx="4024745" cy="6037118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8400256" y="272641"/>
            <a:ext cx="2909168" cy="1133856"/>
            <a:chOff x="8400256" y="272641"/>
            <a:chExt cx="2909168" cy="1133856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152" y="272641"/>
              <a:ext cx="2557272" cy="1133856"/>
            </a:xfrm>
            <a:prstGeom prst="rect">
              <a:avLst/>
            </a:prstGeom>
          </p:spPr>
        </p:pic>
        <p:sp>
          <p:nvSpPr>
            <p:cNvPr id="8" name="Rechthoek 7"/>
            <p:cNvSpPr/>
            <p:nvPr/>
          </p:nvSpPr>
          <p:spPr>
            <a:xfrm>
              <a:off x="8400256" y="408962"/>
              <a:ext cx="351896" cy="99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65551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D2C0E9C-4E2D-4C0C-B3A3-DCE6F138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763515A5-7EA9-4C81-8B70-7CAED65E8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3099E37-A5F2-4A44-911D-D0BA751E9D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8161"/>
            <a:ext cx="3775365" cy="56630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5AD1A6-1688-4480-81C2-F97EA9E7FF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319" y="458161"/>
            <a:ext cx="3775366" cy="566304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2AF5E5D-02C6-4492-92D2-B154B22DC1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638" y="458161"/>
            <a:ext cx="3775365" cy="56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>
            <a:extLst>
              <a:ext uri="{FF2B5EF4-FFF2-40B4-BE49-F238E27FC236}">
                <a16:creationId xmlns:a16="http://schemas.microsoft.com/office/drawing/2014/main" id="{7D09E1B0-798E-4779-90B9-B61FACECAD12}"/>
              </a:ext>
            </a:extLst>
          </p:cNvPr>
          <p:cNvSpPr txBox="1"/>
          <p:nvPr/>
        </p:nvSpPr>
        <p:spPr>
          <a:xfrm>
            <a:off x="736846" y="362997"/>
            <a:ext cx="798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rgbClr val="F24508"/>
                </a:solidFill>
                <a:latin typeface="Restora ExtraLight" panose="02000000000000000000" pitchFamily="50" charset="0"/>
              </a:rPr>
              <a:t>Toekomst – circulaire businessmodellen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E36B2F2-CEDC-4587-AEE2-4A00FD6AE9AE}"/>
              </a:ext>
            </a:extLst>
          </p:cNvPr>
          <p:cNvSpPr txBox="1"/>
          <p:nvPr/>
        </p:nvSpPr>
        <p:spPr>
          <a:xfrm>
            <a:off x="966353" y="1592009"/>
            <a:ext cx="976745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/>
              <a:t>MOBBLE as a service</a:t>
            </a:r>
          </a:p>
        </p:txBody>
      </p:sp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77F6067-5BA4-4EDD-92B6-DA5327F9E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1599"/>
            <a:ext cx="1587624" cy="726401"/>
          </a:xfrm>
          <a:prstGeom prst="rect">
            <a:avLst/>
          </a:prstGeom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E6B62F06-5DA8-4BAC-BCFB-183C7A76C9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263" y="6372155"/>
            <a:ext cx="1490737" cy="48584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52" y="272641"/>
            <a:ext cx="2557272" cy="113385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8256240" y="408962"/>
            <a:ext cx="648072" cy="1183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021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830061" y="565195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>
                <a:ln w="3175">
                  <a:noFill/>
                </a:ln>
                <a:solidFill>
                  <a:srgbClr val="034E9F"/>
                </a:solidFill>
              </a:rPr>
              <a:t>Meer info: www.kampc.be/innovatie/projecten/housing-4.0-energy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3" y="692696"/>
            <a:ext cx="13196919" cy="41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Platform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79376" y="1916832"/>
            <a:ext cx="6984776" cy="4431983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Digitale</a:t>
            </a:r>
            <a:r>
              <a:rPr lang="en-GB" sz="28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infrastructuur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Open platform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waar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ontwerpers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bouwsystemen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data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kunnen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invoegen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57300" lvl="2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Data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kunnen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continu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geupdate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worden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GB" dirty="0">
              <a:ln w="3175">
                <a:noFill/>
              </a:ln>
              <a:solidFill>
                <a:srgbClr val="034E9F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GB" sz="2800" dirty="0" err="1">
                <a:ln w="3175">
                  <a:noFill/>
                </a:ln>
                <a:solidFill>
                  <a:srgbClr val="034E9F"/>
                </a:solidFill>
              </a:rPr>
              <a:t>Gebruikers</a:t>
            </a: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Ingave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locatie</a:t>
            </a:r>
            <a:endParaRPr lang="en-GB" sz="2000" dirty="0">
              <a:ln w="3175">
                <a:noFill/>
              </a:ln>
              <a:solidFill>
                <a:srgbClr val="034E9F"/>
              </a:solidFill>
            </a:endParaRP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Keuze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van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woningtype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uit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menu</a:t>
            </a:r>
          </a:p>
          <a:p>
            <a:pPr marL="1200150" lvl="2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Personaliseren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met </a:t>
            </a:r>
            <a:r>
              <a:rPr lang="en-GB" sz="2000" dirty="0" err="1">
                <a:ln w="3175">
                  <a:noFill/>
                </a:ln>
                <a:solidFill>
                  <a:srgbClr val="034E9F"/>
                </a:solidFill>
              </a:rPr>
              <a:t>specifieke</a:t>
            </a:r>
            <a:r>
              <a:rPr lang="en-GB" sz="2000" dirty="0">
                <a:ln w="3175">
                  <a:noFill/>
                </a:ln>
                <a:solidFill>
                  <a:srgbClr val="034E9F"/>
                </a:solidFill>
              </a:rPr>
              <a:t> data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GB" sz="2800" dirty="0">
              <a:ln w="3175">
                <a:noFill/>
              </a:ln>
              <a:solidFill>
                <a:srgbClr val="034E9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6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Platform</a:t>
            </a: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1988841"/>
            <a:ext cx="7181850" cy="40481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9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BE" sz="3600" b="1" dirty="0">
                <a:solidFill>
                  <a:srgbClr val="034E9F"/>
                </a:solidFill>
                <a:latin typeface="Open Sans"/>
              </a:rPr>
              <a:t>Platform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63" y="1916832"/>
            <a:ext cx="7153275" cy="40576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22" y="124202"/>
            <a:ext cx="2557272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9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0E0BAC4E8E3F43B4502F0FFC6B06B5" ma:contentTypeVersion="4" ma:contentTypeDescription="Een nieuw document maken." ma:contentTypeScope="" ma:versionID="1bb041f8a0a156e39bcfffd2c0d5e0d4">
  <xsd:schema xmlns:xsd="http://www.w3.org/2001/XMLSchema" xmlns:xs="http://www.w3.org/2001/XMLSchema" xmlns:p="http://schemas.microsoft.com/office/2006/metadata/properties" xmlns:ns2="94dda90e-1c9e-4d74-9657-c53ea7947525" targetNamespace="http://schemas.microsoft.com/office/2006/metadata/properties" ma:root="true" ma:fieldsID="eb3e3ba47bec1639e02d9b682c77d06f" ns2:_="">
    <xsd:import namespace="94dda90e-1c9e-4d74-9657-c53ea79475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da90e-1c9e-4d74-9657-c53ea7947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387CB2-A7EF-4860-A425-7D811507E2B8}"/>
</file>

<file path=customXml/itemProps2.xml><?xml version="1.0" encoding="utf-8"?>
<ds:datastoreItem xmlns:ds="http://schemas.openxmlformats.org/officeDocument/2006/customXml" ds:itemID="{58FDAA21-8857-4B6F-B5D0-AE49E15D38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238306-241F-48AE-B7D1-12EB5884D410}">
  <ds:schemaRefs>
    <ds:schemaRef ds:uri="http://purl.org/dc/dcmitype/"/>
    <ds:schemaRef ds:uri="1b5e5dbf-9528-4844-97ac-17cdef8b6877"/>
    <ds:schemaRef ds:uri="http://schemas.openxmlformats.org/package/2006/metadata/core-properties"/>
    <ds:schemaRef ds:uri="4321ec71-d89a-4425-8832-df81b656e4cf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17360</TotalTime>
  <Words>871</Words>
  <Application>Microsoft Office PowerPoint</Application>
  <PresentationFormat>Breedbeeld</PresentationFormat>
  <Paragraphs>281</Paragraphs>
  <Slides>67</Slides>
  <Notes>59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Campton Light</vt:lpstr>
      <vt:lpstr>Open Sans</vt:lpstr>
      <vt:lpstr>Restora ExtraLight</vt:lpstr>
      <vt:lpstr>ropa sans</vt:lpstr>
      <vt:lpstr>Wingdings</vt:lpstr>
      <vt:lpstr>Kantoorthema</vt:lpstr>
      <vt:lpstr>PowerPoint-presentatie</vt:lpstr>
      <vt:lpstr>PowerPoint-presentatie</vt:lpstr>
      <vt:lpstr>Doel project</vt:lpstr>
      <vt:lpstr>Doel project</vt:lpstr>
      <vt:lpstr>Trainingmodule</vt:lpstr>
      <vt:lpstr>Platform</vt:lpstr>
      <vt:lpstr>Platform</vt:lpstr>
      <vt:lpstr>Platform</vt:lpstr>
      <vt:lpstr>Platform</vt:lpstr>
      <vt:lpstr>Platform</vt:lpstr>
      <vt:lpstr>Pilot Almere - WikiHouse</vt:lpstr>
      <vt:lpstr>Pilot Almere - WikiHouse</vt:lpstr>
      <vt:lpstr>Pilot Almere - WikiHouse</vt:lpstr>
      <vt:lpstr>Pilot Almere - WikiHouse</vt:lpstr>
      <vt:lpstr>Pilot Almere - WikiHouse</vt:lpstr>
      <vt:lpstr>Pilot Almere - WikiHouse</vt:lpstr>
      <vt:lpstr>Pilot Duitsland - Thoma</vt:lpstr>
      <vt:lpstr>PowerPoint-presentatie</vt:lpstr>
      <vt:lpstr>PowerPoint-presentatie</vt:lpstr>
      <vt:lpstr>Pilot Huldenberg - Mobble</vt:lpstr>
      <vt:lpstr>Pilot Huldenberg - Mobble</vt:lpstr>
      <vt:lpstr>Pilot Huldenberg - Mobble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Bouwproces herdenken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Provinciebestuur Vlaams-Brabant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4.0 Energy</dc:title>
  <dc:creator>Peter Dhondt</dc:creator>
  <cp:lastModifiedBy>Peter Dhondt</cp:lastModifiedBy>
  <cp:revision>249</cp:revision>
  <dcterms:created xsi:type="dcterms:W3CDTF">2017-10-23T18:02:14Z</dcterms:created>
  <dcterms:modified xsi:type="dcterms:W3CDTF">2022-12-09T11:09:34Z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0x010100C70E0BAC4E8E3F43B4502F0FFC6B06B5</vt:lpwstr>
  </property>
</Properties>
</file>