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59" r:id="rId6"/>
    <p:sldMasterId id="2147483727" r:id="rId7"/>
  </p:sldMasterIdLst>
  <p:notesMasterIdLst>
    <p:notesMasterId r:id="rId45"/>
  </p:notesMasterIdLst>
  <p:handoutMasterIdLst>
    <p:handoutMasterId r:id="rId46"/>
  </p:handoutMasterIdLst>
  <p:sldIdLst>
    <p:sldId id="951" r:id="rId8"/>
    <p:sldId id="2236" r:id="rId9"/>
    <p:sldId id="971" r:id="rId10"/>
    <p:sldId id="1018" r:id="rId11"/>
    <p:sldId id="1014" r:id="rId12"/>
    <p:sldId id="2589" r:id="rId13"/>
    <p:sldId id="2590" r:id="rId14"/>
    <p:sldId id="2591" r:id="rId15"/>
    <p:sldId id="1015" r:id="rId16"/>
    <p:sldId id="1016" r:id="rId17"/>
    <p:sldId id="1017" r:id="rId18"/>
    <p:sldId id="1024" r:id="rId19"/>
    <p:sldId id="972" r:id="rId20"/>
    <p:sldId id="2297" r:id="rId21"/>
    <p:sldId id="2295" r:id="rId22"/>
    <p:sldId id="1020" r:id="rId23"/>
    <p:sldId id="1021" r:id="rId24"/>
    <p:sldId id="1022" r:id="rId25"/>
    <p:sldId id="2296" r:id="rId26"/>
    <p:sldId id="2294" r:id="rId27"/>
    <p:sldId id="2277" r:id="rId28"/>
    <p:sldId id="2293" r:id="rId29"/>
    <p:sldId id="2240" r:id="rId30"/>
    <p:sldId id="969" r:id="rId31"/>
    <p:sldId id="2278" r:id="rId32"/>
    <p:sldId id="970" r:id="rId33"/>
    <p:sldId id="2276" r:id="rId34"/>
    <p:sldId id="2286" r:id="rId35"/>
    <p:sldId id="2288" r:id="rId36"/>
    <p:sldId id="2292" r:id="rId37"/>
    <p:sldId id="2287" r:id="rId38"/>
    <p:sldId id="2291" r:id="rId39"/>
    <p:sldId id="2289" r:id="rId40"/>
    <p:sldId id="2298" r:id="rId41"/>
    <p:sldId id="2592" r:id="rId42"/>
    <p:sldId id="2593" r:id="rId43"/>
    <p:sldId id="288" r:id="rId44"/>
  </p:sldIdLst>
  <p:sldSz cx="12192000" cy="6858000"/>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s Veronique" initials="VV" lastIdx="24" clrIdx="0">
    <p:extLst>
      <p:ext uri="{19B8F6BF-5375-455C-9EA6-DF929625EA0E}">
        <p15:presenceInfo xmlns:p15="http://schemas.microsoft.com/office/powerpoint/2012/main" userId="S::veronique.vens@vlaanderen.be::0ac0614e-d94d-4721-94fd-874b7aaa0a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5269"/>
    <a:srgbClr val="4AA832"/>
    <a:srgbClr val="C83C22"/>
    <a:srgbClr val="E8754C"/>
    <a:srgbClr val="FCB414"/>
    <a:srgbClr val="007A7D"/>
    <a:srgbClr val="42AFB6"/>
    <a:srgbClr val="C2C923"/>
    <a:srgbClr val="B2B2B2"/>
    <a:srgbClr val="394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68666-EB99-48CC-AD3B-0C6B565196F1}" v="1" dt="2024-04-24T11:25:29.38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82" autoAdjust="0"/>
  </p:normalViewPr>
  <p:slideViewPr>
    <p:cSldViewPr snapToGrid="0">
      <p:cViewPr varScale="1">
        <p:scale>
          <a:sx n="68" d="100"/>
          <a:sy n="68" d="100"/>
        </p:scale>
        <p:origin x="1234" y="53"/>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A7B8E-11A5-4C76-9F36-313F9C60C8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BE"/>
        </a:p>
      </dgm:t>
    </dgm:pt>
    <dgm:pt modelId="{5C928D48-ED12-4D0C-9B68-D9E5D1EC78BE}">
      <dgm:prSet custT="1"/>
      <dgm:spPr/>
      <dgm:t>
        <a:bodyPr/>
        <a:lstStyle/>
        <a:p>
          <a:pPr marL="228600" lvl="1" indent="0" algn="l" defTabSz="889000">
            <a:lnSpc>
              <a:spcPct val="90000"/>
            </a:lnSpc>
            <a:spcBef>
              <a:spcPct val="0"/>
            </a:spcBef>
            <a:spcAft>
              <a:spcPct val="15000"/>
            </a:spcAft>
          </a:pPr>
          <a:r>
            <a:rPr lang="nl-BE" sz="2000" b="1" kern="1200">
              <a:solidFill>
                <a:srgbClr val="38373A">
                  <a:hueOff val="0"/>
                  <a:satOff val="0"/>
                  <a:lumOff val="0"/>
                  <a:alphaOff val="0"/>
                </a:srgbClr>
              </a:solidFill>
              <a:latin typeface="+mn-lt"/>
              <a:ea typeface="+mn-ea"/>
              <a:cs typeface="+mn-cs"/>
            </a:rPr>
            <a:t> 0%-energielening is omgevormd en uitgebreid</a:t>
          </a:r>
          <a:endParaRPr lang="nl-BE" sz="2000" b="1" kern="1200">
            <a:latin typeface="+mn-lt"/>
          </a:endParaRPr>
        </a:p>
      </dgm:t>
    </dgm:pt>
    <dgm:pt modelId="{247DFE07-4D66-41D5-9B4F-2B6B955605A3}" type="parTrans" cxnId="{85BB0BF9-7062-4B31-A182-183A8A6E92AC}">
      <dgm:prSet/>
      <dgm:spPr/>
      <dgm:t>
        <a:bodyPr/>
        <a:lstStyle/>
        <a:p>
          <a:endParaRPr lang="nl-BE" sz="2000"/>
        </a:p>
      </dgm:t>
    </dgm:pt>
    <dgm:pt modelId="{6CFF498A-C42D-4D3D-9666-5765237C0377}" type="sibTrans" cxnId="{85BB0BF9-7062-4B31-A182-183A8A6E92AC}">
      <dgm:prSet/>
      <dgm:spPr/>
      <dgm:t>
        <a:bodyPr/>
        <a:lstStyle/>
        <a:p>
          <a:endParaRPr lang="nl-BE" sz="2000"/>
        </a:p>
      </dgm:t>
    </dgm:pt>
    <dgm:pt modelId="{A7AC78A8-9ABB-49DC-923D-8145DCDC43E5}">
      <dgm:prSet custT="1"/>
      <dgm:spPr/>
      <dgm:t>
        <a:bodyPr/>
        <a:lstStyle/>
        <a:p>
          <a:r>
            <a:rPr lang="nl-BE" sz="2000" b="1"/>
            <a:t>Mijn VerbouwLening vanaf 1 september 2022 </a:t>
          </a:r>
          <a:r>
            <a:rPr lang="nl-BE" sz="2000" b="1" err="1"/>
            <a:t>ism</a:t>
          </a:r>
          <a:r>
            <a:rPr lang="nl-BE" sz="2000" b="1"/>
            <a:t> met de energiehuizen</a:t>
          </a:r>
        </a:p>
      </dgm:t>
    </dgm:pt>
    <dgm:pt modelId="{E25014AA-7DB7-4031-9276-CB9D89262E2D}" type="parTrans" cxnId="{AD5A4718-7F82-49BE-8593-2C0EB88DFCC9}">
      <dgm:prSet/>
      <dgm:spPr/>
      <dgm:t>
        <a:bodyPr/>
        <a:lstStyle/>
        <a:p>
          <a:endParaRPr lang="nl-BE" sz="2000"/>
        </a:p>
      </dgm:t>
    </dgm:pt>
    <dgm:pt modelId="{A5FEC986-2DE2-441B-89A6-ED1FD274F754}" type="sibTrans" cxnId="{AD5A4718-7F82-49BE-8593-2C0EB88DFCC9}">
      <dgm:prSet/>
      <dgm:spPr/>
      <dgm:t>
        <a:bodyPr/>
        <a:lstStyle/>
        <a:p>
          <a:endParaRPr lang="nl-BE" sz="2000"/>
        </a:p>
      </dgm:t>
    </dgm:pt>
    <dgm:pt modelId="{91A5E249-D8BE-4F5B-B9B5-264BD8E89E51}">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mn-lt"/>
              <a:ea typeface="+mn-ea"/>
              <a:cs typeface="+mn-cs"/>
            </a:rPr>
            <a:t> Doelgroep: bestaande eigenaars met lage en midden inkomens uit Mijn VerbouwPremie</a:t>
          </a:r>
          <a:endParaRPr lang="nl-BE" sz="2000" kern="1200">
            <a:latin typeface="+mn-lt"/>
          </a:endParaRPr>
        </a:p>
      </dgm:t>
    </dgm:pt>
    <dgm:pt modelId="{E46A44A9-8811-4976-8084-B39B106A79A5}" type="parTrans" cxnId="{82AB905F-7F2C-472E-BDEC-303A1A9E6CF3}">
      <dgm:prSet/>
      <dgm:spPr/>
      <dgm:t>
        <a:bodyPr/>
        <a:lstStyle/>
        <a:p>
          <a:endParaRPr lang="nl-BE"/>
        </a:p>
      </dgm:t>
    </dgm:pt>
    <dgm:pt modelId="{5B52C763-31B7-4B75-9B3F-9C7BE7C4CA86}" type="sibTrans" cxnId="{82AB905F-7F2C-472E-BDEC-303A1A9E6CF3}">
      <dgm:prSet/>
      <dgm:spPr/>
      <dgm:t>
        <a:bodyPr/>
        <a:lstStyle/>
        <a:p>
          <a:endParaRPr lang="nl-BE"/>
        </a:p>
      </dgm:t>
    </dgm:pt>
    <dgm:pt modelId="{D16BD893-2818-4435-94FF-0BBC017EFCA1}">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Maximaal te ontlenen bedrag verhoogd van 15.000 naar 6</a:t>
          </a:r>
          <a:r>
            <a:rPr lang="nl-BE" sz="2000" kern="1200">
              <a:solidFill>
                <a:srgbClr val="38373A">
                  <a:hueOff val="0"/>
                  <a:satOff val="0"/>
                  <a:lumOff val="0"/>
                  <a:alphaOff val="0"/>
                </a:srgbClr>
              </a:solidFill>
              <a:latin typeface="Calibri"/>
              <a:ea typeface="+mn-ea"/>
              <a:cs typeface="+mn-cs"/>
              <a:sym typeface="Wingdings" panose="05000000000000000000" pitchFamily="2" charset="2"/>
            </a:rPr>
            <a:t>0.000 euro</a:t>
          </a:r>
          <a:endParaRPr lang="nl-BE" sz="2000" kern="1200">
            <a:solidFill>
              <a:srgbClr val="38373A">
                <a:hueOff val="0"/>
                <a:satOff val="0"/>
                <a:lumOff val="0"/>
                <a:alphaOff val="0"/>
              </a:srgbClr>
            </a:solidFill>
            <a:latin typeface="Calibri"/>
            <a:ea typeface="+mn-ea"/>
            <a:cs typeface="+mn-cs"/>
          </a:endParaRPr>
        </a:p>
      </dgm:t>
    </dgm:pt>
    <dgm:pt modelId="{EB1B162E-72D9-4DD9-9FD1-F2681B6C6863}" type="parTrans" cxnId="{1E28FE46-1F03-4C64-A2C6-CD425AAD5F72}">
      <dgm:prSet/>
      <dgm:spPr/>
      <dgm:t>
        <a:bodyPr/>
        <a:lstStyle/>
        <a:p>
          <a:endParaRPr lang="nl-BE"/>
        </a:p>
      </dgm:t>
    </dgm:pt>
    <dgm:pt modelId="{28338009-86C0-4F05-95FD-9A8E9B20E05B}" type="sibTrans" cxnId="{1E28FE46-1F03-4C64-A2C6-CD425AAD5F72}">
      <dgm:prSet/>
      <dgm:spPr/>
      <dgm:t>
        <a:bodyPr/>
        <a:lstStyle/>
        <a:p>
          <a:endParaRPr lang="nl-BE"/>
        </a:p>
      </dgm:t>
    </dgm:pt>
    <dgm:pt modelId="{75559E79-F260-4D58-AE48-8B4412DB707E}">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sym typeface="Wingdings" panose="05000000000000000000" pitchFamily="2" charset="2"/>
            </a:rPr>
            <a:t> Duurtijd van 10 naar 25 jaar</a:t>
          </a:r>
          <a:endParaRPr lang="nl-BE" sz="2000" kern="1200">
            <a:solidFill>
              <a:srgbClr val="38373A">
                <a:hueOff val="0"/>
                <a:satOff val="0"/>
                <a:lumOff val="0"/>
                <a:alphaOff val="0"/>
              </a:srgbClr>
            </a:solidFill>
            <a:latin typeface="Calibri"/>
            <a:ea typeface="+mn-ea"/>
            <a:cs typeface="+mn-cs"/>
          </a:endParaRPr>
        </a:p>
      </dgm:t>
    </dgm:pt>
    <dgm:pt modelId="{4BE83D22-5B22-45A1-A9FE-F7B96D80C89F}" type="parTrans" cxnId="{F6EDB607-AC46-435F-BEE2-7F5984EF05CA}">
      <dgm:prSet/>
      <dgm:spPr/>
      <dgm:t>
        <a:bodyPr/>
        <a:lstStyle/>
        <a:p>
          <a:endParaRPr lang="nl-BE"/>
        </a:p>
      </dgm:t>
    </dgm:pt>
    <dgm:pt modelId="{2E528312-72FF-45AD-BDAE-00E3548C6264}" type="sibTrans" cxnId="{F6EDB607-AC46-435F-BEE2-7F5984EF05CA}">
      <dgm:prSet/>
      <dgm:spPr/>
      <dgm:t>
        <a:bodyPr/>
        <a:lstStyle/>
        <a:p>
          <a:endParaRPr lang="nl-BE"/>
        </a:p>
      </dgm:t>
    </dgm:pt>
    <dgm:pt modelId="{AD83FE68-DF8E-4F29-9259-2A59761FFDB4}">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Voor renovatiewerken die worden gesubsidieerd in Mijn VerbouwPremie</a:t>
          </a:r>
        </a:p>
      </dgm:t>
    </dgm:pt>
    <dgm:pt modelId="{EAF6F671-1E65-4857-BF5B-6D65CE0901B5}" type="parTrans" cxnId="{D32867FE-72EA-4E71-B095-E1563ED51246}">
      <dgm:prSet/>
      <dgm:spPr/>
      <dgm:t>
        <a:bodyPr/>
        <a:lstStyle/>
        <a:p>
          <a:endParaRPr lang="nl-BE"/>
        </a:p>
      </dgm:t>
    </dgm:pt>
    <dgm:pt modelId="{48DE703D-53BC-4DF4-9BCB-DF42A8A4E85A}" type="sibTrans" cxnId="{D32867FE-72EA-4E71-B095-E1563ED51246}">
      <dgm:prSet/>
      <dgm:spPr/>
      <dgm:t>
        <a:bodyPr/>
        <a:lstStyle/>
        <a:p>
          <a:endParaRPr lang="nl-BE"/>
        </a:p>
      </dgm:t>
    </dgm:pt>
    <dgm:pt modelId="{1A39CF47-93E5-4B71-BE4E-C53F76BDAE9A}">
      <dgm:prSet custT="1"/>
      <dgm:spPr/>
      <dgm:t>
        <a:bodyPr/>
        <a:lstStyle/>
        <a:p>
          <a:pPr marL="228600" lvl="1" indent="0" algn="l" defTabSz="889000">
            <a:lnSpc>
              <a:spcPct val="90000"/>
            </a:lnSpc>
            <a:spcBef>
              <a:spcPct val="0"/>
            </a:spcBef>
            <a:spcAft>
              <a:spcPct val="15000"/>
            </a:spcAft>
          </a:pPr>
          <a:r>
            <a:rPr lang="nl-BE" sz="2000" b="1" kern="1200">
              <a:latin typeface="+mn-lt"/>
            </a:rPr>
            <a:t> Succes: gemiddeld 850 aanvragen per maand sinds lancering (totaal 14.500, 488 MEUR)</a:t>
          </a:r>
        </a:p>
      </dgm:t>
    </dgm:pt>
    <dgm:pt modelId="{C99E575F-F013-4C04-AF25-8AC8DEDAD941}" type="parTrans" cxnId="{14615688-4447-460A-A42E-C203A15F37E8}">
      <dgm:prSet/>
      <dgm:spPr/>
      <dgm:t>
        <a:bodyPr/>
        <a:lstStyle/>
        <a:p>
          <a:endParaRPr lang="nl-BE"/>
        </a:p>
      </dgm:t>
    </dgm:pt>
    <dgm:pt modelId="{A7C64860-EF95-47E2-8A59-DC4D2D62C199}" type="sibTrans" cxnId="{14615688-4447-460A-A42E-C203A15F37E8}">
      <dgm:prSet/>
      <dgm:spPr/>
      <dgm:t>
        <a:bodyPr/>
        <a:lstStyle/>
        <a:p>
          <a:endParaRPr lang="nl-BE"/>
        </a:p>
      </dgm:t>
    </dgm:pt>
    <dgm:pt modelId="{0EC398F6-B551-4FEF-ABFE-0DE6397C2F77}">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Ook voor bepaalde particuliere verhuurders: SVK en geconventioneerde huur</a:t>
          </a:r>
        </a:p>
      </dgm:t>
    </dgm:pt>
    <dgm:pt modelId="{25D94B7D-18B0-4017-99CE-8FF77FC51992}" type="parTrans" cxnId="{333A2820-B624-4EC7-B122-E18D19069569}">
      <dgm:prSet/>
      <dgm:spPr/>
      <dgm:t>
        <a:bodyPr/>
        <a:lstStyle/>
        <a:p>
          <a:endParaRPr lang="nl-BE"/>
        </a:p>
      </dgm:t>
    </dgm:pt>
    <dgm:pt modelId="{8A25D338-5257-4F89-B716-47C30F05F2A4}" type="sibTrans" cxnId="{333A2820-B624-4EC7-B122-E18D19069569}">
      <dgm:prSet/>
      <dgm:spPr/>
      <dgm:t>
        <a:bodyPr/>
        <a:lstStyle/>
        <a:p>
          <a:endParaRPr lang="nl-BE"/>
        </a:p>
      </dgm:t>
    </dgm:pt>
    <dgm:pt modelId="{173A97C9-6352-4006-9B8D-69B5D779BE38}">
      <dgm:prSet custT="1"/>
      <dgm:spPr/>
      <dgm:t>
        <a:bodyPr/>
        <a:lstStyle/>
        <a:p>
          <a:pPr marL="228600" lvl="1" indent="0" algn="l" defTabSz="889000">
            <a:lnSpc>
              <a:spcPct val="90000"/>
            </a:lnSpc>
            <a:spcBef>
              <a:spcPct val="0"/>
            </a:spcBef>
            <a:spcAft>
              <a:spcPct val="15000"/>
            </a:spcAft>
          </a:pPr>
          <a:endParaRPr lang="nl-BE" sz="2000" b="1" kern="1200">
            <a:latin typeface="+mn-lt"/>
          </a:endParaRPr>
        </a:p>
      </dgm:t>
    </dgm:pt>
    <dgm:pt modelId="{743220D1-C20C-422E-B571-95B23CD113FE}" type="parTrans" cxnId="{1C11FC06-CDB6-40D4-9AFB-18FA498F3FD2}">
      <dgm:prSet/>
      <dgm:spPr/>
      <dgm:t>
        <a:bodyPr/>
        <a:lstStyle/>
        <a:p>
          <a:endParaRPr lang="nl-BE"/>
        </a:p>
      </dgm:t>
    </dgm:pt>
    <dgm:pt modelId="{9F83C54E-9762-4369-898D-0F3CC4225F7E}" type="sibTrans" cxnId="{1C11FC06-CDB6-40D4-9AFB-18FA498F3FD2}">
      <dgm:prSet/>
      <dgm:spPr/>
      <dgm:t>
        <a:bodyPr/>
        <a:lstStyle/>
        <a:p>
          <a:endParaRPr lang="nl-BE"/>
        </a:p>
      </dgm:t>
    </dgm:pt>
    <dgm:pt modelId="{511C9604-CCB4-4E84-B28C-E79CC6C0FC67}">
      <dgm:prSet custT="1"/>
      <dgm:spPr/>
      <dgm:t>
        <a:bodyPr/>
        <a:lstStyle/>
        <a:p>
          <a:pPr marL="228600" lvl="1" indent="0" algn="l" defTabSz="889000">
            <a:lnSpc>
              <a:spcPct val="90000"/>
            </a:lnSpc>
            <a:spcBef>
              <a:spcPct val="0"/>
            </a:spcBef>
            <a:spcAft>
              <a:spcPct val="15000"/>
            </a:spcAft>
          </a:pPr>
          <a:endParaRPr lang="nl-BE" sz="2000" b="1" kern="1200">
            <a:latin typeface="+mn-lt"/>
          </a:endParaRPr>
        </a:p>
      </dgm:t>
    </dgm:pt>
    <dgm:pt modelId="{ED9A318A-4AE4-4C2D-8F96-71774C39D77C}" type="parTrans" cxnId="{684E975B-F3D3-4E1B-B2B4-D2DE2E4B255B}">
      <dgm:prSet/>
      <dgm:spPr/>
      <dgm:t>
        <a:bodyPr/>
        <a:lstStyle/>
        <a:p>
          <a:endParaRPr lang="nl-BE"/>
        </a:p>
      </dgm:t>
    </dgm:pt>
    <dgm:pt modelId="{CFCDDFF0-C92F-48D1-9A69-91CB778C4385}" type="sibTrans" cxnId="{684E975B-F3D3-4E1B-B2B4-D2DE2E4B255B}">
      <dgm:prSet/>
      <dgm:spPr/>
      <dgm:t>
        <a:bodyPr/>
        <a:lstStyle/>
        <a:p>
          <a:endParaRPr lang="nl-BE"/>
        </a:p>
      </dgm:t>
    </dgm:pt>
    <dgm:pt modelId="{0CE7FF64-FBC1-43DB-A1E3-83F13B170D16}">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Ook voor VME – appartementsgebouwen ( maximaal 60.000 + 25.000 per appartement)</a:t>
          </a:r>
        </a:p>
      </dgm:t>
    </dgm:pt>
    <dgm:pt modelId="{A8FFF073-D3A5-4AC6-966F-4761BFC2AEF2}" type="parTrans" cxnId="{319143D6-53AC-4B3D-8B99-2B4A9620F530}">
      <dgm:prSet/>
      <dgm:spPr/>
      <dgm:t>
        <a:bodyPr/>
        <a:lstStyle/>
        <a:p>
          <a:endParaRPr lang="nl-BE"/>
        </a:p>
      </dgm:t>
    </dgm:pt>
    <dgm:pt modelId="{46D712D5-B072-4A76-8033-9A584DB45AE7}" type="sibTrans" cxnId="{319143D6-53AC-4B3D-8B99-2B4A9620F530}">
      <dgm:prSet/>
      <dgm:spPr/>
      <dgm:t>
        <a:bodyPr/>
        <a:lstStyle/>
        <a:p>
          <a:endParaRPr lang="nl-BE"/>
        </a:p>
      </dgm:t>
    </dgm:pt>
    <dgm:pt modelId="{12654BC9-F0ED-429D-B700-E9A09EB5012F}">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Rentevoet = wettelijke rentevoet -3% : 2,25% in 2023, 2,75% in 2024,</a:t>
          </a:r>
        </a:p>
      </dgm:t>
    </dgm:pt>
    <dgm:pt modelId="{B8B21A43-CE71-4B0B-8FD7-42556B46E504}" type="parTrans" cxnId="{8EAC8129-5D54-4AFC-9C65-8AB898367A2C}">
      <dgm:prSet/>
      <dgm:spPr/>
      <dgm:t>
        <a:bodyPr/>
        <a:lstStyle/>
        <a:p>
          <a:endParaRPr lang="nl-BE"/>
        </a:p>
      </dgm:t>
    </dgm:pt>
    <dgm:pt modelId="{A1336B07-2DA8-4D59-900B-DC49BA4112EE}" type="sibTrans" cxnId="{8EAC8129-5D54-4AFC-9C65-8AB898367A2C}">
      <dgm:prSet/>
      <dgm:spPr/>
      <dgm:t>
        <a:bodyPr/>
        <a:lstStyle/>
        <a:p>
          <a:endParaRPr lang="nl-BE"/>
        </a:p>
      </dgm:t>
    </dgm:pt>
    <dgm:pt modelId="{A46D1982-E7C7-4A21-BA61-A722787CA7AF}">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Financiering uit Vlaamse begroting, via jaarlijkse kapitaalsmachtiging :</a:t>
          </a:r>
        </a:p>
      </dgm:t>
    </dgm:pt>
    <dgm:pt modelId="{D59C8574-7FCB-47A0-A868-F26F12B33BD0}" type="parTrans" cxnId="{C5531D3C-1516-472E-BCD0-BE9B01DD5922}">
      <dgm:prSet/>
      <dgm:spPr/>
      <dgm:t>
        <a:bodyPr/>
        <a:lstStyle/>
        <a:p>
          <a:endParaRPr lang="nl-BE"/>
        </a:p>
      </dgm:t>
    </dgm:pt>
    <dgm:pt modelId="{BDDE66DE-EC4B-4410-8E89-716634D55962}" type="sibTrans" cxnId="{C5531D3C-1516-472E-BCD0-BE9B01DD5922}">
      <dgm:prSet/>
      <dgm:spPr/>
      <dgm:t>
        <a:bodyPr/>
        <a:lstStyle/>
        <a:p>
          <a:endParaRPr lang="nl-BE"/>
        </a:p>
      </dgm:t>
    </dgm:pt>
    <dgm:pt modelId="{34D733C7-53CC-49D6-B7E9-784C4AA5068A}">
      <dgm:prSet custT="1"/>
      <dgm:spPr/>
      <dgm:t>
        <a:bodyPr/>
        <a:lstStyle/>
        <a:p>
          <a:pPr marL="457200" lvl="2" indent="0" algn="l" defTabSz="889000">
            <a:lnSpc>
              <a:spcPct val="90000"/>
            </a:lnSpc>
            <a:spcBef>
              <a:spcPct val="0"/>
            </a:spcBef>
            <a:spcAft>
              <a:spcPct val="15000"/>
            </a:spcAft>
            <a:buFont typeface="Wingdings" panose="05000000000000000000" pitchFamily="2" charset="2"/>
            <a:buChar char="ü"/>
          </a:pPr>
          <a:r>
            <a:rPr lang="nl-BE" sz="2000" kern="1200">
              <a:solidFill>
                <a:srgbClr val="38373A">
                  <a:hueOff val="0"/>
                  <a:satOff val="0"/>
                  <a:lumOff val="0"/>
                  <a:alphaOff val="0"/>
                </a:srgbClr>
              </a:solidFill>
              <a:latin typeface="Calibri"/>
              <a:ea typeface="+mn-ea"/>
              <a:cs typeface="+mn-cs"/>
            </a:rPr>
            <a:t>	2023 : 572 MEUR, </a:t>
          </a:r>
        </a:p>
      </dgm:t>
    </dgm:pt>
    <dgm:pt modelId="{1AA9762D-796F-4150-98C6-4A84EBEC5257}" type="parTrans" cxnId="{58742775-2025-40F7-B58D-71D357B1E277}">
      <dgm:prSet/>
      <dgm:spPr/>
      <dgm:t>
        <a:bodyPr/>
        <a:lstStyle/>
        <a:p>
          <a:endParaRPr lang="nl-BE"/>
        </a:p>
      </dgm:t>
    </dgm:pt>
    <dgm:pt modelId="{6D040C90-2589-4818-BE88-C98A28DEE54A}" type="sibTrans" cxnId="{58742775-2025-40F7-B58D-71D357B1E277}">
      <dgm:prSet/>
      <dgm:spPr/>
      <dgm:t>
        <a:bodyPr/>
        <a:lstStyle/>
        <a:p>
          <a:endParaRPr lang="nl-BE"/>
        </a:p>
      </dgm:t>
    </dgm:pt>
    <dgm:pt modelId="{5E601B9E-E8AF-4380-B6B8-7BC834FEA941}">
      <dgm:prSet custT="1"/>
      <dgm:spPr/>
      <dgm:t>
        <a:bodyPr/>
        <a:lstStyle/>
        <a:p>
          <a:pPr marL="457200" lvl="2" indent="0" algn="l" defTabSz="889000">
            <a:lnSpc>
              <a:spcPct val="90000"/>
            </a:lnSpc>
            <a:spcBef>
              <a:spcPct val="0"/>
            </a:spcBef>
            <a:spcAft>
              <a:spcPct val="15000"/>
            </a:spcAft>
            <a:buFont typeface="Wingdings" panose="05000000000000000000" pitchFamily="2" charset="2"/>
            <a:buChar char="ü"/>
          </a:pPr>
          <a:r>
            <a:rPr lang="nl-BE" sz="2000" kern="1200">
              <a:solidFill>
                <a:srgbClr val="38373A">
                  <a:hueOff val="0"/>
                  <a:satOff val="0"/>
                  <a:lumOff val="0"/>
                  <a:alphaOff val="0"/>
                </a:srgbClr>
              </a:solidFill>
              <a:latin typeface="Calibri"/>
              <a:ea typeface="+mn-ea"/>
              <a:cs typeface="+mn-cs"/>
            </a:rPr>
            <a:t>	</a:t>
          </a:r>
          <a:r>
            <a:rPr lang="nl-BE" sz="2000" kern="1200">
              <a:latin typeface="+mn-lt"/>
            </a:rPr>
            <a:t>2024 : 431 MEUR</a:t>
          </a:r>
        </a:p>
      </dgm:t>
    </dgm:pt>
    <dgm:pt modelId="{6F51A724-7D08-4B86-9B60-31435BDDC667}" type="parTrans" cxnId="{3018619C-4BFE-4178-8A51-A0502D85F669}">
      <dgm:prSet/>
      <dgm:spPr/>
      <dgm:t>
        <a:bodyPr/>
        <a:lstStyle/>
        <a:p>
          <a:endParaRPr lang="nl-BE"/>
        </a:p>
      </dgm:t>
    </dgm:pt>
    <dgm:pt modelId="{F6A241C0-4764-4783-8DAC-ACD10F521444}" type="sibTrans" cxnId="{3018619C-4BFE-4178-8A51-A0502D85F669}">
      <dgm:prSet/>
      <dgm:spPr/>
      <dgm:t>
        <a:bodyPr/>
        <a:lstStyle/>
        <a:p>
          <a:endParaRPr lang="nl-BE"/>
        </a:p>
      </dgm:t>
    </dgm:pt>
    <dgm:pt modelId="{18DC7DA8-876A-4830-B206-B3875747D30E}">
      <dgm:prSet custT="1"/>
      <dgm:spPr/>
      <dgm:t>
        <a:bodyPr/>
        <a:lstStyle/>
        <a:p>
          <a:pPr marL="457200" lvl="2" indent="0" algn="l" defTabSz="889000">
            <a:lnSpc>
              <a:spcPct val="90000"/>
            </a:lnSpc>
            <a:spcBef>
              <a:spcPct val="0"/>
            </a:spcBef>
            <a:spcAft>
              <a:spcPct val="15000"/>
            </a:spcAft>
          </a:pPr>
          <a:endParaRPr lang="nl-BE" sz="2000" kern="1200" dirty="0">
            <a:latin typeface="+mn-lt"/>
          </a:endParaRPr>
        </a:p>
      </dgm:t>
    </dgm:pt>
    <dgm:pt modelId="{BD4BBA64-2439-4756-BC39-9E3FC09C6A23}" type="parTrans" cxnId="{B3164C0C-4030-4E8E-9A38-B89595066CE5}">
      <dgm:prSet/>
      <dgm:spPr/>
      <dgm:t>
        <a:bodyPr/>
        <a:lstStyle/>
        <a:p>
          <a:endParaRPr lang="nl-BE"/>
        </a:p>
      </dgm:t>
    </dgm:pt>
    <dgm:pt modelId="{0EE56FF0-1545-4FF2-853F-3F894D592BC6}" type="sibTrans" cxnId="{B3164C0C-4030-4E8E-9A38-B89595066CE5}">
      <dgm:prSet/>
      <dgm:spPr/>
      <dgm:t>
        <a:bodyPr/>
        <a:lstStyle/>
        <a:p>
          <a:endParaRPr lang="nl-BE"/>
        </a:p>
      </dgm:t>
    </dgm:pt>
    <dgm:pt modelId="{B417D2C9-030F-4BBE-B8C0-8B96F779B283}">
      <dgm:prSet custT="1"/>
      <dgm:spPr/>
      <dgm:t>
        <a:bodyPr/>
        <a:lstStyle/>
        <a:p>
          <a:pPr marL="457200" lvl="2" indent="0" algn="l" defTabSz="889000">
            <a:lnSpc>
              <a:spcPct val="90000"/>
            </a:lnSpc>
            <a:spcBef>
              <a:spcPct val="0"/>
            </a:spcBef>
            <a:spcAft>
              <a:spcPct val="15000"/>
            </a:spcAft>
            <a:buFont typeface="Wingdings" panose="05000000000000000000" pitchFamily="2" charset="2"/>
            <a:buChar char="ü"/>
          </a:pPr>
          <a:endParaRPr lang="nl-BE" sz="2000" kern="1200">
            <a:latin typeface="+mn-lt"/>
          </a:endParaRPr>
        </a:p>
      </dgm:t>
    </dgm:pt>
    <dgm:pt modelId="{CDB77B8E-BAB7-4CF9-AE33-76D52DDAF222}" type="parTrans" cxnId="{D5631627-A717-4FF7-A0A4-50F56A8942D7}">
      <dgm:prSet/>
      <dgm:spPr/>
    </dgm:pt>
    <dgm:pt modelId="{FCFE71C3-4977-44E3-B617-2E3B67BD6945}" type="sibTrans" cxnId="{D5631627-A717-4FF7-A0A4-50F56A8942D7}">
      <dgm:prSet/>
      <dgm:spPr/>
    </dgm:pt>
    <dgm:pt modelId="{6E1B7295-107D-4E60-9EB1-DEB5A5FDE4F2}" type="pres">
      <dgm:prSet presAssocID="{C8DA7B8E-11A5-4C76-9F36-313F9C60C899}" presName="linear" presStyleCnt="0">
        <dgm:presLayoutVars>
          <dgm:dir/>
          <dgm:animLvl val="lvl"/>
          <dgm:resizeHandles val="exact"/>
        </dgm:presLayoutVars>
      </dgm:prSet>
      <dgm:spPr/>
    </dgm:pt>
    <dgm:pt modelId="{FF6390C4-2B45-43EA-A162-3433242D154C}" type="pres">
      <dgm:prSet presAssocID="{A7AC78A8-9ABB-49DC-923D-8145DCDC43E5}" presName="parentLin" presStyleCnt="0"/>
      <dgm:spPr/>
    </dgm:pt>
    <dgm:pt modelId="{6A2167D2-5ADE-4A05-B07B-25CFE842B53D}" type="pres">
      <dgm:prSet presAssocID="{A7AC78A8-9ABB-49DC-923D-8145DCDC43E5}" presName="parentLeftMargin" presStyleLbl="node1" presStyleIdx="0" presStyleCnt="1"/>
      <dgm:spPr/>
    </dgm:pt>
    <dgm:pt modelId="{2BF3D985-F297-401A-A67B-1D18238B5115}" type="pres">
      <dgm:prSet presAssocID="{A7AC78A8-9ABB-49DC-923D-8145DCDC43E5}" presName="parentText" presStyleLbl="node1" presStyleIdx="0" presStyleCnt="1" custScaleX="122104" custScaleY="582895" custLinFactNeighborX="-7474" custLinFactNeighborY="13278">
        <dgm:presLayoutVars>
          <dgm:chMax val="0"/>
          <dgm:bulletEnabled val="1"/>
        </dgm:presLayoutVars>
      </dgm:prSet>
      <dgm:spPr/>
    </dgm:pt>
    <dgm:pt modelId="{67D97E56-5EC0-4DBB-9978-F38A28354EA1}" type="pres">
      <dgm:prSet presAssocID="{A7AC78A8-9ABB-49DC-923D-8145DCDC43E5}" presName="negativeSpace" presStyleCnt="0"/>
      <dgm:spPr/>
    </dgm:pt>
    <dgm:pt modelId="{192DA759-BB93-4326-83D6-EB6B0A1A022B}" type="pres">
      <dgm:prSet presAssocID="{A7AC78A8-9ABB-49DC-923D-8145DCDC43E5}" presName="childText" presStyleLbl="conFgAcc1" presStyleIdx="0" presStyleCnt="1" custScaleX="120431" custScaleY="114658" custLinFactY="-10657" custLinFactNeighborX="-250" custLinFactNeighborY="-100000">
        <dgm:presLayoutVars>
          <dgm:bulletEnabled val="1"/>
        </dgm:presLayoutVars>
      </dgm:prSet>
      <dgm:spPr/>
    </dgm:pt>
  </dgm:ptLst>
  <dgm:cxnLst>
    <dgm:cxn modelId="{1C11FC06-CDB6-40D4-9AFB-18FA498F3FD2}" srcId="{A7AC78A8-9ABB-49DC-923D-8145DCDC43E5}" destId="{173A97C9-6352-4006-9B8D-69B5D779BE38}" srcOrd="0" destOrd="0" parTransId="{743220D1-C20C-422E-B571-95B23CD113FE}" sibTransId="{9F83C54E-9762-4369-898D-0F3CC4225F7E}"/>
    <dgm:cxn modelId="{F6EDB607-AC46-435F-BEE2-7F5984EF05CA}" srcId="{5C928D48-ED12-4D0C-9B68-D9E5D1EC78BE}" destId="{75559E79-F260-4D58-AE48-8B4412DB707E}" srcOrd="3" destOrd="0" parTransId="{4BE83D22-5B22-45A1-A9FE-F7B96D80C89F}" sibTransId="{2E528312-72FF-45AD-BDAE-00E3548C6264}"/>
    <dgm:cxn modelId="{B3164C0C-4030-4E8E-9A38-B89595066CE5}" srcId="{0EC398F6-B551-4FEF-ABFE-0DE6397C2F77}" destId="{18DC7DA8-876A-4830-B206-B3875747D30E}" srcOrd="2" destOrd="0" parTransId="{BD4BBA64-2439-4756-BC39-9E3FC09C6A23}" sibTransId="{0EE56FF0-1545-4FF2-853F-3F894D592BC6}"/>
    <dgm:cxn modelId="{75EB9310-059F-4356-BEDF-2FD96EB7E9C7}" type="presOf" srcId="{75559E79-F260-4D58-AE48-8B4412DB707E}" destId="{192DA759-BB93-4326-83D6-EB6B0A1A022B}" srcOrd="0" destOrd="6" presId="urn:microsoft.com/office/officeart/2005/8/layout/list1"/>
    <dgm:cxn modelId="{AD5A4718-7F82-49BE-8593-2C0EB88DFCC9}" srcId="{C8DA7B8E-11A5-4C76-9F36-313F9C60C899}" destId="{A7AC78A8-9ABB-49DC-923D-8145DCDC43E5}" srcOrd="0" destOrd="0" parTransId="{E25014AA-7DB7-4031-9276-CB9D89262E2D}" sibTransId="{A5FEC986-2DE2-441B-89A6-ED1FD274F754}"/>
    <dgm:cxn modelId="{F56D431A-FD62-4BDC-8881-DED840FA45A8}" type="presOf" srcId="{5C928D48-ED12-4D0C-9B68-D9E5D1EC78BE}" destId="{192DA759-BB93-4326-83D6-EB6B0A1A022B}" srcOrd="0" destOrd="2" presId="urn:microsoft.com/office/officeart/2005/8/layout/list1"/>
    <dgm:cxn modelId="{EE90DA1C-EA0A-4B46-85D8-A53ED1D0EF9B}" type="presOf" srcId="{B417D2C9-030F-4BBE-B8C0-8B96F779B283}" destId="{192DA759-BB93-4326-83D6-EB6B0A1A022B}" srcOrd="0" destOrd="13" presId="urn:microsoft.com/office/officeart/2005/8/layout/list1"/>
    <dgm:cxn modelId="{702CE91E-EB02-4F3C-AA0B-9DAA5FD6DA82}" type="presOf" srcId="{18DC7DA8-876A-4830-B206-B3875747D30E}" destId="{192DA759-BB93-4326-83D6-EB6B0A1A022B}" srcOrd="0" destOrd="14" presId="urn:microsoft.com/office/officeart/2005/8/layout/list1"/>
    <dgm:cxn modelId="{333A2820-B624-4EC7-B122-E18D19069569}" srcId="{A7AC78A8-9ABB-49DC-923D-8145DCDC43E5}" destId="{0EC398F6-B551-4FEF-ABFE-0DE6397C2F77}" srcOrd="3" destOrd="0" parTransId="{25D94B7D-18B0-4017-99CE-8FF77FC51992}" sibTransId="{8A25D338-5257-4F89-B716-47C30F05F2A4}"/>
    <dgm:cxn modelId="{9560A620-F410-4EC6-8A27-EBB9D208E221}" type="presOf" srcId="{A7AC78A8-9ABB-49DC-923D-8145DCDC43E5}" destId="{6A2167D2-5ADE-4A05-B07B-25CFE842B53D}" srcOrd="0" destOrd="0" presId="urn:microsoft.com/office/officeart/2005/8/layout/list1"/>
    <dgm:cxn modelId="{D5631627-A717-4FF7-A0A4-50F56A8942D7}" srcId="{34D733C7-53CC-49D6-B7E9-784C4AA5068A}" destId="{B417D2C9-030F-4BBE-B8C0-8B96F779B283}" srcOrd="1" destOrd="0" parTransId="{CDB77B8E-BAB7-4CF9-AE33-76D52DDAF222}" sibTransId="{FCFE71C3-4977-44E3-B617-2E3B67BD6945}"/>
    <dgm:cxn modelId="{8EAC8129-5D54-4AFC-9C65-8AB898367A2C}" srcId="{5C928D48-ED12-4D0C-9B68-D9E5D1EC78BE}" destId="{12654BC9-F0ED-429D-B700-E9A09EB5012F}" srcOrd="4" destOrd="0" parTransId="{B8B21A43-CE71-4B0B-8FD7-42556B46E504}" sibTransId="{A1336B07-2DA8-4D59-900B-DC49BA4112EE}"/>
    <dgm:cxn modelId="{2506832B-AE1A-4FBA-8C8B-797D6AFFEC4F}" type="presOf" srcId="{D16BD893-2818-4435-94FF-0BBC017EFCA1}" destId="{192DA759-BB93-4326-83D6-EB6B0A1A022B}" srcOrd="0" destOrd="5" presId="urn:microsoft.com/office/officeart/2005/8/layout/list1"/>
    <dgm:cxn modelId="{C5531D3C-1516-472E-BCD0-BE9B01DD5922}" srcId="{0EC398F6-B551-4FEF-ABFE-0DE6397C2F77}" destId="{A46D1982-E7C7-4A21-BA61-A722787CA7AF}" srcOrd="1" destOrd="0" parTransId="{D59C8574-7FCB-47A0-A868-F26F12B33BD0}" sibTransId="{BDDE66DE-EC4B-4410-8E89-716634D55962}"/>
    <dgm:cxn modelId="{684E975B-F3D3-4E1B-B2B4-D2DE2E4B255B}" srcId="{A7AC78A8-9ABB-49DC-923D-8145DCDC43E5}" destId="{511C9604-CCB4-4E84-B28C-E79CC6C0FC67}" srcOrd="1" destOrd="0" parTransId="{ED9A318A-4AE4-4C2D-8F96-71774C39D77C}" sibTransId="{CFCDDFF0-C92F-48D1-9A69-91CB778C4385}"/>
    <dgm:cxn modelId="{30D2455D-50CD-4084-89E9-CE8EC70DADA3}" type="presOf" srcId="{12654BC9-F0ED-429D-B700-E9A09EB5012F}" destId="{192DA759-BB93-4326-83D6-EB6B0A1A022B}" srcOrd="0" destOrd="7" presId="urn:microsoft.com/office/officeart/2005/8/layout/list1"/>
    <dgm:cxn modelId="{82AB905F-7F2C-472E-BDEC-303A1A9E6CF3}" srcId="{5C928D48-ED12-4D0C-9B68-D9E5D1EC78BE}" destId="{91A5E249-D8BE-4F5B-B9B5-264BD8E89E51}" srcOrd="0" destOrd="0" parTransId="{E46A44A9-8811-4976-8084-B39B106A79A5}" sibTransId="{5B52C763-31B7-4B75-9B3F-9C7BE7C4CA86}"/>
    <dgm:cxn modelId="{1E28FE46-1F03-4C64-A2C6-CD425AAD5F72}" srcId="{5C928D48-ED12-4D0C-9B68-D9E5D1EC78BE}" destId="{D16BD893-2818-4435-94FF-0BBC017EFCA1}" srcOrd="2" destOrd="0" parTransId="{EB1B162E-72D9-4DD9-9FD1-F2681B6C6863}" sibTransId="{28338009-86C0-4F05-95FD-9A8E9B20E05B}"/>
    <dgm:cxn modelId="{36500173-273C-4A31-9DC1-2ABA84CB8E92}" type="presOf" srcId="{A7AC78A8-9ABB-49DC-923D-8145DCDC43E5}" destId="{2BF3D985-F297-401A-A67B-1D18238B5115}" srcOrd="1" destOrd="0" presId="urn:microsoft.com/office/officeart/2005/8/layout/list1"/>
    <dgm:cxn modelId="{58742775-2025-40F7-B58D-71D357B1E277}" srcId="{A46D1982-E7C7-4A21-BA61-A722787CA7AF}" destId="{34D733C7-53CC-49D6-B7E9-784C4AA5068A}" srcOrd="0" destOrd="0" parTransId="{1AA9762D-796F-4150-98C6-4A84EBEC5257}" sibTransId="{6D040C90-2589-4818-BE88-C98A28DEE54A}"/>
    <dgm:cxn modelId="{04005556-FB6A-4AC9-BE34-67CB9EE48BE0}" type="presOf" srcId="{173A97C9-6352-4006-9B8D-69B5D779BE38}" destId="{192DA759-BB93-4326-83D6-EB6B0A1A022B}" srcOrd="0" destOrd="0" presId="urn:microsoft.com/office/officeart/2005/8/layout/list1"/>
    <dgm:cxn modelId="{53413D84-4F6C-4064-AEF7-537EC1C30EDA}" type="presOf" srcId="{1A39CF47-93E5-4B71-BE4E-C53F76BDAE9A}" destId="{192DA759-BB93-4326-83D6-EB6B0A1A022B}" srcOrd="0" destOrd="15" presId="urn:microsoft.com/office/officeart/2005/8/layout/list1"/>
    <dgm:cxn modelId="{14615688-4447-460A-A42E-C203A15F37E8}" srcId="{A7AC78A8-9ABB-49DC-923D-8145DCDC43E5}" destId="{1A39CF47-93E5-4B71-BE4E-C53F76BDAE9A}" srcOrd="4" destOrd="0" parTransId="{C99E575F-F013-4C04-AF25-8AC8DEDAD941}" sibTransId="{A7C64860-EF95-47E2-8A59-DC4D2D62C199}"/>
    <dgm:cxn modelId="{44FFE290-0BAD-4920-979C-417CDD666F19}" type="presOf" srcId="{34D733C7-53CC-49D6-B7E9-784C4AA5068A}" destId="{192DA759-BB93-4326-83D6-EB6B0A1A022B}" srcOrd="0" destOrd="11" presId="urn:microsoft.com/office/officeart/2005/8/layout/list1"/>
    <dgm:cxn modelId="{3018619C-4BFE-4178-8A51-A0502D85F669}" srcId="{34D733C7-53CC-49D6-B7E9-784C4AA5068A}" destId="{5E601B9E-E8AF-4380-B6B8-7BC834FEA941}" srcOrd="0" destOrd="0" parTransId="{6F51A724-7D08-4B86-9B60-31435BDDC667}" sibTransId="{F6A241C0-4764-4783-8DAC-ACD10F521444}"/>
    <dgm:cxn modelId="{1D8953B3-D081-4CD2-82D5-2E9D4E2DBC1E}" type="presOf" srcId="{91A5E249-D8BE-4F5B-B9B5-264BD8E89E51}" destId="{192DA759-BB93-4326-83D6-EB6B0A1A022B}" srcOrd="0" destOrd="3" presId="urn:microsoft.com/office/officeart/2005/8/layout/list1"/>
    <dgm:cxn modelId="{44E4E0BF-3663-48C1-8D0B-1179491F9C84}" type="presOf" srcId="{C8DA7B8E-11A5-4C76-9F36-313F9C60C899}" destId="{6E1B7295-107D-4E60-9EB1-DEB5A5FDE4F2}" srcOrd="0" destOrd="0" presId="urn:microsoft.com/office/officeart/2005/8/layout/list1"/>
    <dgm:cxn modelId="{9DC8ACC0-F8D3-4710-9E47-EAD566BAB5DB}" type="presOf" srcId="{0CE7FF64-FBC1-43DB-A1E3-83F13B170D16}" destId="{192DA759-BB93-4326-83D6-EB6B0A1A022B}" srcOrd="0" destOrd="9" presId="urn:microsoft.com/office/officeart/2005/8/layout/list1"/>
    <dgm:cxn modelId="{069C9AD2-D754-4719-8F7D-04E62CA825B9}" type="presOf" srcId="{AD83FE68-DF8E-4F29-9259-2A59761FFDB4}" destId="{192DA759-BB93-4326-83D6-EB6B0A1A022B}" srcOrd="0" destOrd="4" presId="urn:microsoft.com/office/officeart/2005/8/layout/list1"/>
    <dgm:cxn modelId="{319143D6-53AC-4B3D-8B99-2B4A9620F530}" srcId="{0EC398F6-B551-4FEF-ABFE-0DE6397C2F77}" destId="{0CE7FF64-FBC1-43DB-A1E3-83F13B170D16}" srcOrd="0" destOrd="0" parTransId="{A8FFF073-D3A5-4AC6-966F-4761BFC2AEF2}" sibTransId="{46D712D5-B072-4A76-8033-9A584DB45AE7}"/>
    <dgm:cxn modelId="{798D2BE6-7359-4A7A-B291-C34E0DBAF405}" type="presOf" srcId="{A46D1982-E7C7-4A21-BA61-A722787CA7AF}" destId="{192DA759-BB93-4326-83D6-EB6B0A1A022B}" srcOrd="0" destOrd="10" presId="urn:microsoft.com/office/officeart/2005/8/layout/list1"/>
    <dgm:cxn modelId="{B83D5DEE-EF05-4F1D-9680-E1D8A77E7F08}" type="presOf" srcId="{511C9604-CCB4-4E84-B28C-E79CC6C0FC67}" destId="{192DA759-BB93-4326-83D6-EB6B0A1A022B}" srcOrd="0" destOrd="1" presId="urn:microsoft.com/office/officeart/2005/8/layout/list1"/>
    <dgm:cxn modelId="{F510E9F6-14BF-456E-B164-D7AB90A9382D}" type="presOf" srcId="{5E601B9E-E8AF-4380-B6B8-7BC834FEA941}" destId="{192DA759-BB93-4326-83D6-EB6B0A1A022B}" srcOrd="0" destOrd="12" presId="urn:microsoft.com/office/officeart/2005/8/layout/list1"/>
    <dgm:cxn modelId="{85BB0BF9-7062-4B31-A182-183A8A6E92AC}" srcId="{A7AC78A8-9ABB-49DC-923D-8145DCDC43E5}" destId="{5C928D48-ED12-4D0C-9B68-D9E5D1EC78BE}" srcOrd="2" destOrd="0" parTransId="{247DFE07-4D66-41D5-9B4F-2B6B955605A3}" sibTransId="{6CFF498A-C42D-4D3D-9666-5765237C0377}"/>
    <dgm:cxn modelId="{F81B88F9-005D-4BA3-B210-CF92A25779F7}" type="presOf" srcId="{0EC398F6-B551-4FEF-ABFE-0DE6397C2F77}" destId="{192DA759-BB93-4326-83D6-EB6B0A1A022B}" srcOrd="0" destOrd="8" presId="urn:microsoft.com/office/officeart/2005/8/layout/list1"/>
    <dgm:cxn modelId="{D32867FE-72EA-4E71-B095-E1563ED51246}" srcId="{5C928D48-ED12-4D0C-9B68-D9E5D1EC78BE}" destId="{AD83FE68-DF8E-4F29-9259-2A59761FFDB4}" srcOrd="1" destOrd="0" parTransId="{EAF6F671-1E65-4857-BF5B-6D65CE0901B5}" sibTransId="{48DE703D-53BC-4DF4-9BCB-DF42A8A4E85A}"/>
    <dgm:cxn modelId="{0C0E92DD-6FE7-41A8-97A9-1036B4BE67C2}" type="presParOf" srcId="{6E1B7295-107D-4E60-9EB1-DEB5A5FDE4F2}" destId="{FF6390C4-2B45-43EA-A162-3433242D154C}" srcOrd="0" destOrd="0" presId="urn:microsoft.com/office/officeart/2005/8/layout/list1"/>
    <dgm:cxn modelId="{39770D23-F25B-45E1-B710-B54075336080}" type="presParOf" srcId="{FF6390C4-2B45-43EA-A162-3433242D154C}" destId="{6A2167D2-5ADE-4A05-B07B-25CFE842B53D}" srcOrd="0" destOrd="0" presId="urn:microsoft.com/office/officeart/2005/8/layout/list1"/>
    <dgm:cxn modelId="{0BA35AC5-AFA3-4E4D-B93A-3DFC3FF55FEE}" type="presParOf" srcId="{FF6390C4-2B45-43EA-A162-3433242D154C}" destId="{2BF3D985-F297-401A-A67B-1D18238B5115}" srcOrd="1" destOrd="0" presId="urn:microsoft.com/office/officeart/2005/8/layout/list1"/>
    <dgm:cxn modelId="{1639863D-6F2C-41E7-B227-8D74689CAF56}" type="presParOf" srcId="{6E1B7295-107D-4E60-9EB1-DEB5A5FDE4F2}" destId="{67D97E56-5EC0-4DBB-9978-F38A28354EA1}" srcOrd="1" destOrd="0" presId="urn:microsoft.com/office/officeart/2005/8/layout/list1"/>
    <dgm:cxn modelId="{1E9655FC-1454-4F1D-88E5-393C25FCC067}" type="presParOf" srcId="{6E1B7295-107D-4E60-9EB1-DEB5A5FDE4F2}" destId="{192DA759-BB93-4326-83D6-EB6B0A1A022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29592-8446-4F49-B3CE-D6E44BBDC7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BE"/>
        </a:p>
      </dgm:t>
    </dgm:pt>
    <dgm:pt modelId="{4485D609-8C64-4D86-AB4D-ACBE5E06954D}">
      <dgm:prSet phldrT="[Tekst]"/>
      <dgm:spPr/>
      <dgm:t>
        <a:bodyPr/>
        <a:lstStyle/>
        <a:p>
          <a:r>
            <a:rPr lang="nl-BE">
              <a:solidFill>
                <a:schemeClr val="accent3">
                  <a:lumMod val="60000"/>
                  <a:lumOff val="40000"/>
                </a:schemeClr>
              </a:solidFill>
            </a:rPr>
            <a:t>Mijn </a:t>
          </a:r>
          <a:r>
            <a:rPr lang="nl-BE" err="1">
              <a:solidFill>
                <a:schemeClr val="accent3">
                  <a:lumMod val="60000"/>
                  <a:lumOff val="40000"/>
                </a:schemeClr>
              </a:solidFill>
            </a:rPr>
            <a:t>VerbouwLening</a:t>
          </a:r>
          <a:endParaRPr lang="nl-BE">
            <a:solidFill>
              <a:schemeClr val="accent3">
                <a:lumMod val="60000"/>
                <a:lumOff val="40000"/>
              </a:schemeClr>
            </a:solidFill>
          </a:endParaRPr>
        </a:p>
      </dgm:t>
    </dgm:pt>
    <dgm:pt modelId="{E71C6D3F-E90C-4D26-A3EA-EED4A04885E7}" type="parTrans" cxnId="{D5DFCF6B-074C-45FF-B970-645914E64BC5}">
      <dgm:prSet/>
      <dgm:spPr/>
      <dgm:t>
        <a:bodyPr/>
        <a:lstStyle/>
        <a:p>
          <a:endParaRPr lang="nl-BE"/>
        </a:p>
      </dgm:t>
    </dgm:pt>
    <dgm:pt modelId="{FF472C13-04F7-47E4-833A-0EEB02444031}" type="sibTrans" cxnId="{D5DFCF6B-074C-45FF-B970-645914E64BC5}">
      <dgm:prSet/>
      <dgm:spPr/>
      <dgm:t>
        <a:bodyPr/>
        <a:lstStyle/>
        <a:p>
          <a:endParaRPr lang="nl-BE"/>
        </a:p>
      </dgm:t>
    </dgm:pt>
    <dgm:pt modelId="{3B1A76CD-35FB-4229-BEAB-3013C826FB45}">
      <dgm:prSet phldrT="[Tekst]"/>
      <dgm:spPr/>
      <dgm:t>
        <a:bodyPr/>
        <a:lstStyle/>
        <a:p>
          <a:r>
            <a:rPr lang="nl-BE">
              <a:solidFill>
                <a:srgbClr val="FFC000"/>
              </a:solidFill>
            </a:rPr>
            <a:t>EPC-labelpremie</a:t>
          </a:r>
        </a:p>
      </dgm:t>
    </dgm:pt>
    <dgm:pt modelId="{6244BDD5-6AAA-4938-B834-BBEFB90CDB3E}" type="parTrans" cxnId="{FB481BFC-6649-40E6-8646-A13FC1FA75F3}">
      <dgm:prSet/>
      <dgm:spPr/>
      <dgm:t>
        <a:bodyPr/>
        <a:lstStyle/>
        <a:p>
          <a:endParaRPr lang="nl-BE"/>
        </a:p>
      </dgm:t>
    </dgm:pt>
    <dgm:pt modelId="{AF783D48-D32C-4C49-B9CA-B13EBE217715}" type="sibTrans" cxnId="{FB481BFC-6649-40E6-8646-A13FC1FA75F3}">
      <dgm:prSet/>
      <dgm:spPr/>
      <dgm:t>
        <a:bodyPr/>
        <a:lstStyle/>
        <a:p>
          <a:endParaRPr lang="nl-BE"/>
        </a:p>
      </dgm:t>
    </dgm:pt>
    <dgm:pt modelId="{FC6B609D-5BEA-43E7-AF27-4928092E9B64}">
      <dgm:prSet phldrT="[Tekst]"/>
      <dgm:spPr/>
      <dgm:t>
        <a:bodyPr/>
        <a:lstStyle/>
        <a:p>
          <a:r>
            <a:rPr lang="nl-BE" err="1">
              <a:solidFill>
                <a:srgbClr val="FFC000"/>
              </a:solidFill>
            </a:rPr>
            <a:t>Kortingsbon</a:t>
          </a:r>
          <a:r>
            <a:rPr lang="nl-BE">
              <a:solidFill>
                <a:srgbClr val="FFC000"/>
              </a:solidFill>
            </a:rPr>
            <a:t> voor energiezuinige huishoudtoestellen</a:t>
          </a:r>
        </a:p>
      </dgm:t>
    </dgm:pt>
    <dgm:pt modelId="{4C2B7F55-C7F1-44AD-9B61-E41CF97C5381}" type="parTrans" cxnId="{40DA3B91-9EEC-46CD-AF75-114925F5BED9}">
      <dgm:prSet/>
      <dgm:spPr/>
      <dgm:t>
        <a:bodyPr/>
        <a:lstStyle/>
        <a:p>
          <a:endParaRPr lang="nl-BE"/>
        </a:p>
      </dgm:t>
    </dgm:pt>
    <dgm:pt modelId="{9C78290F-A9F3-45F7-9287-6C3A53BFC240}" type="sibTrans" cxnId="{40DA3B91-9EEC-46CD-AF75-114925F5BED9}">
      <dgm:prSet/>
      <dgm:spPr/>
      <dgm:t>
        <a:bodyPr/>
        <a:lstStyle/>
        <a:p>
          <a:endParaRPr lang="nl-BE"/>
        </a:p>
      </dgm:t>
    </dgm:pt>
    <dgm:pt modelId="{7430CC11-436B-4865-9360-536399847602}">
      <dgm:prSet phldrT="[Tekst]"/>
      <dgm:spPr/>
      <dgm:t>
        <a:bodyPr/>
        <a:lstStyle/>
        <a:p>
          <a:r>
            <a:rPr lang="nl-BE">
              <a:solidFill>
                <a:srgbClr val="FFC000"/>
              </a:solidFill>
            </a:rPr>
            <a:t>Mijn </a:t>
          </a:r>
          <a:r>
            <a:rPr lang="nl-BE" err="1">
              <a:solidFill>
                <a:srgbClr val="FFC000"/>
              </a:solidFill>
            </a:rPr>
            <a:t>VerbouwBegeleiding</a:t>
          </a:r>
          <a:endParaRPr lang="nl-BE">
            <a:solidFill>
              <a:srgbClr val="FFC000"/>
            </a:solidFill>
          </a:endParaRPr>
        </a:p>
      </dgm:t>
    </dgm:pt>
    <dgm:pt modelId="{EDD5D504-9F1C-421A-B808-518CB308EF89}" type="parTrans" cxnId="{4D46BE7C-749C-43E2-BD1C-56BA31EFA122}">
      <dgm:prSet/>
      <dgm:spPr/>
      <dgm:t>
        <a:bodyPr/>
        <a:lstStyle/>
        <a:p>
          <a:endParaRPr lang="nl-BE"/>
        </a:p>
      </dgm:t>
    </dgm:pt>
    <dgm:pt modelId="{F0CBB1F0-5D9C-4075-970F-E5BC6F1EBE0B}" type="sibTrans" cxnId="{4D46BE7C-749C-43E2-BD1C-56BA31EFA122}">
      <dgm:prSet/>
      <dgm:spPr/>
      <dgm:t>
        <a:bodyPr/>
        <a:lstStyle/>
        <a:p>
          <a:endParaRPr lang="nl-BE"/>
        </a:p>
      </dgm:t>
    </dgm:pt>
    <dgm:pt modelId="{612E69FD-4FC8-4C9B-9D7F-092C04A0BC59}">
      <dgm:prSet phldrT="[Tekst]"/>
      <dgm:spPr/>
      <dgm:t>
        <a:bodyPr/>
        <a:lstStyle/>
        <a:p>
          <a:r>
            <a:rPr lang="nl-BE">
              <a:solidFill>
                <a:schemeClr val="accent3">
                  <a:lumMod val="60000"/>
                  <a:lumOff val="40000"/>
                </a:schemeClr>
              </a:solidFill>
            </a:rPr>
            <a:t>Mijn </a:t>
          </a:r>
          <a:r>
            <a:rPr lang="nl-BE" err="1">
              <a:solidFill>
                <a:schemeClr val="accent3">
                  <a:lumMod val="60000"/>
                  <a:lumOff val="40000"/>
                </a:schemeClr>
              </a:solidFill>
            </a:rPr>
            <a:t>VerbouwPremie</a:t>
          </a:r>
          <a:endParaRPr lang="nl-BE">
            <a:solidFill>
              <a:schemeClr val="accent3">
                <a:lumMod val="60000"/>
                <a:lumOff val="40000"/>
              </a:schemeClr>
            </a:solidFill>
          </a:endParaRPr>
        </a:p>
      </dgm:t>
    </dgm:pt>
    <dgm:pt modelId="{F27CCFA6-2EB8-4300-97E6-723DA146F5EF}" type="parTrans" cxnId="{3AC7F6F2-91A1-4395-B15B-1CE2DA504A88}">
      <dgm:prSet/>
      <dgm:spPr/>
      <dgm:t>
        <a:bodyPr/>
        <a:lstStyle/>
        <a:p>
          <a:endParaRPr lang="nl-BE"/>
        </a:p>
      </dgm:t>
    </dgm:pt>
    <dgm:pt modelId="{ABED32CA-806D-4857-A106-DB7A63FF8AD8}" type="sibTrans" cxnId="{3AC7F6F2-91A1-4395-B15B-1CE2DA504A88}">
      <dgm:prSet/>
      <dgm:spPr/>
      <dgm:t>
        <a:bodyPr/>
        <a:lstStyle/>
        <a:p>
          <a:endParaRPr lang="nl-BE"/>
        </a:p>
      </dgm:t>
    </dgm:pt>
    <dgm:pt modelId="{0E0CFF19-9FC4-4887-AB51-31FCA7986D42}">
      <dgm:prSet phldrT="[Tekst]"/>
      <dgm:spPr/>
      <dgm:t>
        <a:bodyPr/>
        <a:lstStyle/>
        <a:p>
          <a:r>
            <a:rPr lang="nl-BE">
              <a:solidFill>
                <a:srgbClr val="FFC000"/>
              </a:solidFill>
            </a:rPr>
            <a:t>Energiescan</a:t>
          </a:r>
        </a:p>
      </dgm:t>
    </dgm:pt>
    <dgm:pt modelId="{EE9A0412-58D6-4B03-AFF2-1C198D0AF0E9}" type="parTrans" cxnId="{D0516941-B9F8-4FB9-95D8-955F2C5933DB}">
      <dgm:prSet/>
      <dgm:spPr/>
      <dgm:t>
        <a:bodyPr/>
        <a:lstStyle/>
        <a:p>
          <a:endParaRPr lang="nl-BE"/>
        </a:p>
      </dgm:t>
    </dgm:pt>
    <dgm:pt modelId="{5E426CAC-DDE2-4E36-B819-782D7C7791D1}" type="sibTrans" cxnId="{D0516941-B9F8-4FB9-95D8-955F2C5933DB}">
      <dgm:prSet/>
      <dgm:spPr/>
      <dgm:t>
        <a:bodyPr/>
        <a:lstStyle/>
        <a:p>
          <a:endParaRPr lang="nl-BE"/>
        </a:p>
      </dgm:t>
    </dgm:pt>
    <dgm:pt modelId="{A653A0A1-4960-455C-AC43-F92E163ADAE6}" type="pres">
      <dgm:prSet presAssocID="{80329592-8446-4F49-B3CE-D6E44BBDC7D8}" presName="diagram" presStyleCnt="0">
        <dgm:presLayoutVars>
          <dgm:dir/>
          <dgm:resizeHandles val="exact"/>
        </dgm:presLayoutVars>
      </dgm:prSet>
      <dgm:spPr/>
    </dgm:pt>
    <dgm:pt modelId="{2E8476BB-13BB-429D-9487-D05EDCBC4D55}" type="pres">
      <dgm:prSet presAssocID="{612E69FD-4FC8-4C9B-9D7F-092C04A0BC59}" presName="node" presStyleLbl="node1" presStyleIdx="0" presStyleCnt="6">
        <dgm:presLayoutVars>
          <dgm:bulletEnabled val="1"/>
        </dgm:presLayoutVars>
      </dgm:prSet>
      <dgm:spPr/>
    </dgm:pt>
    <dgm:pt modelId="{993C27D3-7753-4268-93EF-B82B4CB7ABB5}" type="pres">
      <dgm:prSet presAssocID="{ABED32CA-806D-4857-A106-DB7A63FF8AD8}" presName="sibTrans" presStyleCnt="0"/>
      <dgm:spPr/>
    </dgm:pt>
    <dgm:pt modelId="{0B9ED4C8-1639-4FFF-A3A2-4CF1D451A327}" type="pres">
      <dgm:prSet presAssocID="{4485D609-8C64-4D86-AB4D-ACBE5E06954D}" presName="node" presStyleLbl="node1" presStyleIdx="1" presStyleCnt="6">
        <dgm:presLayoutVars>
          <dgm:bulletEnabled val="1"/>
        </dgm:presLayoutVars>
      </dgm:prSet>
      <dgm:spPr/>
    </dgm:pt>
    <dgm:pt modelId="{E3C7A311-477D-4991-B5A3-088784873DB2}" type="pres">
      <dgm:prSet presAssocID="{FF472C13-04F7-47E4-833A-0EEB02444031}" presName="sibTrans" presStyleCnt="0"/>
      <dgm:spPr/>
    </dgm:pt>
    <dgm:pt modelId="{3E93BC78-B2A7-4932-8039-3F43A01E9517}" type="pres">
      <dgm:prSet presAssocID="{3B1A76CD-35FB-4229-BEAB-3013C826FB45}" presName="node" presStyleLbl="node1" presStyleIdx="2" presStyleCnt="6" custLinFactNeighborX="-2191" custLinFactNeighborY="1831">
        <dgm:presLayoutVars>
          <dgm:bulletEnabled val="1"/>
        </dgm:presLayoutVars>
      </dgm:prSet>
      <dgm:spPr/>
    </dgm:pt>
    <dgm:pt modelId="{B7384022-69A0-44F3-92DE-F1A9DFF8A35F}" type="pres">
      <dgm:prSet presAssocID="{AF783D48-D32C-4C49-B9CA-B13EBE217715}" presName="sibTrans" presStyleCnt="0"/>
      <dgm:spPr/>
    </dgm:pt>
    <dgm:pt modelId="{ED77E1CE-9771-46DB-8418-D51EBEC8E6D0}" type="pres">
      <dgm:prSet presAssocID="{FC6B609D-5BEA-43E7-AF27-4928092E9B64}" presName="node" presStyleLbl="node1" presStyleIdx="3" presStyleCnt="6" custLinFactNeighborX="-2191" custLinFactNeighborY="1831">
        <dgm:presLayoutVars>
          <dgm:bulletEnabled val="1"/>
        </dgm:presLayoutVars>
      </dgm:prSet>
      <dgm:spPr/>
    </dgm:pt>
    <dgm:pt modelId="{D719285E-8445-4326-87D6-606E80231DFF}" type="pres">
      <dgm:prSet presAssocID="{9C78290F-A9F3-45F7-9287-6C3A53BFC240}" presName="sibTrans" presStyleCnt="0"/>
      <dgm:spPr/>
    </dgm:pt>
    <dgm:pt modelId="{766C2CA4-2D6A-452A-9173-02B8EABAB87B}" type="pres">
      <dgm:prSet presAssocID="{0E0CFF19-9FC4-4887-AB51-31FCA7986D42}" presName="node" presStyleLbl="node1" presStyleIdx="4" presStyleCnt="6" custLinFactNeighborX="-2191" custLinFactNeighborY="1831">
        <dgm:presLayoutVars>
          <dgm:bulletEnabled val="1"/>
        </dgm:presLayoutVars>
      </dgm:prSet>
      <dgm:spPr/>
    </dgm:pt>
    <dgm:pt modelId="{AD21F08A-9F0D-439D-9A0A-2BA72CF2BA8D}" type="pres">
      <dgm:prSet presAssocID="{5E426CAC-DDE2-4E36-B819-782D7C7791D1}" presName="sibTrans" presStyleCnt="0"/>
      <dgm:spPr/>
    </dgm:pt>
    <dgm:pt modelId="{17DCEF7B-9FD2-4EA7-A898-66B50CC3C086}" type="pres">
      <dgm:prSet presAssocID="{7430CC11-436B-4865-9360-536399847602}" presName="node" presStyleLbl="node1" presStyleIdx="5" presStyleCnt="6" custLinFactNeighborX="-2191" custLinFactNeighborY="1831">
        <dgm:presLayoutVars>
          <dgm:bulletEnabled val="1"/>
        </dgm:presLayoutVars>
      </dgm:prSet>
      <dgm:spPr/>
    </dgm:pt>
  </dgm:ptLst>
  <dgm:cxnLst>
    <dgm:cxn modelId="{4B8E7E12-62C9-466E-A1F5-5771C993DA09}" type="presOf" srcId="{3B1A76CD-35FB-4229-BEAB-3013C826FB45}" destId="{3E93BC78-B2A7-4932-8039-3F43A01E9517}" srcOrd="0" destOrd="0" presId="urn:microsoft.com/office/officeart/2005/8/layout/default"/>
    <dgm:cxn modelId="{B7C79513-2A7B-4565-B5DF-841C2AF942B0}" type="presOf" srcId="{612E69FD-4FC8-4C9B-9D7F-092C04A0BC59}" destId="{2E8476BB-13BB-429D-9487-D05EDCBC4D55}" srcOrd="0" destOrd="0" presId="urn:microsoft.com/office/officeart/2005/8/layout/default"/>
    <dgm:cxn modelId="{D3AE4015-276F-46B8-955F-FE7ECFDE4CED}" type="presOf" srcId="{4485D609-8C64-4D86-AB4D-ACBE5E06954D}" destId="{0B9ED4C8-1639-4FFF-A3A2-4CF1D451A327}" srcOrd="0" destOrd="0" presId="urn:microsoft.com/office/officeart/2005/8/layout/default"/>
    <dgm:cxn modelId="{0C65352E-A32A-419A-B7D2-4855B8B17905}" type="presOf" srcId="{7430CC11-436B-4865-9360-536399847602}" destId="{17DCEF7B-9FD2-4EA7-A898-66B50CC3C086}" srcOrd="0" destOrd="0" presId="urn:microsoft.com/office/officeart/2005/8/layout/default"/>
    <dgm:cxn modelId="{4E38E65B-CDBD-4AC2-AA4F-00CB7268B329}" type="presOf" srcId="{80329592-8446-4F49-B3CE-D6E44BBDC7D8}" destId="{A653A0A1-4960-455C-AC43-F92E163ADAE6}" srcOrd="0" destOrd="0" presId="urn:microsoft.com/office/officeart/2005/8/layout/default"/>
    <dgm:cxn modelId="{D0516941-B9F8-4FB9-95D8-955F2C5933DB}" srcId="{80329592-8446-4F49-B3CE-D6E44BBDC7D8}" destId="{0E0CFF19-9FC4-4887-AB51-31FCA7986D42}" srcOrd="4" destOrd="0" parTransId="{EE9A0412-58D6-4B03-AFF2-1C198D0AF0E9}" sibTransId="{5E426CAC-DDE2-4E36-B819-782D7C7791D1}"/>
    <dgm:cxn modelId="{D5DFCF6B-074C-45FF-B970-645914E64BC5}" srcId="{80329592-8446-4F49-B3CE-D6E44BBDC7D8}" destId="{4485D609-8C64-4D86-AB4D-ACBE5E06954D}" srcOrd="1" destOrd="0" parTransId="{E71C6D3F-E90C-4D26-A3EA-EED4A04885E7}" sibTransId="{FF472C13-04F7-47E4-833A-0EEB02444031}"/>
    <dgm:cxn modelId="{4D46BE7C-749C-43E2-BD1C-56BA31EFA122}" srcId="{80329592-8446-4F49-B3CE-D6E44BBDC7D8}" destId="{7430CC11-436B-4865-9360-536399847602}" srcOrd="5" destOrd="0" parTransId="{EDD5D504-9F1C-421A-B808-518CB308EF89}" sibTransId="{F0CBB1F0-5D9C-4075-970F-E5BC6F1EBE0B}"/>
    <dgm:cxn modelId="{40DA3B91-9EEC-46CD-AF75-114925F5BED9}" srcId="{80329592-8446-4F49-B3CE-D6E44BBDC7D8}" destId="{FC6B609D-5BEA-43E7-AF27-4928092E9B64}" srcOrd="3" destOrd="0" parTransId="{4C2B7F55-C7F1-44AD-9B61-E41CF97C5381}" sibTransId="{9C78290F-A9F3-45F7-9287-6C3A53BFC240}"/>
    <dgm:cxn modelId="{3EC7CEDC-98D3-4BBD-B0FD-E4682D4BC303}" type="presOf" srcId="{FC6B609D-5BEA-43E7-AF27-4928092E9B64}" destId="{ED77E1CE-9771-46DB-8418-D51EBEC8E6D0}" srcOrd="0" destOrd="0" presId="urn:microsoft.com/office/officeart/2005/8/layout/default"/>
    <dgm:cxn modelId="{3AC7F6F2-91A1-4395-B15B-1CE2DA504A88}" srcId="{80329592-8446-4F49-B3CE-D6E44BBDC7D8}" destId="{612E69FD-4FC8-4C9B-9D7F-092C04A0BC59}" srcOrd="0" destOrd="0" parTransId="{F27CCFA6-2EB8-4300-97E6-723DA146F5EF}" sibTransId="{ABED32CA-806D-4857-A106-DB7A63FF8AD8}"/>
    <dgm:cxn modelId="{97C8F9F5-B9BB-4C41-BE01-89964101E0D3}" type="presOf" srcId="{0E0CFF19-9FC4-4887-AB51-31FCA7986D42}" destId="{766C2CA4-2D6A-452A-9173-02B8EABAB87B}" srcOrd="0" destOrd="0" presId="urn:microsoft.com/office/officeart/2005/8/layout/default"/>
    <dgm:cxn modelId="{FB481BFC-6649-40E6-8646-A13FC1FA75F3}" srcId="{80329592-8446-4F49-B3CE-D6E44BBDC7D8}" destId="{3B1A76CD-35FB-4229-BEAB-3013C826FB45}" srcOrd="2" destOrd="0" parTransId="{6244BDD5-6AAA-4938-B834-BBEFB90CDB3E}" sibTransId="{AF783D48-D32C-4C49-B9CA-B13EBE217715}"/>
    <dgm:cxn modelId="{148FD085-DE94-4CF0-AC58-FECE11B4D0F2}" type="presParOf" srcId="{A653A0A1-4960-455C-AC43-F92E163ADAE6}" destId="{2E8476BB-13BB-429D-9487-D05EDCBC4D55}" srcOrd="0" destOrd="0" presId="urn:microsoft.com/office/officeart/2005/8/layout/default"/>
    <dgm:cxn modelId="{2A1C7C77-35E3-46CD-B224-638656FFBADC}" type="presParOf" srcId="{A653A0A1-4960-455C-AC43-F92E163ADAE6}" destId="{993C27D3-7753-4268-93EF-B82B4CB7ABB5}" srcOrd="1" destOrd="0" presId="urn:microsoft.com/office/officeart/2005/8/layout/default"/>
    <dgm:cxn modelId="{A785B93C-74E2-495C-A7AC-89BDE2743C9E}" type="presParOf" srcId="{A653A0A1-4960-455C-AC43-F92E163ADAE6}" destId="{0B9ED4C8-1639-4FFF-A3A2-4CF1D451A327}" srcOrd="2" destOrd="0" presId="urn:microsoft.com/office/officeart/2005/8/layout/default"/>
    <dgm:cxn modelId="{E40B4817-EC08-444F-88C7-5527F473419B}" type="presParOf" srcId="{A653A0A1-4960-455C-AC43-F92E163ADAE6}" destId="{E3C7A311-477D-4991-B5A3-088784873DB2}" srcOrd="3" destOrd="0" presId="urn:microsoft.com/office/officeart/2005/8/layout/default"/>
    <dgm:cxn modelId="{66C85C83-0ADE-467F-96A8-E77120464F29}" type="presParOf" srcId="{A653A0A1-4960-455C-AC43-F92E163ADAE6}" destId="{3E93BC78-B2A7-4932-8039-3F43A01E9517}" srcOrd="4" destOrd="0" presId="urn:microsoft.com/office/officeart/2005/8/layout/default"/>
    <dgm:cxn modelId="{D819504C-EDD6-4A47-9286-A5B206BD319C}" type="presParOf" srcId="{A653A0A1-4960-455C-AC43-F92E163ADAE6}" destId="{B7384022-69A0-44F3-92DE-F1A9DFF8A35F}" srcOrd="5" destOrd="0" presId="urn:microsoft.com/office/officeart/2005/8/layout/default"/>
    <dgm:cxn modelId="{320EA27E-33C3-4783-9FCE-22077F4C9FE2}" type="presParOf" srcId="{A653A0A1-4960-455C-AC43-F92E163ADAE6}" destId="{ED77E1CE-9771-46DB-8418-D51EBEC8E6D0}" srcOrd="6" destOrd="0" presId="urn:microsoft.com/office/officeart/2005/8/layout/default"/>
    <dgm:cxn modelId="{9B29A254-1168-42D7-A3D3-D04C9E3BB4C8}" type="presParOf" srcId="{A653A0A1-4960-455C-AC43-F92E163ADAE6}" destId="{D719285E-8445-4326-87D6-606E80231DFF}" srcOrd="7" destOrd="0" presId="urn:microsoft.com/office/officeart/2005/8/layout/default"/>
    <dgm:cxn modelId="{3DB39652-924B-4C41-9373-914BA8E3BA2D}" type="presParOf" srcId="{A653A0A1-4960-455C-AC43-F92E163ADAE6}" destId="{766C2CA4-2D6A-452A-9173-02B8EABAB87B}" srcOrd="8" destOrd="0" presId="urn:microsoft.com/office/officeart/2005/8/layout/default"/>
    <dgm:cxn modelId="{D5E83A83-5E32-4D7D-8013-7C4CBB0E6DBB}" type="presParOf" srcId="{A653A0A1-4960-455C-AC43-F92E163ADAE6}" destId="{AD21F08A-9F0D-439D-9A0A-2BA72CF2BA8D}" srcOrd="9" destOrd="0" presId="urn:microsoft.com/office/officeart/2005/8/layout/default"/>
    <dgm:cxn modelId="{B1221DC5-B5D0-4C16-8266-45F58AA5CF76}" type="presParOf" srcId="{A653A0A1-4960-455C-AC43-F92E163ADAE6}" destId="{17DCEF7B-9FD2-4EA7-A898-66B50CC3C0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63652-7AD2-4B99-B8B3-5017520DF4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57F7FB57-1DA7-4D26-8388-21382062D0A5}">
      <dgm:prSet/>
      <dgm:spPr/>
      <dgm:t>
        <a:bodyPr/>
        <a:lstStyle/>
        <a:p>
          <a:r>
            <a:rPr lang="nl-BE" b="0" i="0" baseline="0" err="1"/>
            <a:t>MijnVerbouwBegeleiding</a:t>
          </a:r>
          <a:r>
            <a:rPr lang="nl-BE" b="0" i="0" baseline="0"/>
            <a:t> Basis</a:t>
          </a:r>
          <a:endParaRPr lang="nl-BE"/>
        </a:p>
      </dgm:t>
    </dgm:pt>
    <dgm:pt modelId="{8EF5F8F0-5413-425D-9261-339F904E7D11}" type="parTrans" cxnId="{B172F26D-DC55-491B-9148-A2A9B7761C04}">
      <dgm:prSet/>
      <dgm:spPr/>
      <dgm:t>
        <a:bodyPr/>
        <a:lstStyle/>
        <a:p>
          <a:endParaRPr lang="nl-BE"/>
        </a:p>
      </dgm:t>
    </dgm:pt>
    <dgm:pt modelId="{5B5130D5-79F7-4733-8D2F-E796046E3499}" type="sibTrans" cxnId="{B172F26D-DC55-491B-9148-A2A9B7761C04}">
      <dgm:prSet/>
      <dgm:spPr/>
      <dgm:t>
        <a:bodyPr/>
        <a:lstStyle/>
        <a:p>
          <a:endParaRPr lang="nl-BE"/>
        </a:p>
      </dgm:t>
    </dgm:pt>
    <dgm:pt modelId="{0325873C-6569-4A6D-A165-6884FBC7F5DA}">
      <dgm:prSet/>
      <dgm:spPr/>
      <dgm:t>
        <a:bodyPr/>
        <a:lstStyle/>
        <a:p>
          <a:r>
            <a:rPr lang="nl-BE" baseline="0"/>
            <a:t>Begeleiding bij uitvoering van de werken </a:t>
          </a:r>
          <a:endParaRPr lang="nl-BE"/>
        </a:p>
      </dgm:t>
    </dgm:pt>
    <dgm:pt modelId="{ACFFD337-4289-4E37-822E-D2A112924059}" type="parTrans" cxnId="{D6B36BC4-E3DA-4442-843A-13C6C0FD7483}">
      <dgm:prSet/>
      <dgm:spPr/>
      <dgm:t>
        <a:bodyPr/>
        <a:lstStyle/>
        <a:p>
          <a:endParaRPr lang="nl-BE"/>
        </a:p>
      </dgm:t>
    </dgm:pt>
    <dgm:pt modelId="{54E848AE-7564-47A4-B506-4E5EA929209A}" type="sibTrans" cxnId="{D6B36BC4-E3DA-4442-843A-13C6C0FD7483}">
      <dgm:prSet/>
      <dgm:spPr/>
      <dgm:t>
        <a:bodyPr/>
        <a:lstStyle/>
        <a:p>
          <a:endParaRPr lang="nl-BE"/>
        </a:p>
      </dgm:t>
    </dgm:pt>
    <dgm:pt modelId="{AD75F269-7FC5-480A-B17B-1C2B57F43841}">
      <dgm:prSet/>
      <dgm:spPr/>
      <dgm:t>
        <a:bodyPr/>
        <a:lstStyle/>
        <a:p>
          <a:r>
            <a:rPr lang="nl-BE" baseline="0"/>
            <a:t>Woningen: prestatievergoeding voor één of twee werken afhankelijk van inkomensdoelgroep</a:t>
          </a:r>
          <a:endParaRPr lang="nl-BE"/>
        </a:p>
      </dgm:t>
    </dgm:pt>
    <dgm:pt modelId="{0704289E-1AC9-4FC5-8280-57BA226119A9}" type="parTrans" cxnId="{92CC678D-F6F6-4E8B-AFE0-0921857B5F40}">
      <dgm:prSet/>
      <dgm:spPr/>
      <dgm:t>
        <a:bodyPr/>
        <a:lstStyle/>
        <a:p>
          <a:endParaRPr lang="nl-BE"/>
        </a:p>
      </dgm:t>
    </dgm:pt>
    <dgm:pt modelId="{8EA10DDD-DAAF-4505-9C13-2D7004045A9E}" type="sibTrans" cxnId="{92CC678D-F6F6-4E8B-AFE0-0921857B5F40}">
      <dgm:prSet/>
      <dgm:spPr/>
      <dgm:t>
        <a:bodyPr/>
        <a:lstStyle/>
        <a:p>
          <a:endParaRPr lang="nl-BE"/>
        </a:p>
      </dgm:t>
    </dgm:pt>
    <dgm:pt modelId="{B480CCB4-64EE-47F1-9BD7-20CD58BD5124}">
      <dgm:prSet/>
      <dgm:spPr/>
      <dgm:t>
        <a:bodyPr/>
        <a:lstStyle/>
        <a:p>
          <a:r>
            <a:rPr lang="nl-BE" b="0" i="0" baseline="0"/>
            <a:t>MijnVerbouwBegeleiding Renovatiemasterplan VME’s</a:t>
          </a:r>
          <a:endParaRPr lang="nl-BE"/>
        </a:p>
      </dgm:t>
    </dgm:pt>
    <dgm:pt modelId="{D6E0F513-B549-44C2-92CA-F67AFA96F937}" type="parTrans" cxnId="{89E28704-8926-4C5B-8E17-5DE9151FDD15}">
      <dgm:prSet/>
      <dgm:spPr/>
      <dgm:t>
        <a:bodyPr/>
        <a:lstStyle/>
        <a:p>
          <a:endParaRPr lang="nl-BE"/>
        </a:p>
      </dgm:t>
    </dgm:pt>
    <dgm:pt modelId="{E89EFDA5-7E85-4A15-90E4-50AE40CE2933}" type="sibTrans" cxnId="{89E28704-8926-4C5B-8E17-5DE9151FDD15}">
      <dgm:prSet/>
      <dgm:spPr/>
      <dgm:t>
        <a:bodyPr/>
        <a:lstStyle/>
        <a:p>
          <a:endParaRPr lang="nl-BE"/>
        </a:p>
      </dgm:t>
    </dgm:pt>
    <dgm:pt modelId="{E14984A5-DC0F-4860-85F5-4064F3DB7F65}">
      <dgm:prSet/>
      <dgm:spPr/>
      <dgm:t>
        <a:bodyPr/>
        <a:lstStyle/>
        <a:p>
          <a:r>
            <a:rPr lang="nl-BE" baseline="0"/>
            <a:t>Minstens 15 wooneenheden</a:t>
          </a:r>
          <a:endParaRPr lang="nl-BE"/>
        </a:p>
      </dgm:t>
    </dgm:pt>
    <dgm:pt modelId="{DEF60E5A-2923-4F5C-99B4-43AD3020FD21}" type="parTrans" cxnId="{30225725-8A90-4525-913D-0EC944049DEB}">
      <dgm:prSet/>
      <dgm:spPr/>
      <dgm:t>
        <a:bodyPr/>
        <a:lstStyle/>
        <a:p>
          <a:endParaRPr lang="nl-BE"/>
        </a:p>
      </dgm:t>
    </dgm:pt>
    <dgm:pt modelId="{21CDA1BA-F371-4ECD-9CE2-0DFD17DAEF66}" type="sibTrans" cxnId="{30225725-8A90-4525-913D-0EC944049DEB}">
      <dgm:prSet/>
      <dgm:spPr/>
      <dgm:t>
        <a:bodyPr/>
        <a:lstStyle/>
        <a:p>
          <a:endParaRPr lang="nl-BE"/>
        </a:p>
      </dgm:t>
    </dgm:pt>
    <dgm:pt modelId="{A0493464-21C1-4180-98CE-6A0D4F382F74}">
      <dgm:prSet/>
      <dgm:spPr/>
      <dgm:t>
        <a:bodyPr/>
        <a:lstStyle/>
        <a:p>
          <a:r>
            <a:rPr lang="nl-BE" baseline="0"/>
            <a:t>Begeleiding VME’s die grondige renovatie aan gemeenschappelijke delen willen uitvoeren</a:t>
          </a:r>
          <a:endParaRPr lang="nl-BE"/>
        </a:p>
      </dgm:t>
    </dgm:pt>
    <dgm:pt modelId="{089F7D12-DFB4-4F26-8621-0BCD300A6BFB}" type="parTrans" cxnId="{F1CBEF29-5081-4583-8D5A-B7573CAF9A52}">
      <dgm:prSet/>
      <dgm:spPr/>
      <dgm:t>
        <a:bodyPr/>
        <a:lstStyle/>
        <a:p>
          <a:endParaRPr lang="nl-BE"/>
        </a:p>
      </dgm:t>
    </dgm:pt>
    <dgm:pt modelId="{53F6546B-698E-4DDC-BFF3-B4C4ECFCE0D1}" type="sibTrans" cxnId="{F1CBEF29-5081-4583-8D5A-B7573CAF9A52}">
      <dgm:prSet/>
      <dgm:spPr/>
      <dgm:t>
        <a:bodyPr/>
        <a:lstStyle/>
        <a:p>
          <a:endParaRPr lang="nl-BE"/>
        </a:p>
      </dgm:t>
    </dgm:pt>
    <dgm:pt modelId="{CB1FF752-67F4-47DD-B542-790100BA5A45}">
      <dgm:prSet/>
      <dgm:spPr/>
      <dgm:t>
        <a:bodyPr/>
        <a:lstStyle/>
        <a:p>
          <a:r>
            <a:rPr lang="nl-NL" baseline="0"/>
            <a:t>Informeren, adviseren en begeleiden bij het proces dat leidt tot een renovatiebeslissing</a:t>
          </a:r>
          <a:endParaRPr lang="nl-BE"/>
        </a:p>
      </dgm:t>
    </dgm:pt>
    <dgm:pt modelId="{1A1178D2-0994-4149-88E4-BC777A2B5C36}" type="parTrans" cxnId="{18AE8005-351F-4080-9995-845E01CDE4B0}">
      <dgm:prSet/>
      <dgm:spPr/>
      <dgm:t>
        <a:bodyPr/>
        <a:lstStyle/>
        <a:p>
          <a:endParaRPr lang="nl-BE"/>
        </a:p>
      </dgm:t>
    </dgm:pt>
    <dgm:pt modelId="{0E9621E9-995D-44C6-B45C-838FF0E804BD}" type="sibTrans" cxnId="{18AE8005-351F-4080-9995-845E01CDE4B0}">
      <dgm:prSet/>
      <dgm:spPr/>
      <dgm:t>
        <a:bodyPr/>
        <a:lstStyle/>
        <a:p>
          <a:endParaRPr lang="nl-BE"/>
        </a:p>
      </dgm:t>
    </dgm:pt>
    <dgm:pt modelId="{94A38A48-E614-4C38-A970-094D43A0EFBD}">
      <dgm:prSet/>
      <dgm:spPr/>
      <dgm:t>
        <a:bodyPr/>
        <a:lstStyle/>
        <a:p>
          <a:r>
            <a:rPr lang="nl-BE"/>
            <a:t>Vereniging van mede-eigenaars: niet inkomensafhankelijk</a:t>
          </a:r>
        </a:p>
      </dgm:t>
    </dgm:pt>
    <dgm:pt modelId="{4495E486-7AC5-4C4D-9DB1-FFD76619B5DC}" type="sibTrans" cxnId="{B3B59D28-D96D-4B3C-86D2-F0C2302D616E}">
      <dgm:prSet/>
      <dgm:spPr/>
      <dgm:t>
        <a:bodyPr/>
        <a:lstStyle/>
        <a:p>
          <a:endParaRPr lang="nl-BE"/>
        </a:p>
      </dgm:t>
    </dgm:pt>
    <dgm:pt modelId="{0089628D-DD0F-4166-A943-6D533944EAD9}" type="parTrans" cxnId="{B3B59D28-D96D-4B3C-86D2-F0C2302D616E}">
      <dgm:prSet/>
      <dgm:spPr/>
      <dgm:t>
        <a:bodyPr/>
        <a:lstStyle/>
        <a:p>
          <a:endParaRPr lang="nl-BE"/>
        </a:p>
      </dgm:t>
    </dgm:pt>
    <dgm:pt modelId="{BD0788FC-8FBB-47F5-A20E-E766C174719C}" type="pres">
      <dgm:prSet presAssocID="{0BF63652-7AD2-4B99-B8B3-5017520DF40A}" presName="linear" presStyleCnt="0">
        <dgm:presLayoutVars>
          <dgm:animLvl val="lvl"/>
          <dgm:resizeHandles val="exact"/>
        </dgm:presLayoutVars>
      </dgm:prSet>
      <dgm:spPr/>
    </dgm:pt>
    <dgm:pt modelId="{EE8D39C6-45DC-49F2-9A87-6F2541F4E72D}" type="pres">
      <dgm:prSet presAssocID="{57F7FB57-1DA7-4D26-8388-21382062D0A5}" presName="parentText" presStyleLbl="node1" presStyleIdx="0" presStyleCnt="2">
        <dgm:presLayoutVars>
          <dgm:chMax val="0"/>
          <dgm:bulletEnabled val="1"/>
        </dgm:presLayoutVars>
      </dgm:prSet>
      <dgm:spPr/>
    </dgm:pt>
    <dgm:pt modelId="{B9475C96-41EB-460C-8281-F677E033DD73}" type="pres">
      <dgm:prSet presAssocID="{57F7FB57-1DA7-4D26-8388-21382062D0A5}" presName="childText" presStyleLbl="revTx" presStyleIdx="0" presStyleCnt="2">
        <dgm:presLayoutVars>
          <dgm:bulletEnabled val="1"/>
        </dgm:presLayoutVars>
      </dgm:prSet>
      <dgm:spPr/>
    </dgm:pt>
    <dgm:pt modelId="{01382E1A-6B37-48F5-8240-EE1476FF27AF}" type="pres">
      <dgm:prSet presAssocID="{B480CCB4-64EE-47F1-9BD7-20CD58BD5124}" presName="parentText" presStyleLbl="node1" presStyleIdx="1" presStyleCnt="2">
        <dgm:presLayoutVars>
          <dgm:chMax val="0"/>
          <dgm:bulletEnabled val="1"/>
        </dgm:presLayoutVars>
      </dgm:prSet>
      <dgm:spPr/>
    </dgm:pt>
    <dgm:pt modelId="{B86C40F3-1D9D-4D0C-953F-D95CF9B0454B}" type="pres">
      <dgm:prSet presAssocID="{B480CCB4-64EE-47F1-9BD7-20CD58BD5124}" presName="childText" presStyleLbl="revTx" presStyleIdx="1" presStyleCnt="2">
        <dgm:presLayoutVars>
          <dgm:bulletEnabled val="1"/>
        </dgm:presLayoutVars>
      </dgm:prSet>
      <dgm:spPr/>
    </dgm:pt>
  </dgm:ptLst>
  <dgm:cxnLst>
    <dgm:cxn modelId="{89E28704-8926-4C5B-8E17-5DE9151FDD15}" srcId="{0BF63652-7AD2-4B99-B8B3-5017520DF40A}" destId="{B480CCB4-64EE-47F1-9BD7-20CD58BD5124}" srcOrd="1" destOrd="0" parTransId="{D6E0F513-B549-44C2-92CA-F67AFA96F937}" sibTransId="{E89EFDA5-7E85-4A15-90E4-50AE40CE2933}"/>
    <dgm:cxn modelId="{18AE8005-351F-4080-9995-845E01CDE4B0}" srcId="{B480CCB4-64EE-47F1-9BD7-20CD58BD5124}" destId="{CB1FF752-67F4-47DD-B542-790100BA5A45}" srcOrd="2" destOrd="0" parTransId="{1A1178D2-0994-4149-88E4-BC777A2B5C36}" sibTransId="{0E9621E9-995D-44C6-B45C-838FF0E804BD}"/>
    <dgm:cxn modelId="{30225725-8A90-4525-913D-0EC944049DEB}" srcId="{B480CCB4-64EE-47F1-9BD7-20CD58BD5124}" destId="{E14984A5-DC0F-4860-85F5-4064F3DB7F65}" srcOrd="0" destOrd="0" parTransId="{DEF60E5A-2923-4F5C-99B4-43AD3020FD21}" sibTransId="{21CDA1BA-F371-4ECD-9CE2-0DFD17DAEF66}"/>
    <dgm:cxn modelId="{B3B59D28-D96D-4B3C-86D2-F0C2302D616E}" srcId="{57F7FB57-1DA7-4D26-8388-21382062D0A5}" destId="{94A38A48-E614-4C38-A970-094D43A0EFBD}" srcOrd="2" destOrd="0" parTransId="{0089628D-DD0F-4166-A943-6D533944EAD9}" sibTransId="{4495E486-7AC5-4C4D-9DB1-FFD76619B5DC}"/>
    <dgm:cxn modelId="{F1CBEF29-5081-4583-8D5A-B7573CAF9A52}" srcId="{B480CCB4-64EE-47F1-9BD7-20CD58BD5124}" destId="{A0493464-21C1-4180-98CE-6A0D4F382F74}" srcOrd="1" destOrd="0" parTransId="{089F7D12-DFB4-4F26-8621-0BCD300A6BFB}" sibTransId="{53F6546B-698E-4DDC-BFF3-B4C4ECFCE0D1}"/>
    <dgm:cxn modelId="{A6E1DF43-22B5-4FCA-A7AB-CF060487F2FF}" type="presOf" srcId="{E14984A5-DC0F-4860-85F5-4064F3DB7F65}" destId="{B86C40F3-1D9D-4D0C-953F-D95CF9B0454B}" srcOrd="0" destOrd="0" presId="urn:microsoft.com/office/officeart/2005/8/layout/vList2"/>
    <dgm:cxn modelId="{289F2868-60A7-4E19-BBEB-9A5D8AC92EAF}" type="presOf" srcId="{0BF63652-7AD2-4B99-B8B3-5017520DF40A}" destId="{BD0788FC-8FBB-47F5-A20E-E766C174719C}" srcOrd="0" destOrd="0" presId="urn:microsoft.com/office/officeart/2005/8/layout/vList2"/>
    <dgm:cxn modelId="{6A0F0E4B-40AE-4785-967F-13FE9EF7A5B2}" type="presOf" srcId="{57F7FB57-1DA7-4D26-8388-21382062D0A5}" destId="{EE8D39C6-45DC-49F2-9A87-6F2541F4E72D}" srcOrd="0" destOrd="0" presId="urn:microsoft.com/office/officeart/2005/8/layout/vList2"/>
    <dgm:cxn modelId="{B172F26D-DC55-491B-9148-A2A9B7761C04}" srcId="{0BF63652-7AD2-4B99-B8B3-5017520DF40A}" destId="{57F7FB57-1DA7-4D26-8388-21382062D0A5}" srcOrd="0" destOrd="0" parTransId="{8EF5F8F0-5413-425D-9261-339F904E7D11}" sibTransId="{5B5130D5-79F7-4733-8D2F-E796046E3499}"/>
    <dgm:cxn modelId="{2F2E6387-949F-476E-8E8F-4587D3907AC4}" type="presOf" srcId="{94A38A48-E614-4C38-A970-094D43A0EFBD}" destId="{B9475C96-41EB-460C-8281-F677E033DD73}" srcOrd="0" destOrd="2" presId="urn:microsoft.com/office/officeart/2005/8/layout/vList2"/>
    <dgm:cxn modelId="{AD728389-087E-49D2-B745-E3A81ED4BB59}" type="presOf" srcId="{AD75F269-7FC5-480A-B17B-1C2B57F43841}" destId="{B9475C96-41EB-460C-8281-F677E033DD73}" srcOrd="0" destOrd="1" presId="urn:microsoft.com/office/officeart/2005/8/layout/vList2"/>
    <dgm:cxn modelId="{92CC678D-F6F6-4E8B-AFE0-0921857B5F40}" srcId="{57F7FB57-1DA7-4D26-8388-21382062D0A5}" destId="{AD75F269-7FC5-480A-B17B-1C2B57F43841}" srcOrd="1" destOrd="0" parTransId="{0704289E-1AC9-4FC5-8280-57BA226119A9}" sibTransId="{8EA10DDD-DAAF-4505-9C13-2D7004045A9E}"/>
    <dgm:cxn modelId="{0FA9218E-8214-4A45-9450-427C22B71BC7}" type="presOf" srcId="{A0493464-21C1-4180-98CE-6A0D4F382F74}" destId="{B86C40F3-1D9D-4D0C-953F-D95CF9B0454B}" srcOrd="0" destOrd="1" presId="urn:microsoft.com/office/officeart/2005/8/layout/vList2"/>
    <dgm:cxn modelId="{4685B5A8-A1F9-40BD-B59D-DB640EFDEE1B}" type="presOf" srcId="{0325873C-6569-4A6D-A165-6884FBC7F5DA}" destId="{B9475C96-41EB-460C-8281-F677E033DD73}" srcOrd="0" destOrd="0" presId="urn:microsoft.com/office/officeart/2005/8/layout/vList2"/>
    <dgm:cxn modelId="{E85CE7BB-97C7-49A0-8BD1-660A1B572DCB}" type="presOf" srcId="{CB1FF752-67F4-47DD-B542-790100BA5A45}" destId="{B86C40F3-1D9D-4D0C-953F-D95CF9B0454B}" srcOrd="0" destOrd="2" presId="urn:microsoft.com/office/officeart/2005/8/layout/vList2"/>
    <dgm:cxn modelId="{32ABC4BE-40DC-43C5-A3F3-BBA0206B3CB1}" type="presOf" srcId="{B480CCB4-64EE-47F1-9BD7-20CD58BD5124}" destId="{01382E1A-6B37-48F5-8240-EE1476FF27AF}" srcOrd="0" destOrd="0" presId="urn:microsoft.com/office/officeart/2005/8/layout/vList2"/>
    <dgm:cxn modelId="{D6B36BC4-E3DA-4442-843A-13C6C0FD7483}" srcId="{57F7FB57-1DA7-4D26-8388-21382062D0A5}" destId="{0325873C-6569-4A6D-A165-6884FBC7F5DA}" srcOrd="0" destOrd="0" parTransId="{ACFFD337-4289-4E37-822E-D2A112924059}" sibTransId="{54E848AE-7564-47A4-B506-4E5EA929209A}"/>
    <dgm:cxn modelId="{46690B27-27EA-45F8-87AA-619FC7427511}" type="presParOf" srcId="{BD0788FC-8FBB-47F5-A20E-E766C174719C}" destId="{EE8D39C6-45DC-49F2-9A87-6F2541F4E72D}" srcOrd="0" destOrd="0" presId="urn:microsoft.com/office/officeart/2005/8/layout/vList2"/>
    <dgm:cxn modelId="{2E54CF49-80DB-41CF-914B-485DBB998905}" type="presParOf" srcId="{BD0788FC-8FBB-47F5-A20E-E766C174719C}" destId="{B9475C96-41EB-460C-8281-F677E033DD73}" srcOrd="1" destOrd="0" presId="urn:microsoft.com/office/officeart/2005/8/layout/vList2"/>
    <dgm:cxn modelId="{00F31EEA-D72D-4594-8842-D9215F9D869A}" type="presParOf" srcId="{BD0788FC-8FBB-47F5-A20E-E766C174719C}" destId="{01382E1A-6B37-48F5-8240-EE1476FF27AF}" srcOrd="2" destOrd="0" presId="urn:microsoft.com/office/officeart/2005/8/layout/vList2"/>
    <dgm:cxn modelId="{4E040645-A238-425A-9D30-8A433C3BEBC0}" type="presParOf" srcId="{BD0788FC-8FBB-47F5-A20E-E766C174719C}" destId="{B86C40F3-1D9D-4D0C-953F-D95CF9B0454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BB247-8D29-42C2-8873-8EAE5977A66F}" type="doc">
      <dgm:prSet loTypeId="urn:microsoft.com/office/officeart/2005/8/layout/process5" loCatId="process" qsTypeId="urn:microsoft.com/office/officeart/2005/8/quickstyle/simple1" qsCatId="simple" csTypeId="urn:microsoft.com/office/officeart/2005/8/colors/accent1_2" csCatId="accent1" phldr="1"/>
      <dgm:spPr/>
    </dgm:pt>
    <dgm:pt modelId="{09BF7943-4375-4695-A4D4-9053F4CF31B8}">
      <dgm:prSet phldrT="[Tekst]" custT="1"/>
      <dgm:spPr/>
      <dgm:t>
        <a:bodyPr/>
        <a:lstStyle/>
        <a:p>
          <a:r>
            <a:rPr lang="nl-BE" sz="1400"/>
            <a:t>Burger vindt info over renovatiebegeleiding op Vl.be</a:t>
          </a:r>
        </a:p>
      </dgm:t>
    </dgm:pt>
    <dgm:pt modelId="{A33CB100-E1CC-4477-A20C-33D3B796E880}" type="parTrans" cxnId="{A402B0FB-A811-4011-AAAB-0602D6658922}">
      <dgm:prSet/>
      <dgm:spPr/>
      <dgm:t>
        <a:bodyPr/>
        <a:lstStyle/>
        <a:p>
          <a:endParaRPr lang="nl-BE"/>
        </a:p>
      </dgm:t>
    </dgm:pt>
    <dgm:pt modelId="{99890B2B-964A-48C2-9D66-F80ED2A552BF}" type="sibTrans" cxnId="{A402B0FB-A811-4011-AAAB-0602D6658922}">
      <dgm:prSet/>
      <dgm:spPr/>
      <dgm:t>
        <a:bodyPr/>
        <a:lstStyle/>
        <a:p>
          <a:endParaRPr lang="nl-BE"/>
        </a:p>
      </dgm:t>
    </dgm:pt>
    <dgm:pt modelId="{471A0C23-5C8C-402C-8EAB-BEA56C0B708E}">
      <dgm:prSet phldrT="[Tekst]" custT="1"/>
      <dgm:spPr/>
      <dgm:t>
        <a:bodyPr/>
        <a:lstStyle/>
        <a:p>
          <a:r>
            <a:rPr lang="nl-BE" sz="1400"/>
            <a:t>Burger is geïnteresseerd in MVB Basis en checkt of hij aan de inkomensvoorwaarden voldoet via het platform</a:t>
          </a:r>
        </a:p>
      </dgm:t>
    </dgm:pt>
    <dgm:pt modelId="{6CE300D0-82ED-4A88-A273-3792B6C501BE}" type="parTrans" cxnId="{65BE28EF-5401-4556-A438-F1D4DDB219BA}">
      <dgm:prSet/>
      <dgm:spPr/>
      <dgm:t>
        <a:bodyPr/>
        <a:lstStyle/>
        <a:p>
          <a:endParaRPr lang="nl-BE"/>
        </a:p>
      </dgm:t>
    </dgm:pt>
    <dgm:pt modelId="{C1E5E380-985D-4F3D-BE08-67D231CB21A0}" type="sibTrans" cxnId="{65BE28EF-5401-4556-A438-F1D4DDB219BA}">
      <dgm:prSet/>
      <dgm:spPr/>
      <dgm:t>
        <a:bodyPr/>
        <a:lstStyle/>
        <a:p>
          <a:endParaRPr lang="nl-BE"/>
        </a:p>
      </dgm:t>
    </dgm:pt>
    <dgm:pt modelId="{B296C55D-171A-4328-8395-A0175FE1F987}">
      <dgm:prSet phldrT="[Tekst]" custT="1"/>
      <dgm:spPr/>
      <dgm:t>
        <a:bodyPr/>
        <a:lstStyle/>
        <a:p>
          <a:r>
            <a:rPr lang="nl-BE" sz="1400"/>
            <a:t>Burger gaat met attest naar EH</a:t>
          </a:r>
        </a:p>
      </dgm:t>
    </dgm:pt>
    <dgm:pt modelId="{328020C3-FF28-43B5-A8D6-7F1EF67751A4}" type="parTrans" cxnId="{1A4058A3-5B66-4098-BED4-288A46AE4D93}">
      <dgm:prSet/>
      <dgm:spPr/>
      <dgm:t>
        <a:bodyPr/>
        <a:lstStyle/>
        <a:p>
          <a:endParaRPr lang="nl-BE"/>
        </a:p>
      </dgm:t>
    </dgm:pt>
    <dgm:pt modelId="{8BA4EED0-8C29-42CC-9A84-4EFBEACA15E1}" type="sibTrans" cxnId="{1A4058A3-5B66-4098-BED4-288A46AE4D93}">
      <dgm:prSet/>
      <dgm:spPr/>
      <dgm:t>
        <a:bodyPr/>
        <a:lstStyle/>
        <a:p>
          <a:endParaRPr lang="nl-BE"/>
        </a:p>
      </dgm:t>
    </dgm:pt>
    <dgm:pt modelId="{EA348C80-1BB1-44CD-86A0-C79300A35016}">
      <dgm:prSet phldrT="[Tekst]" custT="1"/>
      <dgm:spPr/>
      <dgm:t>
        <a:bodyPr/>
        <a:lstStyle/>
        <a:p>
          <a:r>
            <a:rPr lang="nl-BE" sz="1400"/>
            <a:t>EH doet intake en kijkt of de aanvraag voor MVB Basis kan worden opgestart</a:t>
          </a:r>
        </a:p>
      </dgm:t>
    </dgm:pt>
    <dgm:pt modelId="{C3D2479A-A4EB-44C3-B556-3CB2047E2392}" type="parTrans" cxnId="{C61DB971-0BFF-45AE-B461-1C1A53C25969}">
      <dgm:prSet/>
      <dgm:spPr/>
      <dgm:t>
        <a:bodyPr/>
        <a:lstStyle/>
        <a:p>
          <a:endParaRPr lang="nl-BE"/>
        </a:p>
      </dgm:t>
    </dgm:pt>
    <dgm:pt modelId="{1C48E296-318D-4D06-849F-5AE2C441D7F7}" type="sibTrans" cxnId="{C61DB971-0BFF-45AE-B461-1C1A53C25969}">
      <dgm:prSet/>
      <dgm:spPr/>
      <dgm:t>
        <a:bodyPr/>
        <a:lstStyle/>
        <a:p>
          <a:endParaRPr lang="nl-BE"/>
        </a:p>
      </dgm:t>
    </dgm:pt>
    <dgm:pt modelId="{20216F69-C49F-478B-A54D-6A15C43F94F7}">
      <dgm:prSet phldrT="[Tekst]" custT="1"/>
      <dgm:spPr/>
      <dgm:t>
        <a:bodyPr/>
        <a:lstStyle/>
        <a:p>
          <a:r>
            <a:rPr lang="nl-BE" sz="1400"/>
            <a:t>Burger ontvangt attest</a:t>
          </a:r>
        </a:p>
      </dgm:t>
    </dgm:pt>
    <dgm:pt modelId="{4F9778B9-A9EE-4B24-9B31-40A5C1500134}" type="parTrans" cxnId="{18609828-E195-4899-A06A-E1E2245C5252}">
      <dgm:prSet/>
      <dgm:spPr/>
      <dgm:t>
        <a:bodyPr/>
        <a:lstStyle/>
        <a:p>
          <a:endParaRPr lang="nl-BE"/>
        </a:p>
      </dgm:t>
    </dgm:pt>
    <dgm:pt modelId="{049755F3-613B-4F3B-9516-4516AE97B589}" type="sibTrans" cxnId="{18609828-E195-4899-A06A-E1E2245C5252}">
      <dgm:prSet/>
      <dgm:spPr/>
      <dgm:t>
        <a:bodyPr/>
        <a:lstStyle/>
        <a:p>
          <a:endParaRPr lang="nl-BE"/>
        </a:p>
      </dgm:t>
    </dgm:pt>
    <dgm:pt modelId="{4B736967-2288-43A0-A904-BEE53067C2F7}">
      <dgm:prSet phldrT="[Tekst]" custT="1"/>
      <dgm:spPr/>
      <dgm:t>
        <a:bodyPr/>
        <a:lstStyle/>
        <a:p>
          <a:r>
            <a:rPr lang="nl-BE" sz="1400"/>
            <a:t>Rapportage naar VEKA /trimester (obv model)</a:t>
          </a:r>
        </a:p>
        <a:p>
          <a:endParaRPr lang="nl-BE" sz="1400"/>
        </a:p>
        <a:p>
          <a:r>
            <a:rPr lang="nl-BE" sz="1400"/>
            <a:t>EH stuurt vordering naar DB VEKA</a:t>
          </a:r>
        </a:p>
        <a:p>
          <a:endParaRPr lang="nl-BE" sz="1400"/>
        </a:p>
        <a:p>
          <a:r>
            <a:rPr lang="nl-BE" sz="1400"/>
            <a:t>(factuur/facturen als bewijs bewaard bij EH)</a:t>
          </a:r>
        </a:p>
      </dgm:t>
    </dgm:pt>
    <dgm:pt modelId="{F12E03BD-7356-41D5-BE2F-62D6D8311A2E}" type="parTrans" cxnId="{725DBBDC-5110-40F2-A813-4DA12282C8B9}">
      <dgm:prSet/>
      <dgm:spPr/>
      <dgm:t>
        <a:bodyPr/>
        <a:lstStyle/>
        <a:p>
          <a:endParaRPr lang="nl-BE"/>
        </a:p>
      </dgm:t>
    </dgm:pt>
    <dgm:pt modelId="{CB90D514-7C21-4C62-BD28-EC000F39A9F3}" type="sibTrans" cxnId="{725DBBDC-5110-40F2-A813-4DA12282C8B9}">
      <dgm:prSet/>
      <dgm:spPr/>
      <dgm:t>
        <a:bodyPr/>
        <a:lstStyle/>
        <a:p>
          <a:endParaRPr lang="nl-BE"/>
        </a:p>
      </dgm:t>
    </dgm:pt>
    <dgm:pt modelId="{77F71CC9-1BCB-4C1C-AF6F-9C9124C9D2B4}">
      <dgm:prSet phldrT="[Tekst]" custT="1"/>
      <dgm:spPr/>
      <dgm:t>
        <a:bodyPr/>
        <a:lstStyle/>
        <a:p>
          <a:pPr rtl="0"/>
          <a:r>
            <a:rPr lang="nl-BE" sz="1400"/>
            <a:t>VEKA betaalt uit</a:t>
          </a:r>
          <a:r>
            <a:rPr lang="nl-BE" sz="1400">
              <a:latin typeface="Calibri"/>
            </a:rPr>
            <a:t> </a:t>
          </a:r>
        </a:p>
        <a:p>
          <a:pPr rtl="0"/>
          <a:r>
            <a:rPr lang="nl-BE" sz="1400">
              <a:latin typeface="Calibri"/>
            </a:rPr>
            <a:t>(ad hoc controles)</a:t>
          </a:r>
          <a:endParaRPr lang="nl-BE" sz="1400"/>
        </a:p>
      </dgm:t>
    </dgm:pt>
    <dgm:pt modelId="{639B04AE-C243-44E6-9DF0-64475A66617D}" type="parTrans" cxnId="{BA8E3D4E-BEB3-421E-AEDA-733F906F155B}">
      <dgm:prSet/>
      <dgm:spPr/>
      <dgm:t>
        <a:bodyPr/>
        <a:lstStyle/>
        <a:p>
          <a:endParaRPr lang="nl-BE"/>
        </a:p>
      </dgm:t>
    </dgm:pt>
    <dgm:pt modelId="{BACADA9A-A3F8-450C-90F4-574BFDAE0931}" type="sibTrans" cxnId="{BA8E3D4E-BEB3-421E-AEDA-733F906F155B}">
      <dgm:prSet/>
      <dgm:spPr/>
      <dgm:t>
        <a:bodyPr/>
        <a:lstStyle/>
        <a:p>
          <a:endParaRPr lang="nl-BE"/>
        </a:p>
      </dgm:t>
    </dgm:pt>
    <dgm:pt modelId="{36DBEAF2-BE6E-458D-83DB-13587F0C5601}">
      <dgm:prSet phldrT="[Tekst]" custT="1"/>
      <dgm:spPr/>
      <dgm:t>
        <a:bodyPr/>
        <a:lstStyle/>
        <a:p>
          <a:r>
            <a:rPr lang="nl-BE" sz="1400"/>
            <a:t>Werken worden uitgevoerd</a:t>
          </a:r>
        </a:p>
        <a:p>
          <a:pPr rtl="0"/>
          <a:r>
            <a:rPr lang="nl-BE" sz="1400"/>
            <a:t>Minstens 1 energiebesparende investering</a:t>
          </a:r>
          <a:r>
            <a:rPr lang="nl-BE" sz="1400">
              <a:latin typeface="Calibri"/>
            </a:rPr>
            <a:t> </a:t>
          </a:r>
          <a:endParaRPr lang="nl-BE" sz="1400"/>
        </a:p>
      </dgm:t>
    </dgm:pt>
    <dgm:pt modelId="{D025628C-A229-4DEB-8BC5-B8EAB177257B}" type="parTrans" cxnId="{6729A55E-57F4-47B2-9F92-A99718B50233}">
      <dgm:prSet/>
      <dgm:spPr/>
      <dgm:t>
        <a:bodyPr/>
        <a:lstStyle/>
        <a:p>
          <a:endParaRPr lang="nl-BE"/>
        </a:p>
      </dgm:t>
    </dgm:pt>
    <dgm:pt modelId="{7BC105B3-9ABA-4CEE-A239-7FA77D7D7034}" type="sibTrans" cxnId="{6729A55E-57F4-47B2-9F92-A99718B50233}">
      <dgm:prSet/>
      <dgm:spPr/>
      <dgm:t>
        <a:bodyPr/>
        <a:lstStyle/>
        <a:p>
          <a:endParaRPr lang="nl-BE"/>
        </a:p>
      </dgm:t>
    </dgm:pt>
    <dgm:pt modelId="{9F6F9FFE-ACDF-4D60-8D26-DB6BE97EAE2E}" type="pres">
      <dgm:prSet presAssocID="{BCFBB247-8D29-42C2-8873-8EAE5977A66F}" presName="diagram" presStyleCnt="0">
        <dgm:presLayoutVars>
          <dgm:dir/>
          <dgm:resizeHandles val="exact"/>
        </dgm:presLayoutVars>
      </dgm:prSet>
      <dgm:spPr/>
    </dgm:pt>
    <dgm:pt modelId="{32B423CC-3260-40DE-8396-CB71B300E991}" type="pres">
      <dgm:prSet presAssocID="{09BF7943-4375-4695-A4D4-9053F4CF31B8}" presName="node" presStyleLbl="node1" presStyleIdx="0" presStyleCnt="8">
        <dgm:presLayoutVars>
          <dgm:bulletEnabled val="1"/>
        </dgm:presLayoutVars>
      </dgm:prSet>
      <dgm:spPr/>
    </dgm:pt>
    <dgm:pt modelId="{23CEF6A0-1640-4694-A0AB-33012582A6AC}" type="pres">
      <dgm:prSet presAssocID="{99890B2B-964A-48C2-9D66-F80ED2A552BF}" presName="sibTrans" presStyleLbl="sibTrans2D1" presStyleIdx="0" presStyleCnt="7"/>
      <dgm:spPr/>
    </dgm:pt>
    <dgm:pt modelId="{1FC75D42-6F4F-450A-868C-17D928891D25}" type="pres">
      <dgm:prSet presAssocID="{99890B2B-964A-48C2-9D66-F80ED2A552BF}" presName="connectorText" presStyleLbl="sibTrans2D1" presStyleIdx="0" presStyleCnt="7"/>
      <dgm:spPr/>
    </dgm:pt>
    <dgm:pt modelId="{C16631BE-F6D2-456C-A40B-BACA71C8893B}" type="pres">
      <dgm:prSet presAssocID="{471A0C23-5C8C-402C-8EAB-BEA56C0B708E}" presName="node" presStyleLbl="node1" presStyleIdx="1" presStyleCnt="8">
        <dgm:presLayoutVars>
          <dgm:bulletEnabled val="1"/>
        </dgm:presLayoutVars>
      </dgm:prSet>
      <dgm:spPr/>
    </dgm:pt>
    <dgm:pt modelId="{C4CBA687-16D0-4FB5-9E28-62B921EC42FE}" type="pres">
      <dgm:prSet presAssocID="{C1E5E380-985D-4F3D-BE08-67D231CB21A0}" presName="sibTrans" presStyleLbl="sibTrans2D1" presStyleIdx="1" presStyleCnt="7"/>
      <dgm:spPr/>
    </dgm:pt>
    <dgm:pt modelId="{D95C9820-FB31-468E-BED7-D47CB07C19C2}" type="pres">
      <dgm:prSet presAssocID="{C1E5E380-985D-4F3D-BE08-67D231CB21A0}" presName="connectorText" presStyleLbl="sibTrans2D1" presStyleIdx="1" presStyleCnt="7"/>
      <dgm:spPr/>
    </dgm:pt>
    <dgm:pt modelId="{F5D4190A-2E11-4F3D-BB2B-11FB7D1231AE}" type="pres">
      <dgm:prSet presAssocID="{20216F69-C49F-478B-A54D-6A15C43F94F7}" presName="node" presStyleLbl="node1" presStyleIdx="2" presStyleCnt="8">
        <dgm:presLayoutVars>
          <dgm:bulletEnabled val="1"/>
        </dgm:presLayoutVars>
      </dgm:prSet>
      <dgm:spPr/>
    </dgm:pt>
    <dgm:pt modelId="{2ABAFE95-31CB-4952-AC8D-36FAF8414E04}" type="pres">
      <dgm:prSet presAssocID="{049755F3-613B-4F3B-9516-4516AE97B589}" presName="sibTrans" presStyleLbl="sibTrans2D1" presStyleIdx="2" presStyleCnt="7"/>
      <dgm:spPr/>
    </dgm:pt>
    <dgm:pt modelId="{533B82C8-153C-41D2-8E8A-E186C2758535}" type="pres">
      <dgm:prSet presAssocID="{049755F3-613B-4F3B-9516-4516AE97B589}" presName="connectorText" presStyleLbl="sibTrans2D1" presStyleIdx="2" presStyleCnt="7"/>
      <dgm:spPr/>
    </dgm:pt>
    <dgm:pt modelId="{0C3C048F-A531-4F7C-9D2F-909BFE8E0475}" type="pres">
      <dgm:prSet presAssocID="{B296C55D-171A-4328-8395-A0175FE1F987}" presName="node" presStyleLbl="node1" presStyleIdx="3" presStyleCnt="8">
        <dgm:presLayoutVars>
          <dgm:bulletEnabled val="1"/>
        </dgm:presLayoutVars>
      </dgm:prSet>
      <dgm:spPr/>
    </dgm:pt>
    <dgm:pt modelId="{E5111B27-CAA5-4350-9C6B-5239265B6BB8}" type="pres">
      <dgm:prSet presAssocID="{8BA4EED0-8C29-42CC-9A84-4EFBEACA15E1}" presName="sibTrans" presStyleLbl="sibTrans2D1" presStyleIdx="3" presStyleCnt="7"/>
      <dgm:spPr/>
    </dgm:pt>
    <dgm:pt modelId="{268ADB9B-49D5-45B7-8B30-20DE92032568}" type="pres">
      <dgm:prSet presAssocID="{8BA4EED0-8C29-42CC-9A84-4EFBEACA15E1}" presName="connectorText" presStyleLbl="sibTrans2D1" presStyleIdx="3" presStyleCnt="7"/>
      <dgm:spPr/>
    </dgm:pt>
    <dgm:pt modelId="{CDF76F1D-71BD-4634-A42A-EB090B78FF88}" type="pres">
      <dgm:prSet presAssocID="{EA348C80-1BB1-44CD-86A0-C79300A35016}" presName="node" presStyleLbl="node1" presStyleIdx="4" presStyleCnt="8">
        <dgm:presLayoutVars>
          <dgm:bulletEnabled val="1"/>
        </dgm:presLayoutVars>
      </dgm:prSet>
      <dgm:spPr/>
    </dgm:pt>
    <dgm:pt modelId="{53DB7394-CC08-4C06-BDD1-00D007C6127E}" type="pres">
      <dgm:prSet presAssocID="{1C48E296-318D-4D06-849F-5AE2C441D7F7}" presName="sibTrans" presStyleLbl="sibTrans2D1" presStyleIdx="4" presStyleCnt="7"/>
      <dgm:spPr/>
    </dgm:pt>
    <dgm:pt modelId="{49B27C4E-19F5-4BCB-9C8B-0F66B69368F9}" type="pres">
      <dgm:prSet presAssocID="{1C48E296-318D-4D06-849F-5AE2C441D7F7}" presName="connectorText" presStyleLbl="sibTrans2D1" presStyleIdx="4" presStyleCnt="7"/>
      <dgm:spPr/>
    </dgm:pt>
    <dgm:pt modelId="{CAA228C8-3E96-48F4-AE7A-31825557ECBC}" type="pres">
      <dgm:prSet presAssocID="{36DBEAF2-BE6E-458D-83DB-13587F0C5601}" presName="node" presStyleLbl="node1" presStyleIdx="5" presStyleCnt="8">
        <dgm:presLayoutVars>
          <dgm:bulletEnabled val="1"/>
        </dgm:presLayoutVars>
      </dgm:prSet>
      <dgm:spPr/>
    </dgm:pt>
    <dgm:pt modelId="{1C3E8ED8-1B5E-4487-BFEF-C35E9B0BAE7B}" type="pres">
      <dgm:prSet presAssocID="{7BC105B3-9ABA-4CEE-A239-7FA77D7D7034}" presName="sibTrans" presStyleLbl="sibTrans2D1" presStyleIdx="5" presStyleCnt="7"/>
      <dgm:spPr/>
    </dgm:pt>
    <dgm:pt modelId="{18877A07-A750-4CE1-B4DC-9E9E32DE0C0C}" type="pres">
      <dgm:prSet presAssocID="{7BC105B3-9ABA-4CEE-A239-7FA77D7D7034}" presName="connectorText" presStyleLbl="sibTrans2D1" presStyleIdx="5" presStyleCnt="7"/>
      <dgm:spPr/>
    </dgm:pt>
    <dgm:pt modelId="{D6913BD5-F915-4E7E-8213-362652171EDD}" type="pres">
      <dgm:prSet presAssocID="{4B736967-2288-43A0-A904-BEE53067C2F7}" presName="node" presStyleLbl="node1" presStyleIdx="6" presStyleCnt="8" custScaleY="200851" custLinFactNeighborX="546" custLinFactNeighborY="4834">
        <dgm:presLayoutVars>
          <dgm:bulletEnabled val="1"/>
        </dgm:presLayoutVars>
      </dgm:prSet>
      <dgm:spPr/>
    </dgm:pt>
    <dgm:pt modelId="{60E5C3C9-B20E-40E7-B5CC-E76E1ADDC789}" type="pres">
      <dgm:prSet presAssocID="{CB90D514-7C21-4C62-BD28-EC000F39A9F3}" presName="sibTrans" presStyleLbl="sibTrans2D1" presStyleIdx="6" presStyleCnt="7"/>
      <dgm:spPr/>
    </dgm:pt>
    <dgm:pt modelId="{D8F1C295-F496-42DC-8F1A-2F6CD76B4EF5}" type="pres">
      <dgm:prSet presAssocID="{CB90D514-7C21-4C62-BD28-EC000F39A9F3}" presName="connectorText" presStyleLbl="sibTrans2D1" presStyleIdx="6" presStyleCnt="7"/>
      <dgm:spPr/>
    </dgm:pt>
    <dgm:pt modelId="{6B69BF3D-A28E-4A03-B955-A591218822C5}" type="pres">
      <dgm:prSet presAssocID="{77F71CC9-1BCB-4C1C-AF6F-9C9124C9D2B4}" presName="node" presStyleLbl="node1" presStyleIdx="7" presStyleCnt="8">
        <dgm:presLayoutVars>
          <dgm:bulletEnabled val="1"/>
        </dgm:presLayoutVars>
      </dgm:prSet>
      <dgm:spPr/>
    </dgm:pt>
  </dgm:ptLst>
  <dgm:cxnLst>
    <dgm:cxn modelId="{8CB5BB09-B655-443D-B8FE-808C01ED7161}" type="presOf" srcId="{C1E5E380-985D-4F3D-BE08-67D231CB21A0}" destId="{D95C9820-FB31-468E-BED7-D47CB07C19C2}" srcOrd="1" destOrd="0" presId="urn:microsoft.com/office/officeart/2005/8/layout/process5"/>
    <dgm:cxn modelId="{BF1F0C0D-73FC-408D-92A1-FBBB7FAFE269}" type="presOf" srcId="{8BA4EED0-8C29-42CC-9A84-4EFBEACA15E1}" destId="{E5111B27-CAA5-4350-9C6B-5239265B6BB8}" srcOrd="0" destOrd="0" presId="urn:microsoft.com/office/officeart/2005/8/layout/process5"/>
    <dgm:cxn modelId="{8BE0520D-53D7-4F96-988B-EE1EBB9BE9FE}" type="presOf" srcId="{EA348C80-1BB1-44CD-86A0-C79300A35016}" destId="{CDF76F1D-71BD-4634-A42A-EB090B78FF88}" srcOrd="0" destOrd="0" presId="urn:microsoft.com/office/officeart/2005/8/layout/process5"/>
    <dgm:cxn modelId="{2283AC18-A8F1-407F-9433-DFBC306FD928}" type="presOf" srcId="{049755F3-613B-4F3B-9516-4516AE97B589}" destId="{2ABAFE95-31CB-4952-AC8D-36FAF8414E04}" srcOrd="0" destOrd="0" presId="urn:microsoft.com/office/officeart/2005/8/layout/process5"/>
    <dgm:cxn modelId="{C3FC4A1F-38A3-422F-9B58-44D1AF1C7719}" type="presOf" srcId="{CB90D514-7C21-4C62-BD28-EC000F39A9F3}" destId="{D8F1C295-F496-42DC-8F1A-2F6CD76B4EF5}" srcOrd="1" destOrd="0" presId="urn:microsoft.com/office/officeart/2005/8/layout/process5"/>
    <dgm:cxn modelId="{83C70722-7263-4944-A09F-B43EE4F6A31F}" type="presOf" srcId="{4B736967-2288-43A0-A904-BEE53067C2F7}" destId="{D6913BD5-F915-4E7E-8213-362652171EDD}" srcOrd="0" destOrd="0" presId="urn:microsoft.com/office/officeart/2005/8/layout/process5"/>
    <dgm:cxn modelId="{3E2C9125-CB7E-4D98-9685-DCEA3BDD8F5E}" type="presOf" srcId="{049755F3-613B-4F3B-9516-4516AE97B589}" destId="{533B82C8-153C-41D2-8E8A-E186C2758535}" srcOrd="1" destOrd="0" presId="urn:microsoft.com/office/officeart/2005/8/layout/process5"/>
    <dgm:cxn modelId="{18609828-E195-4899-A06A-E1E2245C5252}" srcId="{BCFBB247-8D29-42C2-8873-8EAE5977A66F}" destId="{20216F69-C49F-478B-A54D-6A15C43F94F7}" srcOrd="2" destOrd="0" parTransId="{4F9778B9-A9EE-4B24-9B31-40A5C1500134}" sibTransId="{049755F3-613B-4F3B-9516-4516AE97B589}"/>
    <dgm:cxn modelId="{A4091A36-046B-42E4-9101-120742D85226}" type="presOf" srcId="{77F71CC9-1BCB-4C1C-AF6F-9C9124C9D2B4}" destId="{6B69BF3D-A28E-4A03-B955-A591218822C5}" srcOrd="0" destOrd="0" presId="urn:microsoft.com/office/officeart/2005/8/layout/process5"/>
    <dgm:cxn modelId="{CCDFC75C-4CFF-4FAE-AE46-68569173662E}" type="presOf" srcId="{7BC105B3-9ABA-4CEE-A239-7FA77D7D7034}" destId="{18877A07-A750-4CE1-B4DC-9E9E32DE0C0C}" srcOrd="1" destOrd="0" presId="urn:microsoft.com/office/officeart/2005/8/layout/process5"/>
    <dgm:cxn modelId="{6729A55E-57F4-47B2-9F92-A99718B50233}" srcId="{BCFBB247-8D29-42C2-8873-8EAE5977A66F}" destId="{36DBEAF2-BE6E-458D-83DB-13587F0C5601}" srcOrd="5" destOrd="0" parTransId="{D025628C-A229-4DEB-8BC5-B8EAB177257B}" sibTransId="{7BC105B3-9ABA-4CEE-A239-7FA77D7D7034}"/>
    <dgm:cxn modelId="{E121BA69-F721-41F1-A4E4-7E40733D1E00}" type="presOf" srcId="{471A0C23-5C8C-402C-8EAB-BEA56C0B708E}" destId="{C16631BE-F6D2-456C-A40B-BACA71C8893B}" srcOrd="0" destOrd="0" presId="urn:microsoft.com/office/officeart/2005/8/layout/process5"/>
    <dgm:cxn modelId="{F948264B-A7C7-43AD-9B67-D15592F6EE5D}" type="presOf" srcId="{B296C55D-171A-4328-8395-A0175FE1F987}" destId="{0C3C048F-A531-4F7C-9D2F-909BFE8E0475}" srcOrd="0" destOrd="0" presId="urn:microsoft.com/office/officeart/2005/8/layout/process5"/>
    <dgm:cxn modelId="{BA8E3D4E-BEB3-421E-AEDA-733F906F155B}" srcId="{BCFBB247-8D29-42C2-8873-8EAE5977A66F}" destId="{77F71CC9-1BCB-4C1C-AF6F-9C9124C9D2B4}" srcOrd="7" destOrd="0" parTransId="{639B04AE-C243-44E6-9DF0-64475A66617D}" sibTransId="{BACADA9A-A3F8-450C-90F4-574BFDAE0931}"/>
    <dgm:cxn modelId="{C61DB971-0BFF-45AE-B461-1C1A53C25969}" srcId="{BCFBB247-8D29-42C2-8873-8EAE5977A66F}" destId="{EA348C80-1BB1-44CD-86A0-C79300A35016}" srcOrd="4" destOrd="0" parTransId="{C3D2479A-A4EB-44C3-B556-3CB2047E2392}" sibTransId="{1C48E296-318D-4D06-849F-5AE2C441D7F7}"/>
    <dgm:cxn modelId="{559D6054-93AC-48FB-BA6D-9231F16A378B}" type="presOf" srcId="{99890B2B-964A-48C2-9D66-F80ED2A552BF}" destId="{23CEF6A0-1640-4694-A0AB-33012582A6AC}" srcOrd="0" destOrd="0" presId="urn:microsoft.com/office/officeart/2005/8/layout/process5"/>
    <dgm:cxn modelId="{ABB2D559-925E-4B27-B0BC-7AB43014DAF6}" type="presOf" srcId="{09BF7943-4375-4695-A4D4-9053F4CF31B8}" destId="{32B423CC-3260-40DE-8396-CB71B300E991}" srcOrd="0" destOrd="0" presId="urn:microsoft.com/office/officeart/2005/8/layout/process5"/>
    <dgm:cxn modelId="{93346081-F37A-4A45-B3EF-31E0C2EEDD16}" type="presOf" srcId="{1C48E296-318D-4D06-849F-5AE2C441D7F7}" destId="{53DB7394-CC08-4C06-BDD1-00D007C6127E}" srcOrd="0" destOrd="0" presId="urn:microsoft.com/office/officeart/2005/8/layout/process5"/>
    <dgm:cxn modelId="{C6A0FF81-09C7-4F2C-A64D-278ADAB23598}" type="presOf" srcId="{36DBEAF2-BE6E-458D-83DB-13587F0C5601}" destId="{CAA228C8-3E96-48F4-AE7A-31825557ECBC}" srcOrd="0" destOrd="0" presId="urn:microsoft.com/office/officeart/2005/8/layout/process5"/>
    <dgm:cxn modelId="{ECD5C28D-9329-4573-BDF1-7EAB228DB1CB}" type="presOf" srcId="{CB90D514-7C21-4C62-BD28-EC000F39A9F3}" destId="{60E5C3C9-B20E-40E7-B5CC-E76E1ADDC789}" srcOrd="0" destOrd="0" presId="urn:microsoft.com/office/officeart/2005/8/layout/process5"/>
    <dgm:cxn modelId="{1A4058A3-5B66-4098-BED4-288A46AE4D93}" srcId="{BCFBB247-8D29-42C2-8873-8EAE5977A66F}" destId="{B296C55D-171A-4328-8395-A0175FE1F987}" srcOrd="3" destOrd="0" parTransId="{328020C3-FF28-43B5-A8D6-7F1EF67751A4}" sibTransId="{8BA4EED0-8C29-42CC-9A84-4EFBEACA15E1}"/>
    <dgm:cxn modelId="{B9F450B6-E614-49FB-95BC-FB8987AB9829}" type="presOf" srcId="{20216F69-C49F-478B-A54D-6A15C43F94F7}" destId="{F5D4190A-2E11-4F3D-BB2B-11FB7D1231AE}" srcOrd="0" destOrd="0" presId="urn:microsoft.com/office/officeart/2005/8/layout/process5"/>
    <dgm:cxn modelId="{9E3B9DB8-F408-41D1-BEBF-CFB25228D4E5}" type="presOf" srcId="{7BC105B3-9ABA-4CEE-A239-7FA77D7D7034}" destId="{1C3E8ED8-1B5E-4487-BFEF-C35E9B0BAE7B}" srcOrd="0" destOrd="0" presId="urn:microsoft.com/office/officeart/2005/8/layout/process5"/>
    <dgm:cxn modelId="{A93755CA-5C3D-44D6-999B-1FB1AF345662}" type="presOf" srcId="{8BA4EED0-8C29-42CC-9A84-4EFBEACA15E1}" destId="{268ADB9B-49D5-45B7-8B30-20DE92032568}" srcOrd="1" destOrd="0" presId="urn:microsoft.com/office/officeart/2005/8/layout/process5"/>
    <dgm:cxn modelId="{725DBBDC-5110-40F2-A813-4DA12282C8B9}" srcId="{BCFBB247-8D29-42C2-8873-8EAE5977A66F}" destId="{4B736967-2288-43A0-A904-BEE53067C2F7}" srcOrd="6" destOrd="0" parTransId="{F12E03BD-7356-41D5-BE2F-62D6D8311A2E}" sibTransId="{CB90D514-7C21-4C62-BD28-EC000F39A9F3}"/>
    <dgm:cxn modelId="{059665E0-E0F0-4BF5-8BC1-94ED21ACB292}" type="presOf" srcId="{C1E5E380-985D-4F3D-BE08-67D231CB21A0}" destId="{C4CBA687-16D0-4FB5-9E28-62B921EC42FE}" srcOrd="0" destOrd="0" presId="urn:microsoft.com/office/officeart/2005/8/layout/process5"/>
    <dgm:cxn modelId="{2024A4E0-2B98-47C3-9013-4A3B432001D0}" type="presOf" srcId="{1C48E296-318D-4D06-849F-5AE2C441D7F7}" destId="{49B27C4E-19F5-4BCB-9C8B-0F66B69368F9}" srcOrd="1" destOrd="0" presId="urn:microsoft.com/office/officeart/2005/8/layout/process5"/>
    <dgm:cxn modelId="{16CD55EB-0618-402E-958D-F43CCD77ECAB}" type="presOf" srcId="{BCFBB247-8D29-42C2-8873-8EAE5977A66F}" destId="{9F6F9FFE-ACDF-4D60-8D26-DB6BE97EAE2E}" srcOrd="0" destOrd="0" presId="urn:microsoft.com/office/officeart/2005/8/layout/process5"/>
    <dgm:cxn modelId="{65BE28EF-5401-4556-A438-F1D4DDB219BA}" srcId="{BCFBB247-8D29-42C2-8873-8EAE5977A66F}" destId="{471A0C23-5C8C-402C-8EAB-BEA56C0B708E}" srcOrd="1" destOrd="0" parTransId="{6CE300D0-82ED-4A88-A273-3792B6C501BE}" sibTransId="{C1E5E380-985D-4F3D-BE08-67D231CB21A0}"/>
    <dgm:cxn modelId="{89BC41FA-A790-40C1-9911-7F0235C74E50}" type="presOf" srcId="{99890B2B-964A-48C2-9D66-F80ED2A552BF}" destId="{1FC75D42-6F4F-450A-868C-17D928891D25}" srcOrd="1" destOrd="0" presId="urn:microsoft.com/office/officeart/2005/8/layout/process5"/>
    <dgm:cxn modelId="{A402B0FB-A811-4011-AAAB-0602D6658922}" srcId="{BCFBB247-8D29-42C2-8873-8EAE5977A66F}" destId="{09BF7943-4375-4695-A4D4-9053F4CF31B8}" srcOrd="0" destOrd="0" parTransId="{A33CB100-E1CC-4477-A20C-33D3B796E880}" sibTransId="{99890B2B-964A-48C2-9D66-F80ED2A552BF}"/>
    <dgm:cxn modelId="{40CAB594-BD33-428A-8D6F-2F4C97AE6A84}" type="presParOf" srcId="{9F6F9FFE-ACDF-4D60-8D26-DB6BE97EAE2E}" destId="{32B423CC-3260-40DE-8396-CB71B300E991}" srcOrd="0" destOrd="0" presId="urn:microsoft.com/office/officeart/2005/8/layout/process5"/>
    <dgm:cxn modelId="{EFCD6C79-86F9-450F-B92B-AF6FD54FE731}" type="presParOf" srcId="{9F6F9FFE-ACDF-4D60-8D26-DB6BE97EAE2E}" destId="{23CEF6A0-1640-4694-A0AB-33012582A6AC}" srcOrd="1" destOrd="0" presId="urn:microsoft.com/office/officeart/2005/8/layout/process5"/>
    <dgm:cxn modelId="{717FC394-ACA8-4FFE-8A2A-F652D529BE4C}" type="presParOf" srcId="{23CEF6A0-1640-4694-A0AB-33012582A6AC}" destId="{1FC75D42-6F4F-450A-868C-17D928891D25}" srcOrd="0" destOrd="0" presId="urn:microsoft.com/office/officeart/2005/8/layout/process5"/>
    <dgm:cxn modelId="{29F4D737-8EC1-46BA-BB6F-5425A65C06A4}" type="presParOf" srcId="{9F6F9FFE-ACDF-4D60-8D26-DB6BE97EAE2E}" destId="{C16631BE-F6D2-456C-A40B-BACA71C8893B}" srcOrd="2" destOrd="0" presId="urn:microsoft.com/office/officeart/2005/8/layout/process5"/>
    <dgm:cxn modelId="{9911CB7E-7965-410D-9683-DA7CE7828250}" type="presParOf" srcId="{9F6F9FFE-ACDF-4D60-8D26-DB6BE97EAE2E}" destId="{C4CBA687-16D0-4FB5-9E28-62B921EC42FE}" srcOrd="3" destOrd="0" presId="urn:microsoft.com/office/officeart/2005/8/layout/process5"/>
    <dgm:cxn modelId="{E07A2B58-2FE7-4964-AD59-CA9C505D3AB8}" type="presParOf" srcId="{C4CBA687-16D0-4FB5-9E28-62B921EC42FE}" destId="{D95C9820-FB31-468E-BED7-D47CB07C19C2}" srcOrd="0" destOrd="0" presId="urn:microsoft.com/office/officeart/2005/8/layout/process5"/>
    <dgm:cxn modelId="{368AB027-EB82-432C-A2A0-D9FB20263A12}" type="presParOf" srcId="{9F6F9FFE-ACDF-4D60-8D26-DB6BE97EAE2E}" destId="{F5D4190A-2E11-4F3D-BB2B-11FB7D1231AE}" srcOrd="4" destOrd="0" presId="urn:microsoft.com/office/officeart/2005/8/layout/process5"/>
    <dgm:cxn modelId="{2CCF0B33-5D94-424A-85D6-44C51E26DB4E}" type="presParOf" srcId="{9F6F9FFE-ACDF-4D60-8D26-DB6BE97EAE2E}" destId="{2ABAFE95-31CB-4952-AC8D-36FAF8414E04}" srcOrd="5" destOrd="0" presId="urn:microsoft.com/office/officeart/2005/8/layout/process5"/>
    <dgm:cxn modelId="{0170F3AF-AD40-446E-B923-0AAA01D89EFB}" type="presParOf" srcId="{2ABAFE95-31CB-4952-AC8D-36FAF8414E04}" destId="{533B82C8-153C-41D2-8E8A-E186C2758535}" srcOrd="0" destOrd="0" presId="urn:microsoft.com/office/officeart/2005/8/layout/process5"/>
    <dgm:cxn modelId="{2537E34D-FBFB-46CB-A243-CC9D12DFFC1A}" type="presParOf" srcId="{9F6F9FFE-ACDF-4D60-8D26-DB6BE97EAE2E}" destId="{0C3C048F-A531-4F7C-9D2F-909BFE8E0475}" srcOrd="6" destOrd="0" presId="urn:microsoft.com/office/officeart/2005/8/layout/process5"/>
    <dgm:cxn modelId="{5AB25772-5EFA-4946-82FF-63618BCE7235}" type="presParOf" srcId="{9F6F9FFE-ACDF-4D60-8D26-DB6BE97EAE2E}" destId="{E5111B27-CAA5-4350-9C6B-5239265B6BB8}" srcOrd="7" destOrd="0" presId="urn:microsoft.com/office/officeart/2005/8/layout/process5"/>
    <dgm:cxn modelId="{EB472167-8530-4740-9409-8145FF3F2453}" type="presParOf" srcId="{E5111B27-CAA5-4350-9C6B-5239265B6BB8}" destId="{268ADB9B-49D5-45B7-8B30-20DE92032568}" srcOrd="0" destOrd="0" presId="urn:microsoft.com/office/officeart/2005/8/layout/process5"/>
    <dgm:cxn modelId="{7DAE8C20-E45A-4DE9-8556-C5320DAEDED4}" type="presParOf" srcId="{9F6F9FFE-ACDF-4D60-8D26-DB6BE97EAE2E}" destId="{CDF76F1D-71BD-4634-A42A-EB090B78FF88}" srcOrd="8" destOrd="0" presId="urn:microsoft.com/office/officeart/2005/8/layout/process5"/>
    <dgm:cxn modelId="{1F35D5A0-2BD0-4601-9334-0603D6709736}" type="presParOf" srcId="{9F6F9FFE-ACDF-4D60-8D26-DB6BE97EAE2E}" destId="{53DB7394-CC08-4C06-BDD1-00D007C6127E}" srcOrd="9" destOrd="0" presId="urn:microsoft.com/office/officeart/2005/8/layout/process5"/>
    <dgm:cxn modelId="{804B9955-3714-4859-BC76-367BB0EF1FA7}" type="presParOf" srcId="{53DB7394-CC08-4C06-BDD1-00D007C6127E}" destId="{49B27C4E-19F5-4BCB-9C8B-0F66B69368F9}" srcOrd="0" destOrd="0" presId="urn:microsoft.com/office/officeart/2005/8/layout/process5"/>
    <dgm:cxn modelId="{AF64B1C9-FC37-4AA9-82E6-001A018CF72F}" type="presParOf" srcId="{9F6F9FFE-ACDF-4D60-8D26-DB6BE97EAE2E}" destId="{CAA228C8-3E96-48F4-AE7A-31825557ECBC}" srcOrd="10" destOrd="0" presId="urn:microsoft.com/office/officeart/2005/8/layout/process5"/>
    <dgm:cxn modelId="{C98A0B6F-109E-46B2-924D-6F024366B2E5}" type="presParOf" srcId="{9F6F9FFE-ACDF-4D60-8D26-DB6BE97EAE2E}" destId="{1C3E8ED8-1B5E-4487-BFEF-C35E9B0BAE7B}" srcOrd="11" destOrd="0" presId="urn:microsoft.com/office/officeart/2005/8/layout/process5"/>
    <dgm:cxn modelId="{E404CEE6-69A2-4C8E-8D79-7C2B6CB1BFAA}" type="presParOf" srcId="{1C3E8ED8-1B5E-4487-BFEF-C35E9B0BAE7B}" destId="{18877A07-A750-4CE1-B4DC-9E9E32DE0C0C}" srcOrd="0" destOrd="0" presId="urn:microsoft.com/office/officeart/2005/8/layout/process5"/>
    <dgm:cxn modelId="{1542AB9C-AAF6-424C-9EF6-D66D15DDAA3D}" type="presParOf" srcId="{9F6F9FFE-ACDF-4D60-8D26-DB6BE97EAE2E}" destId="{D6913BD5-F915-4E7E-8213-362652171EDD}" srcOrd="12" destOrd="0" presId="urn:microsoft.com/office/officeart/2005/8/layout/process5"/>
    <dgm:cxn modelId="{13BB0E66-DCAA-4919-B74B-727679A76A9F}" type="presParOf" srcId="{9F6F9FFE-ACDF-4D60-8D26-DB6BE97EAE2E}" destId="{60E5C3C9-B20E-40E7-B5CC-E76E1ADDC789}" srcOrd="13" destOrd="0" presId="urn:microsoft.com/office/officeart/2005/8/layout/process5"/>
    <dgm:cxn modelId="{361434BF-01B9-4400-89C3-C1CE6F4EC977}" type="presParOf" srcId="{60E5C3C9-B20E-40E7-B5CC-E76E1ADDC789}" destId="{D8F1C295-F496-42DC-8F1A-2F6CD76B4EF5}" srcOrd="0" destOrd="0" presId="urn:microsoft.com/office/officeart/2005/8/layout/process5"/>
    <dgm:cxn modelId="{82D644DE-8FE5-4258-BEC3-624DF3932C6F}" type="presParOf" srcId="{9F6F9FFE-ACDF-4D60-8D26-DB6BE97EAE2E}" destId="{6B69BF3D-A28E-4A03-B955-A591218822C5}"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F1A75F-BF0A-4AF6-A8A1-60E5CDCB43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BE"/>
        </a:p>
      </dgm:t>
    </dgm:pt>
    <dgm:pt modelId="{B4A673FA-3FB5-40D5-9EC6-E3468B1AD946}">
      <dgm:prSet phldrT="[Tekst]" custT="1"/>
      <dgm:spPr/>
      <dgm:t>
        <a:bodyPr/>
        <a:lstStyle/>
        <a:p>
          <a:r>
            <a:rPr lang="nl-BE" sz="4400" b="1">
              <a:solidFill>
                <a:schemeClr val="accent3">
                  <a:lumMod val="60000"/>
                  <a:lumOff val="40000"/>
                </a:schemeClr>
              </a:solidFill>
            </a:rPr>
            <a:t>1</a:t>
          </a:r>
        </a:p>
        <a:p>
          <a:r>
            <a:rPr lang="nl-BE" sz="2400" b="1"/>
            <a:t>Start platform</a:t>
          </a:r>
          <a:r>
            <a:rPr lang="nl-BE" sz="2400"/>
            <a:t>: 1 oktober</a:t>
          </a:r>
        </a:p>
        <a:p>
          <a:r>
            <a:rPr lang="nl-NL" sz="2400" b="1" i="0"/>
            <a:t>Uiterste datum aanvraag </a:t>
          </a:r>
        </a:p>
        <a:p>
          <a:r>
            <a:rPr lang="nl-NL" sz="2400" b="0" i="0"/>
            <a:t>energiescans EH, HIP en burenpremie </a:t>
          </a:r>
        </a:p>
        <a:p>
          <a:r>
            <a:rPr lang="nl-NL" sz="2400" b="0" i="0"/>
            <a:t>30 september  </a:t>
          </a:r>
        </a:p>
        <a:p>
          <a:endParaRPr lang="nl-BE" sz="2400"/>
        </a:p>
      </dgm:t>
    </dgm:pt>
    <dgm:pt modelId="{E09C6804-0E2A-476E-B30D-F9DA64C59CE7}" type="parTrans" cxnId="{6CBDEFE1-677E-46B0-B041-FAC69A4865F2}">
      <dgm:prSet/>
      <dgm:spPr/>
      <dgm:t>
        <a:bodyPr/>
        <a:lstStyle/>
        <a:p>
          <a:endParaRPr lang="nl-BE"/>
        </a:p>
      </dgm:t>
    </dgm:pt>
    <dgm:pt modelId="{5B90E5CF-D1B7-4176-92D7-6C2CA77651FA}" type="sibTrans" cxnId="{6CBDEFE1-677E-46B0-B041-FAC69A4865F2}">
      <dgm:prSet/>
      <dgm:spPr/>
      <dgm:t>
        <a:bodyPr/>
        <a:lstStyle/>
        <a:p>
          <a:endParaRPr lang="nl-BE"/>
        </a:p>
      </dgm:t>
    </dgm:pt>
    <dgm:pt modelId="{CAC36561-6C4A-475E-83FE-4D515569DA14}">
      <dgm:prSet phldrT="[Tekst]" custT="1"/>
      <dgm:spPr/>
      <dgm:t>
        <a:bodyPr/>
        <a:lstStyle/>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endParaRPr lang="nl-BE" sz="4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endParaRPr lang="nl-BE" sz="4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r>
            <a:rPr lang="nl-BE" sz="4400" b="1" kern="1200">
              <a:solidFill>
                <a:srgbClr val="1A5924">
                  <a:lumMod val="60000"/>
                  <a:lumOff val="40000"/>
                </a:srgbClr>
              </a:solidFill>
              <a:latin typeface="Calibri"/>
              <a:ea typeface="+mn-ea"/>
              <a:cs typeface="+mn-cs"/>
            </a:rPr>
            <a:t>2</a:t>
          </a:r>
        </a:p>
        <a:p>
          <a:pPr marL="0" lvl="0" indent="0" algn="ctr" defTabSz="1066800">
            <a:lnSpc>
              <a:spcPct val="90000"/>
            </a:lnSpc>
            <a:spcBef>
              <a:spcPct val="0"/>
            </a:spcBef>
            <a:spcAft>
              <a:spcPct val="35000"/>
            </a:spcAft>
            <a:buNone/>
          </a:pPr>
          <a:r>
            <a:rPr lang="nl-BE" sz="2400" b="1" kern="1200">
              <a:solidFill>
                <a:prstClr val="white"/>
              </a:solidFill>
              <a:latin typeface="Calibri"/>
              <a:ea typeface="+mn-ea"/>
              <a:cs typeface="+mn-cs"/>
            </a:rPr>
            <a:t>MVB Basis en MVB VME</a:t>
          </a:r>
        </a:p>
        <a:p>
          <a:pPr marL="0" lvl="0" indent="0" algn="ctr" defTabSz="1066800">
            <a:lnSpc>
              <a:spcPct val="90000"/>
            </a:lnSpc>
            <a:spcBef>
              <a:spcPct val="0"/>
            </a:spcBef>
            <a:spcAft>
              <a:spcPct val="35000"/>
            </a:spcAft>
            <a:buNone/>
          </a:pPr>
          <a:r>
            <a:rPr lang="nl-BE" sz="2400" b="0" kern="1200">
              <a:solidFill>
                <a:prstClr val="white"/>
              </a:solidFill>
              <a:latin typeface="Calibri"/>
              <a:ea typeface="+mn-ea"/>
              <a:cs typeface="+mn-cs"/>
            </a:rPr>
            <a:t>Niet voor MVB EPC</a:t>
          </a:r>
        </a:p>
        <a:p>
          <a:pPr marL="0" lvl="0" indent="0" algn="ctr" defTabSz="1066800">
            <a:lnSpc>
              <a:spcPct val="90000"/>
            </a:lnSpc>
            <a:spcBef>
              <a:spcPct val="0"/>
            </a:spcBef>
            <a:spcAft>
              <a:spcPct val="35000"/>
            </a:spcAft>
            <a:buNone/>
          </a:pPr>
          <a:r>
            <a:rPr lang="nl-BE" sz="2400" b="1" kern="1200">
              <a:solidFill>
                <a:prstClr val="white"/>
              </a:solidFill>
              <a:latin typeface="Calibri"/>
              <a:ea typeface="+mn-ea"/>
              <a:cs typeface="+mn-cs"/>
            </a:rPr>
            <a:t>1) Voorwaarden uitvoerders</a:t>
          </a:r>
          <a:br>
            <a:rPr lang="nl-BE" sz="2400" b="1" kern="1200">
              <a:solidFill>
                <a:prstClr val="white"/>
              </a:solidFill>
              <a:latin typeface="Calibri"/>
              <a:ea typeface="+mn-ea"/>
              <a:cs typeface="+mn-cs"/>
            </a:rPr>
          </a:br>
          <a:r>
            <a:rPr lang="nl-BE" sz="2400" b="1" kern="1200">
              <a:solidFill>
                <a:prstClr val="white"/>
              </a:solidFill>
              <a:latin typeface="Calibri"/>
              <a:ea typeface="+mn-ea"/>
              <a:cs typeface="+mn-cs"/>
            </a:rPr>
            <a:t>2) Taken 3) Rapportage aan VEKA</a:t>
          </a: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dgm:t>
    </dgm:pt>
    <dgm:pt modelId="{993916E2-7E97-4FCF-8534-959D9707129F}" type="parTrans" cxnId="{F231B396-32B5-4AD6-9CE0-5999D499FA5B}">
      <dgm:prSet/>
      <dgm:spPr/>
      <dgm:t>
        <a:bodyPr/>
        <a:lstStyle/>
        <a:p>
          <a:endParaRPr lang="nl-BE"/>
        </a:p>
      </dgm:t>
    </dgm:pt>
    <dgm:pt modelId="{7EE9BCBE-4BCB-4602-97E3-B8D68396929A}" type="sibTrans" cxnId="{F231B396-32B5-4AD6-9CE0-5999D499FA5B}">
      <dgm:prSet/>
      <dgm:spPr/>
      <dgm:t>
        <a:bodyPr/>
        <a:lstStyle/>
        <a:p>
          <a:endParaRPr lang="nl-BE"/>
        </a:p>
      </dgm:t>
    </dgm:pt>
    <dgm:pt modelId="{866428F0-79EA-401F-822B-5AAF959FA0BF}" type="pres">
      <dgm:prSet presAssocID="{9AF1A75F-BF0A-4AF6-A8A1-60E5CDCB430D}" presName="diagram" presStyleCnt="0">
        <dgm:presLayoutVars>
          <dgm:dir/>
          <dgm:resizeHandles val="exact"/>
        </dgm:presLayoutVars>
      </dgm:prSet>
      <dgm:spPr/>
    </dgm:pt>
    <dgm:pt modelId="{1A610250-19DD-4F99-9044-E3C1DE9F9094}" type="pres">
      <dgm:prSet presAssocID="{B4A673FA-3FB5-40D5-9EC6-E3468B1AD946}" presName="node" presStyleLbl="node1" presStyleIdx="0" presStyleCnt="2" custScaleY="153519" custLinFactNeighborX="-26" custLinFactNeighborY="2397">
        <dgm:presLayoutVars>
          <dgm:bulletEnabled val="1"/>
        </dgm:presLayoutVars>
      </dgm:prSet>
      <dgm:spPr/>
    </dgm:pt>
    <dgm:pt modelId="{57E6796A-2166-46DD-8500-C07B81FAAAD3}" type="pres">
      <dgm:prSet presAssocID="{5B90E5CF-D1B7-4176-92D7-6C2CA77651FA}" presName="sibTrans" presStyleCnt="0"/>
      <dgm:spPr/>
    </dgm:pt>
    <dgm:pt modelId="{7CD8555B-757F-4CB2-8D5F-2BBFA466208E}" type="pres">
      <dgm:prSet presAssocID="{CAC36561-6C4A-475E-83FE-4D515569DA14}" presName="node" presStyleLbl="node1" presStyleIdx="1" presStyleCnt="2" custScaleY="148725" custLinFactNeighborX="26" custLinFactNeighborY="2428">
        <dgm:presLayoutVars>
          <dgm:bulletEnabled val="1"/>
        </dgm:presLayoutVars>
      </dgm:prSet>
      <dgm:spPr/>
    </dgm:pt>
  </dgm:ptLst>
  <dgm:cxnLst>
    <dgm:cxn modelId="{F01E2C29-6970-4FAA-A38D-353669CF4FC4}" type="presOf" srcId="{CAC36561-6C4A-475E-83FE-4D515569DA14}" destId="{7CD8555B-757F-4CB2-8D5F-2BBFA466208E}" srcOrd="0" destOrd="0" presId="urn:microsoft.com/office/officeart/2005/8/layout/default"/>
    <dgm:cxn modelId="{CDC2DE8D-88C3-4C51-A94D-F31741602DC6}" type="presOf" srcId="{9AF1A75F-BF0A-4AF6-A8A1-60E5CDCB430D}" destId="{866428F0-79EA-401F-822B-5AAF959FA0BF}" srcOrd="0" destOrd="0" presId="urn:microsoft.com/office/officeart/2005/8/layout/default"/>
    <dgm:cxn modelId="{F231B396-32B5-4AD6-9CE0-5999D499FA5B}" srcId="{9AF1A75F-BF0A-4AF6-A8A1-60E5CDCB430D}" destId="{CAC36561-6C4A-475E-83FE-4D515569DA14}" srcOrd="1" destOrd="0" parTransId="{993916E2-7E97-4FCF-8534-959D9707129F}" sibTransId="{7EE9BCBE-4BCB-4602-97E3-B8D68396929A}"/>
    <dgm:cxn modelId="{6EE7B0E1-3FAA-4633-A389-CCCC7481A41C}" type="presOf" srcId="{B4A673FA-3FB5-40D5-9EC6-E3468B1AD946}" destId="{1A610250-19DD-4F99-9044-E3C1DE9F9094}" srcOrd="0" destOrd="0" presId="urn:microsoft.com/office/officeart/2005/8/layout/default"/>
    <dgm:cxn modelId="{6CBDEFE1-677E-46B0-B041-FAC69A4865F2}" srcId="{9AF1A75F-BF0A-4AF6-A8A1-60E5CDCB430D}" destId="{B4A673FA-3FB5-40D5-9EC6-E3468B1AD946}" srcOrd="0" destOrd="0" parTransId="{E09C6804-0E2A-476E-B30D-F9DA64C59CE7}" sibTransId="{5B90E5CF-D1B7-4176-92D7-6C2CA77651FA}"/>
    <dgm:cxn modelId="{1412DF0C-EC08-406C-861F-A094E52C87B4}" type="presParOf" srcId="{866428F0-79EA-401F-822B-5AAF959FA0BF}" destId="{1A610250-19DD-4F99-9044-E3C1DE9F9094}" srcOrd="0" destOrd="0" presId="urn:microsoft.com/office/officeart/2005/8/layout/default"/>
    <dgm:cxn modelId="{A713A66D-C2E6-4917-B3B3-34ECF915A38E}" type="presParOf" srcId="{866428F0-79EA-401F-822B-5AAF959FA0BF}" destId="{57E6796A-2166-46DD-8500-C07B81FAAAD3}" srcOrd="1" destOrd="0" presId="urn:microsoft.com/office/officeart/2005/8/layout/default"/>
    <dgm:cxn modelId="{CF458F47-E906-49B3-B1AF-6A29BF07C762}" type="presParOf" srcId="{866428F0-79EA-401F-822B-5AAF959FA0BF}" destId="{7CD8555B-757F-4CB2-8D5F-2BBFA466208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DA759-BB93-4326-83D6-EB6B0A1A022B}">
      <dsp:nvSpPr>
        <dsp:cNvPr id="0" name=""/>
        <dsp:cNvSpPr/>
      </dsp:nvSpPr>
      <dsp:spPr>
        <a:xfrm>
          <a:off x="0" y="129845"/>
          <a:ext cx="11705648" cy="57273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8488" tIns="157460" rIns="908488" bIns="142240" numCol="1" spcCol="1270" anchor="t" anchorCtr="0">
          <a:noAutofit/>
        </a:bodyPr>
        <a:lstStyle/>
        <a:p>
          <a:pPr marL="228600" lvl="1" indent="0" algn="l" defTabSz="889000">
            <a:lnSpc>
              <a:spcPct val="90000"/>
            </a:lnSpc>
            <a:spcBef>
              <a:spcPct val="0"/>
            </a:spcBef>
            <a:spcAft>
              <a:spcPct val="15000"/>
            </a:spcAft>
            <a:buChar char="•"/>
          </a:pPr>
          <a:endParaRPr lang="nl-BE" sz="2000" b="1" kern="1200">
            <a:latin typeface="+mn-lt"/>
          </a:endParaRPr>
        </a:p>
        <a:p>
          <a:pPr marL="228600" lvl="1" indent="0" algn="l" defTabSz="889000">
            <a:lnSpc>
              <a:spcPct val="90000"/>
            </a:lnSpc>
            <a:spcBef>
              <a:spcPct val="0"/>
            </a:spcBef>
            <a:spcAft>
              <a:spcPct val="15000"/>
            </a:spcAft>
            <a:buChar char="•"/>
          </a:pPr>
          <a:endParaRPr lang="nl-BE" sz="2000" b="1" kern="1200">
            <a:latin typeface="+mn-lt"/>
          </a:endParaRPr>
        </a:p>
        <a:p>
          <a:pPr marL="228600" lvl="1" indent="0" algn="l" defTabSz="889000">
            <a:lnSpc>
              <a:spcPct val="90000"/>
            </a:lnSpc>
            <a:spcBef>
              <a:spcPct val="0"/>
            </a:spcBef>
            <a:spcAft>
              <a:spcPct val="15000"/>
            </a:spcAft>
            <a:buChar char="•"/>
          </a:pPr>
          <a:r>
            <a:rPr lang="nl-BE" sz="2000" b="1" kern="1200">
              <a:solidFill>
                <a:srgbClr val="38373A">
                  <a:hueOff val="0"/>
                  <a:satOff val="0"/>
                  <a:lumOff val="0"/>
                  <a:alphaOff val="0"/>
                </a:srgbClr>
              </a:solidFill>
              <a:latin typeface="+mn-lt"/>
              <a:ea typeface="+mn-ea"/>
              <a:cs typeface="+mn-cs"/>
            </a:rPr>
            <a:t> 0%-energielening is omgevormd en uitgebreid</a:t>
          </a:r>
          <a:endParaRPr lang="nl-BE" sz="2000" b="1" kern="1200">
            <a:latin typeface="+mn-lt"/>
          </a:endParaRP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mn-lt"/>
              <a:ea typeface="+mn-ea"/>
              <a:cs typeface="+mn-cs"/>
            </a:rPr>
            <a:t> Doelgroep: bestaande eigenaars met lage en midden inkomens uit Mijn VerbouwPremie</a:t>
          </a:r>
          <a:endParaRPr lang="nl-BE" sz="2000" kern="1200">
            <a:latin typeface="+mn-lt"/>
          </a:endParaRP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Voor renovatiewerken die worden gesubsidieerd in Mijn VerbouwPremie</a:t>
          </a: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Maximaal te ontlenen bedrag verhoogd van 15.000 naar 6</a:t>
          </a:r>
          <a:r>
            <a:rPr lang="nl-BE" sz="2000" kern="1200">
              <a:solidFill>
                <a:srgbClr val="38373A">
                  <a:hueOff val="0"/>
                  <a:satOff val="0"/>
                  <a:lumOff val="0"/>
                  <a:alphaOff val="0"/>
                </a:srgbClr>
              </a:solidFill>
              <a:latin typeface="Calibri"/>
              <a:ea typeface="+mn-ea"/>
              <a:cs typeface="+mn-cs"/>
              <a:sym typeface="Wingdings" panose="05000000000000000000" pitchFamily="2" charset="2"/>
            </a:rPr>
            <a:t>0.000 euro</a:t>
          </a:r>
          <a:endParaRPr lang="nl-BE" sz="2000" kern="1200">
            <a:solidFill>
              <a:srgbClr val="38373A">
                <a:hueOff val="0"/>
                <a:satOff val="0"/>
                <a:lumOff val="0"/>
                <a:alphaOff val="0"/>
              </a:srgbClr>
            </a:solidFill>
            <a:latin typeface="Calibri"/>
            <a:ea typeface="+mn-ea"/>
            <a:cs typeface="+mn-cs"/>
          </a:endParaRP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sym typeface="Wingdings" panose="05000000000000000000" pitchFamily="2" charset="2"/>
            </a:rPr>
            <a:t> Duurtijd van 10 naar 25 jaar</a:t>
          </a:r>
          <a:endParaRPr lang="nl-BE" sz="2000" kern="1200">
            <a:solidFill>
              <a:srgbClr val="38373A">
                <a:hueOff val="0"/>
                <a:satOff val="0"/>
                <a:lumOff val="0"/>
                <a:alphaOff val="0"/>
              </a:srgbClr>
            </a:solidFill>
            <a:latin typeface="Calibri"/>
            <a:ea typeface="+mn-ea"/>
            <a:cs typeface="+mn-cs"/>
          </a:endParaRP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Rentevoet = wettelijke rentevoet -3% : 2,25% in 2023, 2,75% in 2024,</a:t>
          </a: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Ook voor bepaalde particuliere verhuurders: SVK en geconventioneerde huur</a:t>
          </a: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Ook voor VME – appartementsgebouwen ( maximaal 60.000 + 25.000 per appartement)</a:t>
          </a: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Financiering uit Vlaamse begroting, via jaarlijkse kapitaalsmachtiging :</a:t>
          </a:r>
        </a:p>
        <a:p>
          <a:pPr marL="457200" lvl="2" indent="0" algn="l" defTabSz="889000">
            <a:lnSpc>
              <a:spcPct val="90000"/>
            </a:lnSpc>
            <a:spcBef>
              <a:spcPct val="0"/>
            </a:spcBef>
            <a:spcAft>
              <a:spcPct val="15000"/>
            </a:spcAft>
            <a:buFont typeface="Wingdings" panose="05000000000000000000" pitchFamily="2" charset="2"/>
            <a:buChar char="ü"/>
          </a:pPr>
          <a:r>
            <a:rPr lang="nl-BE" sz="2000" kern="1200">
              <a:solidFill>
                <a:srgbClr val="38373A">
                  <a:hueOff val="0"/>
                  <a:satOff val="0"/>
                  <a:lumOff val="0"/>
                  <a:alphaOff val="0"/>
                </a:srgbClr>
              </a:solidFill>
              <a:latin typeface="Calibri"/>
              <a:ea typeface="+mn-ea"/>
              <a:cs typeface="+mn-cs"/>
            </a:rPr>
            <a:t>	2023 : 572 MEUR, </a:t>
          </a:r>
        </a:p>
        <a:p>
          <a:pPr marL="457200" lvl="2" indent="0" algn="l" defTabSz="889000">
            <a:lnSpc>
              <a:spcPct val="90000"/>
            </a:lnSpc>
            <a:spcBef>
              <a:spcPct val="0"/>
            </a:spcBef>
            <a:spcAft>
              <a:spcPct val="15000"/>
            </a:spcAft>
            <a:buFont typeface="Wingdings" panose="05000000000000000000" pitchFamily="2" charset="2"/>
            <a:buChar char="ü"/>
          </a:pPr>
          <a:r>
            <a:rPr lang="nl-BE" sz="2000" kern="1200">
              <a:solidFill>
                <a:srgbClr val="38373A">
                  <a:hueOff val="0"/>
                  <a:satOff val="0"/>
                  <a:lumOff val="0"/>
                  <a:alphaOff val="0"/>
                </a:srgbClr>
              </a:solidFill>
              <a:latin typeface="Calibri"/>
              <a:ea typeface="+mn-ea"/>
              <a:cs typeface="+mn-cs"/>
            </a:rPr>
            <a:t>	</a:t>
          </a:r>
          <a:r>
            <a:rPr lang="nl-BE" sz="2000" kern="1200">
              <a:latin typeface="+mn-lt"/>
            </a:rPr>
            <a:t>2024 : 431 MEUR</a:t>
          </a:r>
        </a:p>
        <a:p>
          <a:pPr marL="457200" lvl="2" indent="0" algn="l" defTabSz="889000">
            <a:lnSpc>
              <a:spcPct val="90000"/>
            </a:lnSpc>
            <a:spcBef>
              <a:spcPct val="0"/>
            </a:spcBef>
            <a:spcAft>
              <a:spcPct val="15000"/>
            </a:spcAft>
            <a:buFont typeface="Wingdings" panose="05000000000000000000" pitchFamily="2" charset="2"/>
            <a:buChar char="ü"/>
          </a:pPr>
          <a:endParaRPr lang="nl-BE" sz="2000" kern="1200">
            <a:latin typeface="+mn-lt"/>
          </a:endParaRPr>
        </a:p>
        <a:p>
          <a:pPr marL="457200" lvl="2" indent="0" algn="l" defTabSz="889000">
            <a:lnSpc>
              <a:spcPct val="90000"/>
            </a:lnSpc>
            <a:spcBef>
              <a:spcPct val="0"/>
            </a:spcBef>
            <a:spcAft>
              <a:spcPct val="15000"/>
            </a:spcAft>
            <a:buChar char="•"/>
          </a:pPr>
          <a:endParaRPr lang="nl-BE" sz="2000" kern="1200" dirty="0">
            <a:latin typeface="+mn-lt"/>
          </a:endParaRPr>
        </a:p>
        <a:p>
          <a:pPr marL="228600" lvl="1" indent="0" algn="l" defTabSz="889000">
            <a:lnSpc>
              <a:spcPct val="90000"/>
            </a:lnSpc>
            <a:spcBef>
              <a:spcPct val="0"/>
            </a:spcBef>
            <a:spcAft>
              <a:spcPct val="15000"/>
            </a:spcAft>
            <a:buChar char="•"/>
          </a:pPr>
          <a:r>
            <a:rPr lang="nl-BE" sz="2000" b="1" kern="1200">
              <a:latin typeface="+mn-lt"/>
            </a:rPr>
            <a:t> Succes: gemiddeld 850 aanvragen per maand sinds lancering (totaal 14.500, 488 MEUR)</a:t>
          </a:r>
        </a:p>
      </dsp:txBody>
      <dsp:txXfrm>
        <a:off x="0" y="129845"/>
        <a:ext cx="11705648" cy="5727312"/>
      </dsp:txXfrm>
    </dsp:sp>
    <dsp:sp modelId="{2BF3D985-F297-401A-A67B-1D18238B5115}">
      <dsp:nvSpPr>
        <dsp:cNvPr id="0" name=""/>
        <dsp:cNvSpPr/>
      </dsp:nvSpPr>
      <dsp:spPr>
        <a:xfrm>
          <a:off x="541009" y="23122"/>
          <a:ext cx="9995374" cy="793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712" tIns="0" rIns="309712" bIns="0" numCol="1" spcCol="1270" anchor="ctr" anchorCtr="0">
          <a:noAutofit/>
        </a:bodyPr>
        <a:lstStyle/>
        <a:p>
          <a:pPr marL="0" lvl="0" indent="0" algn="l" defTabSz="889000">
            <a:lnSpc>
              <a:spcPct val="90000"/>
            </a:lnSpc>
            <a:spcBef>
              <a:spcPct val="0"/>
            </a:spcBef>
            <a:spcAft>
              <a:spcPct val="35000"/>
            </a:spcAft>
            <a:buNone/>
          </a:pPr>
          <a:r>
            <a:rPr lang="nl-BE" sz="2000" b="1" kern="1200"/>
            <a:t>Mijn VerbouwLening vanaf 1 september 2022 </a:t>
          </a:r>
          <a:r>
            <a:rPr lang="nl-BE" sz="2000" b="1" kern="1200" err="1"/>
            <a:t>ism</a:t>
          </a:r>
          <a:r>
            <a:rPr lang="nl-BE" sz="2000" b="1" kern="1200"/>
            <a:t> met de energiehuizen</a:t>
          </a:r>
        </a:p>
      </dsp:txBody>
      <dsp:txXfrm>
        <a:off x="579730" y="61843"/>
        <a:ext cx="9917932" cy="71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476BB-13BB-429D-9487-D05EDCBC4D55}">
      <dsp:nvSpPr>
        <dsp:cNvPr id="0" name=""/>
        <dsp:cNvSpPr/>
      </dsp:nvSpPr>
      <dsp:spPr>
        <a:xfrm>
          <a:off x="0" y="383381"/>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chemeClr val="accent3">
                  <a:lumMod val="60000"/>
                  <a:lumOff val="40000"/>
                </a:schemeClr>
              </a:solidFill>
            </a:rPr>
            <a:t>Mijn </a:t>
          </a:r>
          <a:r>
            <a:rPr lang="nl-BE" sz="2800" kern="1200" err="1">
              <a:solidFill>
                <a:schemeClr val="accent3">
                  <a:lumMod val="60000"/>
                  <a:lumOff val="40000"/>
                </a:schemeClr>
              </a:solidFill>
            </a:rPr>
            <a:t>VerbouwPremie</a:t>
          </a:r>
          <a:endParaRPr lang="nl-BE" sz="2800" kern="1200">
            <a:solidFill>
              <a:schemeClr val="accent3">
                <a:lumMod val="60000"/>
                <a:lumOff val="40000"/>
              </a:schemeClr>
            </a:solidFill>
          </a:endParaRPr>
        </a:p>
      </dsp:txBody>
      <dsp:txXfrm>
        <a:off x="0" y="383381"/>
        <a:ext cx="3286125" cy="1971675"/>
      </dsp:txXfrm>
    </dsp:sp>
    <dsp:sp modelId="{0B9ED4C8-1639-4FFF-A3A2-4CF1D451A327}">
      <dsp:nvSpPr>
        <dsp:cNvPr id="0" name=""/>
        <dsp:cNvSpPr/>
      </dsp:nvSpPr>
      <dsp:spPr>
        <a:xfrm>
          <a:off x="3614737" y="383381"/>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chemeClr val="accent3">
                  <a:lumMod val="60000"/>
                  <a:lumOff val="40000"/>
                </a:schemeClr>
              </a:solidFill>
            </a:rPr>
            <a:t>Mijn </a:t>
          </a:r>
          <a:r>
            <a:rPr lang="nl-BE" sz="2800" kern="1200" err="1">
              <a:solidFill>
                <a:schemeClr val="accent3">
                  <a:lumMod val="60000"/>
                  <a:lumOff val="40000"/>
                </a:schemeClr>
              </a:solidFill>
            </a:rPr>
            <a:t>VerbouwLening</a:t>
          </a:r>
          <a:endParaRPr lang="nl-BE" sz="2800" kern="1200">
            <a:solidFill>
              <a:schemeClr val="accent3">
                <a:lumMod val="60000"/>
                <a:lumOff val="40000"/>
              </a:schemeClr>
            </a:solidFill>
          </a:endParaRPr>
        </a:p>
      </dsp:txBody>
      <dsp:txXfrm>
        <a:off x="3614737" y="383381"/>
        <a:ext cx="3286125" cy="1971675"/>
      </dsp:txXfrm>
    </dsp:sp>
    <dsp:sp modelId="{3E93BC78-B2A7-4932-8039-3F43A01E9517}">
      <dsp:nvSpPr>
        <dsp:cNvPr id="0" name=""/>
        <dsp:cNvSpPr/>
      </dsp:nvSpPr>
      <dsp:spPr>
        <a:xfrm>
          <a:off x="7157476" y="419482"/>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rgbClr val="FFC000"/>
              </a:solidFill>
            </a:rPr>
            <a:t>EPC-labelpremie</a:t>
          </a:r>
        </a:p>
      </dsp:txBody>
      <dsp:txXfrm>
        <a:off x="7157476" y="419482"/>
        <a:ext cx="3286125" cy="1971675"/>
      </dsp:txXfrm>
    </dsp:sp>
    <dsp:sp modelId="{ED77E1CE-9771-46DB-8418-D51EBEC8E6D0}">
      <dsp:nvSpPr>
        <dsp:cNvPr id="0" name=""/>
        <dsp:cNvSpPr/>
      </dsp:nvSpPr>
      <dsp:spPr>
        <a:xfrm>
          <a:off x="0" y="2719770"/>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err="1">
              <a:solidFill>
                <a:srgbClr val="FFC000"/>
              </a:solidFill>
            </a:rPr>
            <a:t>Kortingsbon</a:t>
          </a:r>
          <a:r>
            <a:rPr lang="nl-BE" sz="2800" kern="1200">
              <a:solidFill>
                <a:srgbClr val="FFC000"/>
              </a:solidFill>
            </a:rPr>
            <a:t> voor energiezuinige huishoudtoestellen</a:t>
          </a:r>
        </a:p>
      </dsp:txBody>
      <dsp:txXfrm>
        <a:off x="0" y="2719770"/>
        <a:ext cx="3286125" cy="1971675"/>
      </dsp:txXfrm>
    </dsp:sp>
    <dsp:sp modelId="{766C2CA4-2D6A-452A-9173-02B8EABAB87B}">
      <dsp:nvSpPr>
        <dsp:cNvPr id="0" name=""/>
        <dsp:cNvSpPr/>
      </dsp:nvSpPr>
      <dsp:spPr>
        <a:xfrm>
          <a:off x="3542738" y="2719770"/>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rgbClr val="FFC000"/>
              </a:solidFill>
            </a:rPr>
            <a:t>Energiescan</a:t>
          </a:r>
        </a:p>
      </dsp:txBody>
      <dsp:txXfrm>
        <a:off x="3542738" y="2719770"/>
        <a:ext cx="3286125" cy="1971675"/>
      </dsp:txXfrm>
    </dsp:sp>
    <dsp:sp modelId="{17DCEF7B-9FD2-4EA7-A898-66B50CC3C086}">
      <dsp:nvSpPr>
        <dsp:cNvPr id="0" name=""/>
        <dsp:cNvSpPr/>
      </dsp:nvSpPr>
      <dsp:spPr>
        <a:xfrm>
          <a:off x="7157476" y="2719770"/>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rgbClr val="FFC000"/>
              </a:solidFill>
            </a:rPr>
            <a:t>Mijn </a:t>
          </a:r>
          <a:r>
            <a:rPr lang="nl-BE" sz="2800" kern="1200" err="1">
              <a:solidFill>
                <a:srgbClr val="FFC000"/>
              </a:solidFill>
            </a:rPr>
            <a:t>VerbouwBegeleiding</a:t>
          </a:r>
          <a:endParaRPr lang="nl-BE" sz="2800" kern="1200">
            <a:solidFill>
              <a:srgbClr val="FFC000"/>
            </a:solidFill>
          </a:endParaRPr>
        </a:p>
      </dsp:txBody>
      <dsp:txXfrm>
        <a:off x="7157476" y="2719770"/>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D39C6-45DC-49F2-9A87-6F2541F4E72D}">
      <dsp:nvSpPr>
        <dsp:cNvPr id="0" name=""/>
        <dsp:cNvSpPr/>
      </dsp:nvSpPr>
      <dsp:spPr>
        <a:xfrm>
          <a:off x="0" y="66407"/>
          <a:ext cx="10725614"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BE" sz="3300" b="0" i="0" kern="1200" baseline="0" err="1"/>
            <a:t>MijnVerbouwBegeleiding</a:t>
          </a:r>
          <a:r>
            <a:rPr lang="nl-BE" sz="3300" b="0" i="0" kern="1200" baseline="0"/>
            <a:t> Basis</a:t>
          </a:r>
          <a:endParaRPr lang="nl-BE" sz="3300" kern="1200"/>
        </a:p>
      </dsp:txBody>
      <dsp:txXfrm>
        <a:off x="38638" y="105045"/>
        <a:ext cx="10648338" cy="714229"/>
      </dsp:txXfrm>
    </dsp:sp>
    <dsp:sp modelId="{B9475C96-41EB-460C-8281-F677E033DD73}">
      <dsp:nvSpPr>
        <dsp:cNvPr id="0" name=""/>
        <dsp:cNvSpPr/>
      </dsp:nvSpPr>
      <dsp:spPr>
        <a:xfrm>
          <a:off x="0" y="857912"/>
          <a:ext cx="10725614"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53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nl-BE" sz="2600" kern="1200" baseline="0"/>
            <a:t>Begeleiding bij uitvoering van de werken </a:t>
          </a:r>
          <a:endParaRPr lang="nl-BE" sz="2600" kern="1200"/>
        </a:p>
        <a:p>
          <a:pPr marL="228600" lvl="1" indent="-228600" algn="l" defTabSz="1155700">
            <a:lnSpc>
              <a:spcPct val="90000"/>
            </a:lnSpc>
            <a:spcBef>
              <a:spcPct val="0"/>
            </a:spcBef>
            <a:spcAft>
              <a:spcPct val="20000"/>
            </a:spcAft>
            <a:buChar char="•"/>
          </a:pPr>
          <a:r>
            <a:rPr lang="nl-BE" sz="2600" kern="1200" baseline="0"/>
            <a:t>Woningen: prestatievergoeding voor één of twee werken afhankelijk van inkomensdoelgroep</a:t>
          </a:r>
          <a:endParaRPr lang="nl-BE" sz="2600" kern="1200"/>
        </a:p>
        <a:p>
          <a:pPr marL="228600" lvl="1" indent="-228600" algn="l" defTabSz="1155700">
            <a:lnSpc>
              <a:spcPct val="90000"/>
            </a:lnSpc>
            <a:spcBef>
              <a:spcPct val="0"/>
            </a:spcBef>
            <a:spcAft>
              <a:spcPct val="20000"/>
            </a:spcAft>
            <a:buChar char="•"/>
          </a:pPr>
          <a:r>
            <a:rPr lang="nl-BE" sz="2600" kern="1200"/>
            <a:t>Vereniging van mede-eigenaars: niet inkomensafhankelijk</a:t>
          </a:r>
        </a:p>
      </dsp:txBody>
      <dsp:txXfrm>
        <a:off x="0" y="857912"/>
        <a:ext cx="10725614" cy="1707750"/>
      </dsp:txXfrm>
    </dsp:sp>
    <dsp:sp modelId="{01382E1A-6B37-48F5-8240-EE1476FF27AF}">
      <dsp:nvSpPr>
        <dsp:cNvPr id="0" name=""/>
        <dsp:cNvSpPr/>
      </dsp:nvSpPr>
      <dsp:spPr>
        <a:xfrm>
          <a:off x="0" y="2565662"/>
          <a:ext cx="10725614"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BE" sz="3300" b="0" i="0" kern="1200" baseline="0"/>
            <a:t>MijnVerbouwBegeleiding Renovatiemasterplan VME’s</a:t>
          </a:r>
          <a:endParaRPr lang="nl-BE" sz="3300" kern="1200"/>
        </a:p>
      </dsp:txBody>
      <dsp:txXfrm>
        <a:off x="38638" y="2604300"/>
        <a:ext cx="10648338" cy="714229"/>
      </dsp:txXfrm>
    </dsp:sp>
    <dsp:sp modelId="{B86C40F3-1D9D-4D0C-953F-D95CF9B0454B}">
      <dsp:nvSpPr>
        <dsp:cNvPr id="0" name=""/>
        <dsp:cNvSpPr/>
      </dsp:nvSpPr>
      <dsp:spPr>
        <a:xfrm>
          <a:off x="0" y="3357167"/>
          <a:ext cx="10725614" cy="2083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53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nl-BE" sz="2600" kern="1200" baseline="0"/>
            <a:t>Minstens 15 wooneenheden</a:t>
          </a:r>
          <a:endParaRPr lang="nl-BE" sz="2600" kern="1200"/>
        </a:p>
        <a:p>
          <a:pPr marL="228600" lvl="1" indent="-228600" algn="l" defTabSz="1155700">
            <a:lnSpc>
              <a:spcPct val="90000"/>
            </a:lnSpc>
            <a:spcBef>
              <a:spcPct val="0"/>
            </a:spcBef>
            <a:spcAft>
              <a:spcPct val="20000"/>
            </a:spcAft>
            <a:buChar char="•"/>
          </a:pPr>
          <a:r>
            <a:rPr lang="nl-BE" sz="2600" kern="1200" baseline="0"/>
            <a:t>Begeleiding VME’s die grondige renovatie aan gemeenschappelijke delen willen uitvoeren</a:t>
          </a:r>
          <a:endParaRPr lang="nl-BE" sz="2600" kern="1200"/>
        </a:p>
        <a:p>
          <a:pPr marL="228600" lvl="1" indent="-228600" algn="l" defTabSz="1155700">
            <a:lnSpc>
              <a:spcPct val="90000"/>
            </a:lnSpc>
            <a:spcBef>
              <a:spcPct val="0"/>
            </a:spcBef>
            <a:spcAft>
              <a:spcPct val="20000"/>
            </a:spcAft>
            <a:buChar char="•"/>
          </a:pPr>
          <a:r>
            <a:rPr lang="nl-NL" sz="2600" kern="1200" baseline="0"/>
            <a:t>Informeren, adviseren en begeleiden bij het proces dat leidt tot een renovatiebeslissing</a:t>
          </a:r>
          <a:endParaRPr lang="nl-BE" sz="2600" kern="1200"/>
        </a:p>
      </dsp:txBody>
      <dsp:txXfrm>
        <a:off x="0" y="3357167"/>
        <a:ext cx="10725614" cy="2083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423CC-3260-40DE-8396-CB71B300E991}">
      <dsp:nvSpPr>
        <dsp:cNvPr id="0" name=""/>
        <dsp:cNvSpPr/>
      </dsp:nvSpPr>
      <dsp:spPr>
        <a:xfrm>
          <a:off x="4621" y="291705"/>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Burger vindt info over renovatiebegeleiding op Vl.be</a:t>
          </a:r>
        </a:p>
      </dsp:txBody>
      <dsp:txXfrm>
        <a:off x="40127" y="327211"/>
        <a:ext cx="1949441" cy="1141260"/>
      </dsp:txXfrm>
    </dsp:sp>
    <dsp:sp modelId="{23CEF6A0-1640-4694-A0AB-33012582A6AC}">
      <dsp:nvSpPr>
        <dsp:cNvPr id="0" name=""/>
        <dsp:cNvSpPr/>
      </dsp:nvSpPr>
      <dsp:spPr>
        <a:xfrm>
          <a:off x="2202874" y="647305"/>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2202874" y="747519"/>
        <a:ext cx="299835" cy="300644"/>
      </dsp:txXfrm>
    </dsp:sp>
    <dsp:sp modelId="{C16631BE-F6D2-456C-A40B-BACA71C8893B}">
      <dsp:nvSpPr>
        <dsp:cNvPr id="0" name=""/>
        <dsp:cNvSpPr/>
      </dsp:nvSpPr>
      <dsp:spPr>
        <a:xfrm>
          <a:off x="2833255" y="291705"/>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Burger is geïnteresseerd in MVB Basis en checkt of hij aan de inkomensvoorwaarden voldoet via het platform</a:t>
          </a:r>
        </a:p>
      </dsp:txBody>
      <dsp:txXfrm>
        <a:off x="2868761" y="327211"/>
        <a:ext cx="1949441" cy="1141260"/>
      </dsp:txXfrm>
    </dsp:sp>
    <dsp:sp modelId="{C4CBA687-16D0-4FB5-9E28-62B921EC42FE}">
      <dsp:nvSpPr>
        <dsp:cNvPr id="0" name=""/>
        <dsp:cNvSpPr/>
      </dsp:nvSpPr>
      <dsp:spPr>
        <a:xfrm>
          <a:off x="5031509" y="647305"/>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5031509" y="747519"/>
        <a:ext cx="299835" cy="300644"/>
      </dsp:txXfrm>
    </dsp:sp>
    <dsp:sp modelId="{F5D4190A-2E11-4F3D-BB2B-11FB7D1231AE}">
      <dsp:nvSpPr>
        <dsp:cNvPr id="0" name=""/>
        <dsp:cNvSpPr/>
      </dsp:nvSpPr>
      <dsp:spPr>
        <a:xfrm>
          <a:off x="5661890" y="291705"/>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Burger ontvangt attest</a:t>
          </a:r>
        </a:p>
      </dsp:txBody>
      <dsp:txXfrm>
        <a:off x="5697396" y="327211"/>
        <a:ext cx="1949441" cy="1141260"/>
      </dsp:txXfrm>
    </dsp:sp>
    <dsp:sp modelId="{2ABAFE95-31CB-4952-AC8D-36FAF8414E04}">
      <dsp:nvSpPr>
        <dsp:cNvPr id="0" name=""/>
        <dsp:cNvSpPr/>
      </dsp:nvSpPr>
      <dsp:spPr>
        <a:xfrm>
          <a:off x="7860144" y="647305"/>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7860144" y="747519"/>
        <a:ext cx="299835" cy="300644"/>
      </dsp:txXfrm>
    </dsp:sp>
    <dsp:sp modelId="{0C3C048F-A531-4F7C-9D2F-909BFE8E0475}">
      <dsp:nvSpPr>
        <dsp:cNvPr id="0" name=""/>
        <dsp:cNvSpPr/>
      </dsp:nvSpPr>
      <dsp:spPr>
        <a:xfrm>
          <a:off x="8490525" y="291705"/>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Burger gaat met attest naar EH</a:t>
          </a:r>
        </a:p>
      </dsp:txBody>
      <dsp:txXfrm>
        <a:off x="8526031" y="327211"/>
        <a:ext cx="1949441" cy="1141260"/>
      </dsp:txXfrm>
    </dsp:sp>
    <dsp:sp modelId="{E5111B27-CAA5-4350-9C6B-5239265B6BB8}">
      <dsp:nvSpPr>
        <dsp:cNvPr id="0" name=""/>
        <dsp:cNvSpPr/>
      </dsp:nvSpPr>
      <dsp:spPr>
        <a:xfrm rot="5400000">
          <a:off x="9124591" y="1941887"/>
          <a:ext cx="752322"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nl-BE" sz="4300" kern="1200"/>
        </a:p>
      </dsp:txBody>
      <dsp:txXfrm rot="-5400000">
        <a:off x="9350430" y="1816262"/>
        <a:ext cx="300644" cy="602000"/>
      </dsp:txXfrm>
    </dsp:sp>
    <dsp:sp modelId="{CDF76F1D-71BD-4634-A42A-EB090B78FF88}">
      <dsp:nvSpPr>
        <dsp:cNvPr id="0" name=""/>
        <dsp:cNvSpPr/>
      </dsp:nvSpPr>
      <dsp:spPr>
        <a:xfrm>
          <a:off x="8490525" y="2923453"/>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EH doet intake en kijkt of de aanvraag voor MVB Basis kan worden opgestart</a:t>
          </a:r>
        </a:p>
      </dsp:txBody>
      <dsp:txXfrm>
        <a:off x="8526031" y="2958959"/>
        <a:ext cx="1949441" cy="1141260"/>
      </dsp:txXfrm>
    </dsp:sp>
    <dsp:sp modelId="{53DB7394-CC08-4C06-BDD1-00D007C6127E}">
      <dsp:nvSpPr>
        <dsp:cNvPr id="0" name=""/>
        <dsp:cNvSpPr/>
      </dsp:nvSpPr>
      <dsp:spPr>
        <a:xfrm rot="10800000">
          <a:off x="7884389" y="327905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rot="10800000">
        <a:off x="8012890" y="3379266"/>
        <a:ext cx="299835" cy="300644"/>
      </dsp:txXfrm>
    </dsp:sp>
    <dsp:sp modelId="{CAA228C8-3E96-48F4-AE7A-31825557ECBC}">
      <dsp:nvSpPr>
        <dsp:cNvPr id="0" name=""/>
        <dsp:cNvSpPr/>
      </dsp:nvSpPr>
      <dsp:spPr>
        <a:xfrm>
          <a:off x="5661890" y="2923453"/>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Werken worden uitgevoerd</a:t>
          </a:r>
        </a:p>
        <a:p>
          <a:pPr marL="0" lvl="0" indent="0" algn="ctr" defTabSz="622300" rtl="0">
            <a:lnSpc>
              <a:spcPct val="90000"/>
            </a:lnSpc>
            <a:spcBef>
              <a:spcPct val="0"/>
            </a:spcBef>
            <a:spcAft>
              <a:spcPct val="35000"/>
            </a:spcAft>
            <a:buNone/>
          </a:pPr>
          <a:r>
            <a:rPr lang="nl-BE" sz="1400" kern="1200"/>
            <a:t>Minstens 1 energiebesparende investering</a:t>
          </a:r>
          <a:r>
            <a:rPr lang="nl-BE" sz="1400" kern="1200">
              <a:latin typeface="Calibri"/>
            </a:rPr>
            <a:t> </a:t>
          </a:r>
          <a:endParaRPr lang="nl-BE" sz="1400" kern="1200"/>
        </a:p>
      </dsp:txBody>
      <dsp:txXfrm>
        <a:off x="5697396" y="2958959"/>
        <a:ext cx="1949441" cy="1141260"/>
      </dsp:txXfrm>
    </dsp:sp>
    <dsp:sp modelId="{1C3E8ED8-1B5E-4487-BFEF-C35E9B0BAE7B}">
      <dsp:nvSpPr>
        <dsp:cNvPr id="0" name=""/>
        <dsp:cNvSpPr/>
      </dsp:nvSpPr>
      <dsp:spPr>
        <a:xfrm rot="10728511">
          <a:off x="5063982" y="3308104"/>
          <a:ext cx="422580"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rot="10800000">
        <a:off x="5190742" y="3407000"/>
        <a:ext cx="295806" cy="300644"/>
      </dsp:txXfrm>
    </dsp:sp>
    <dsp:sp modelId="{D6913BD5-F915-4E7E-8213-362652171EDD}">
      <dsp:nvSpPr>
        <dsp:cNvPr id="0" name=""/>
        <dsp:cNvSpPr/>
      </dsp:nvSpPr>
      <dsp:spPr>
        <a:xfrm>
          <a:off x="2844287" y="2370760"/>
          <a:ext cx="2020453" cy="2434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Rapportage naar VEKA /trimester (obv model)</a:t>
          </a:r>
        </a:p>
        <a:p>
          <a:pPr marL="0" lvl="0" indent="0" algn="ctr" defTabSz="622300">
            <a:lnSpc>
              <a:spcPct val="90000"/>
            </a:lnSpc>
            <a:spcBef>
              <a:spcPct val="0"/>
            </a:spcBef>
            <a:spcAft>
              <a:spcPct val="35000"/>
            </a:spcAft>
            <a:buNone/>
          </a:pPr>
          <a:endParaRPr lang="nl-BE" sz="1400" kern="1200"/>
        </a:p>
        <a:p>
          <a:pPr marL="0" lvl="0" indent="0" algn="ctr" defTabSz="622300">
            <a:lnSpc>
              <a:spcPct val="90000"/>
            </a:lnSpc>
            <a:spcBef>
              <a:spcPct val="0"/>
            </a:spcBef>
            <a:spcAft>
              <a:spcPct val="35000"/>
            </a:spcAft>
            <a:buNone/>
          </a:pPr>
          <a:r>
            <a:rPr lang="nl-BE" sz="1400" kern="1200"/>
            <a:t>EH stuurt vordering naar DB VEKA</a:t>
          </a:r>
        </a:p>
        <a:p>
          <a:pPr marL="0" lvl="0" indent="0" algn="ctr" defTabSz="622300">
            <a:lnSpc>
              <a:spcPct val="90000"/>
            </a:lnSpc>
            <a:spcBef>
              <a:spcPct val="0"/>
            </a:spcBef>
            <a:spcAft>
              <a:spcPct val="35000"/>
            </a:spcAft>
            <a:buNone/>
          </a:pPr>
          <a:endParaRPr lang="nl-BE" sz="1400" kern="1200"/>
        </a:p>
        <a:p>
          <a:pPr marL="0" lvl="0" indent="0" algn="ctr" defTabSz="622300">
            <a:lnSpc>
              <a:spcPct val="90000"/>
            </a:lnSpc>
            <a:spcBef>
              <a:spcPct val="0"/>
            </a:spcBef>
            <a:spcAft>
              <a:spcPct val="35000"/>
            </a:spcAft>
            <a:buNone/>
          </a:pPr>
          <a:r>
            <a:rPr lang="nl-BE" sz="1400" kern="1200"/>
            <a:t>(factuur/facturen als bewijs bewaard bij EH)</a:t>
          </a:r>
        </a:p>
      </dsp:txBody>
      <dsp:txXfrm>
        <a:off x="2903464" y="2429937"/>
        <a:ext cx="1902099" cy="2316506"/>
      </dsp:txXfrm>
    </dsp:sp>
    <dsp:sp modelId="{60E5C3C9-B20E-40E7-B5CC-E76E1ADDC789}">
      <dsp:nvSpPr>
        <dsp:cNvPr id="0" name=""/>
        <dsp:cNvSpPr/>
      </dsp:nvSpPr>
      <dsp:spPr>
        <a:xfrm rot="10870934">
          <a:off x="2229831" y="3308607"/>
          <a:ext cx="434275"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rot="10800000">
        <a:off x="2360099" y="3410165"/>
        <a:ext cx="303993" cy="300644"/>
      </dsp:txXfrm>
    </dsp:sp>
    <dsp:sp modelId="{6B69BF3D-A28E-4A03-B955-A591218822C5}">
      <dsp:nvSpPr>
        <dsp:cNvPr id="0" name=""/>
        <dsp:cNvSpPr/>
      </dsp:nvSpPr>
      <dsp:spPr>
        <a:xfrm>
          <a:off x="4621" y="2923453"/>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nl-BE" sz="1400" kern="1200"/>
            <a:t>VEKA betaalt uit</a:t>
          </a:r>
          <a:r>
            <a:rPr lang="nl-BE" sz="1400" kern="1200">
              <a:latin typeface="Calibri"/>
            </a:rPr>
            <a:t> </a:t>
          </a:r>
        </a:p>
        <a:p>
          <a:pPr marL="0" lvl="0" indent="0" algn="ctr" defTabSz="622300" rtl="0">
            <a:lnSpc>
              <a:spcPct val="90000"/>
            </a:lnSpc>
            <a:spcBef>
              <a:spcPct val="0"/>
            </a:spcBef>
            <a:spcAft>
              <a:spcPct val="35000"/>
            </a:spcAft>
            <a:buNone/>
          </a:pPr>
          <a:r>
            <a:rPr lang="nl-BE" sz="1400" kern="1200">
              <a:latin typeface="Calibri"/>
            </a:rPr>
            <a:t>(ad hoc controles)</a:t>
          </a:r>
          <a:endParaRPr lang="nl-BE" sz="1400" kern="1200"/>
        </a:p>
      </dsp:txBody>
      <dsp:txXfrm>
        <a:off x="40127" y="2958959"/>
        <a:ext cx="1949441" cy="1141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10250-19DD-4F99-9044-E3C1DE9F9094}">
      <dsp:nvSpPr>
        <dsp:cNvPr id="0" name=""/>
        <dsp:cNvSpPr/>
      </dsp:nvSpPr>
      <dsp:spPr>
        <a:xfrm>
          <a:off x="0" y="285718"/>
          <a:ext cx="5006206" cy="46112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nl-BE" sz="4400" b="1" kern="1200">
              <a:solidFill>
                <a:schemeClr val="accent3">
                  <a:lumMod val="60000"/>
                  <a:lumOff val="40000"/>
                </a:schemeClr>
              </a:solidFill>
            </a:rPr>
            <a:t>1</a:t>
          </a:r>
        </a:p>
        <a:p>
          <a:pPr marL="0" lvl="0" indent="0" algn="ctr" defTabSz="1955800">
            <a:lnSpc>
              <a:spcPct val="90000"/>
            </a:lnSpc>
            <a:spcBef>
              <a:spcPct val="0"/>
            </a:spcBef>
            <a:spcAft>
              <a:spcPct val="35000"/>
            </a:spcAft>
            <a:buNone/>
          </a:pPr>
          <a:r>
            <a:rPr lang="nl-BE" sz="2400" b="1" kern="1200"/>
            <a:t>Start platform</a:t>
          </a:r>
          <a:r>
            <a:rPr lang="nl-BE" sz="2400" kern="1200"/>
            <a:t>: 1 oktober</a:t>
          </a:r>
        </a:p>
        <a:p>
          <a:pPr marL="0" lvl="0" indent="0" algn="ctr" defTabSz="1955800">
            <a:lnSpc>
              <a:spcPct val="90000"/>
            </a:lnSpc>
            <a:spcBef>
              <a:spcPct val="0"/>
            </a:spcBef>
            <a:spcAft>
              <a:spcPct val="35000"/>
            </a:spcAft>
            <a:buNone/>
          </a:pPr>
          <a:r>
            <a:rPr lang="nl-NL" sz="2400" b="1" i="0" kern="1200"/>
            <a:t>Uiterste datum aanvraag </a:t>
          </a:r>
        </a:p>
        <a:p>
          <a:pPr marL="0" lvl="0" indent="0" algn="ctr" defTabSz="1955800">
            <a:lnSpc>
              <a:spcPct val="90000"/>
            </a:lnSpc>
            <a:spcBef>
              <a:spcPct val="0"/>
            </a:spcBef>
            <a:spcAft>
              <a:spcPct val="35000"/>
            </a:spcAft>
            <a:buNone/>
          </a:pPr>
          <a:r>
            <a:rPr lang="nl-NL" sz="2400" b="0" i="0" kern="1200"/>
            <a:t>energiescans EH, HIP en burenpremie </a:t>
          </a:r>
        </a:p>
        <a:p>
          <a:pPr marL="0" lvl="0" indent="0" algn="ctr" defTabSz="1955800">
            <a:lnSpc>
              <a:spcPct val="90000"/>
            </a:lnSpc>
            <a:spcBef>
              <a:spcPct val="0"/>
            </a:spcBef>
            <a:spcAft>
              <a:spcPct val="35000"/>
            </a:spcAft>
            <a:buNone/>
          </a:pPr>
          <a:r>
            <a:rPr lang="nl-NL" sz="2400" b="0" i="0" kern="1200"/>
            <a:t>30 september  </a:t>
          </a:r>
        </a:p>
        <a:p>
          <a:pPr marL="0" lvl="0" indent="0" algn="ctr" defTabSz="1955800">
            <a:lnSpc>
              <a:spcPct val="90000"/>
            </a:lnSpc>
            <a:spcBef>
              <a:spcPct val="0"/>
            </a:spcBef>
            <a:spcAft>
              <a:spcPct val="35000"/>
            </a:spcAft>
            <a:buNone/>
          </a:pPr>
          <a:endParaRPr lang="nl-BE" sz="2400" kern="1200"/>
        </a:p>
      </dsp:txBody>
      <dsp:txXfrm>
        <a:off x="0" y="285718"/>
        <a:ext cx="5006206" cy="4611286"/>
      </dsp:txXfrm>
    </dsp:sp>
    <dsp:sp modelId="{7CD8555B-757F-4CB2-8D5F-2BBFA466208E}">
      <dsp:nvSpPr>
        <dsp:cNvPr id="0" name=""/>
        <dsp:cNvSpPr/>
      </dsp:nvSpPr>
      <dsp:spPr>
        <a:xfrm>
          <a:off x="5509393" y="358648"/>
          <a:ext cx="5006206" cy="4467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endParaRPr lang="nl-BE" sz="4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endParaRPr lang="nl-BE" sz="4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r>
            <a:rPr lang="nl-BE" sz="4400" b="1" kern="1200">
              <a:solidFill>
                <a:srgbClr val="1A5924">
                  <a:lumMod val="60000"/>
                  <a:lumOff val="40000"/>
                </a:srgbClr>
              </a:solidFill>
              <a:latin typeface="Calibri"/>
              <a:ea typeface="+mn-ea"/>
              <a:cs typeface="+mn-cs"/>
            </a:rPr>
            <a:t>2</a:t>
          </a:r>
        </a:p>
        <a:p>
          <a:pPr marL="0" lvl="0" indent="0" algn="ctr" defTabSz="1066800">
            <a:lnSpc>
              <a:spcPct val="90000"/>
            </a:lnSpc>
            <a:spcBef>
              <a:spcPct val="0"/>
            </a:spcBef>
            <a:spcAft>
              <a:spcPct val="35000"/>
            </a:spcAft>
            <a:buNone/>
          </a:pPr>
          <a:r>
            <a:rPr lang="nl-BE" sz="2400" b="1" kern="1200">
              <a:solidFill>
                <a:prstClr val="white"/>
              </a:solidFill>
              <a:latin typeface="Calibri"/>
              <a:ea typeface="+mn-ea"/>
              <a:cs typeface="+mn-cs"/>
            </a:rPr>
            <a:t>MVB Basis en MVB VME</a:t>
          </a:r>
        </a:p>
        <a:p>
          <a:pPr marL="0" lvl="0" indent="0" algn="ctr" defTabSz="1066800">
            <a:lnSpc>
              <a:spcPct val="90000"/>
            </a:lnSpc>
            <a:spcBef>
              <a:spcPct val="0"/>
            </a:spcBef>
            <a:spcAft>
              <a:spcPct val="35000"/>
            </a:spcAft>
            <a:buNone/>
          </a:pPr>
          <a:r>
            <a:rPr lang="nl-BE" sz="2400" b="0" kern="1200">
              <a:solidFill>
                <a:prstClr val="white"/>
              </a:solidFill>
              <a:latin typeface="Calibri"/>
              <a:ea typeface="+mn-ea"/>
              <a:cs typeface="+mn-cs"/>
            </a:rPr>
            <a:t>Niet voor MVB EPC</a:t>
          </a:r>
        </a:p>
        <a:p>
          <a:pPr marL="0" lvl="0" indent="0" algn="ctr" defTabSz="1066800">
            <a:lnSpc>
              <a:spcPct val="90000"/>
            </a:lnSpc>
            <a:spcBef>
              <a:spcPct val="0"/>
            </a:spcBef>
            <a:spcAft>
              <a:spcPct val="35000"/>
            </a:spcAft>
            <a:buNone/>
          </a:pPr>
          <a:r>
            <a:rPr lang="nl-BE" sz="2400" b="1" kern="1200">
              <a:solidFill>
                <a:prstClr val="white"/>
              </a:solidFill>
              <a:latin typeface="Calibri"/>
              <a:ea typeface="+mn-ea"/>
              <a:cs typeface="+mn-cs"/>
            </a:rPr>
            <a:t>1) Voorwaarden uitvoerders</a:t>
          </a:r>
          <a:br>
            <a:rPr lang="nl-BE" sz="2400" b="1" kern="1200">
              <a:solidFill>
                <a:prstClr val="white"/>
              </a:solidFill>
              <a:latin typeface="Calibri"/>
              <a:ea typeface="+mn-ea"/>
              <a:cs typeface="+mn-cs"/>
            </a:rPr>
          </a:br>
          <a:r>
            <a:rPr lang="nl-BE" sz="2400" b="1" kern="1200">
              <a:solidFill>
                <a:prstClr val="white"/>
              </a:solidFill>
              <a:latin typeface="Calibri"/>
              <a:ea typeface="+mn-ea"/>
              <a:cs typeface="+mn-cs"/>
            </a:rPr>
            <a:t>2) Taken 3) Rapportage aan VEKA</a:t>
          </a: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dsp:txBody>
      <dsp:txXfrm>
        <a:off x="5509393" y="358648"/>
        <a:ext cx="5006206" cy="44672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85A6FEA-2027-477E-A994-97C99A320A91}" type="slidenum">
              <a:rPr lang="nl-BE" smtClean="0"/>
              <a:t>‹nr.›</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22D8FA8F-556B-4E54-8758-21E02D639AD8}" type="slidenum">
              <a:rPr lang="nl-BE" smtClean="0"/>
              <a:t>‹nr.›</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00"/>
              <a:t>Voor energiehuizen: niet alles via inkomensconsultatieplatform</a:t>
            </a:r>
          </a:p>
          <a:p>
            <a:pPr marL="171450" indent="-171450">
              <a:buFont typeface="Arial" panose="020B0604020202020204" pitchFamily="34" charset="0"/>
              <a:buChar char="•"/>
            </a:pPr>
            <a:r>
              <a:rPr lang="nl-BE" sz="1000"/>
              <a:t>EPC-labelpremie: vanaf 2025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a:t>
            </a:fld>
            <a:endParaRPr lang="nl-BE"/>
          </a:p>
        </p:txBody>
      </p:sp>
    </p:spTree>
    <p:extLst>
      <p:ext uri="{BB962C8B-B14F-4D97-AF65-F5344CB8AC3E}">
        <p14:creationId xmlns:p14="http://schemas.microsoft.com/office/powerpoint/2010/main" val="229431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cs typeface="Calibri"/>
              </a:rPr>
              <a:t>Enige premies die we kunnen opvolgen -&gt; diegene die we zelf aangevraagd hebben </a:t>
            </a:r>
            <a:r>
              <a:rPr lang="nl-BE" err="1">
                <a:cs typeface="Calibri"/>
              </a:rPr>
              <a:t>i.k.v</a:t>
            </a:r>
            <a:r>
              <a:rPr lang="nl-BE">
                <a:cs typeface="Calibri"/>
              </a:rPr>
              <a:t>. MVL. </a:t>
            </a:r>
          </a:p>
          <a:p>
            <a:endParaRPr lang="nl-BE">
              <a:cs typeface="Calibri"/>
            </a:endParaRPr>
          </a:p>
          <a:p>
            <a:r>
              <a:rPr lang="nl-BE">
                <a:cs typeface="Calibri"/>
              </a:rPr>
              <a:t>We proberen mensen wel altijd in de juiste richting te wijzen.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11</a:t>
            </a:fld>
            <a:endParaRPr lang="nl-BE"/>
          </a:p>
        </p:txBody>
      </p:sp>
    </p:spTree>
    <p:extLst>
      <p:ext uri="{BB962C8B-B14F-4D97-AF65-F5344CB8AC3E}">
        <p14:creationId xmlns:p14="http://schemas.microsoft.com/office/powerpoint/2010/main" val="26455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Elk Energiehuis legt eigen accenten, ook naar gelang de context (stedelijk, platteland), naar gelang vragen van gemeentebesturen die ze krijgen, of calls van Vlaanderen of provincie waarop </a:t>
            </a:r>
            <a:r>
              <a:rPr lang="nl-BE" err="1"/>
              <a:t>EH's</a:t>
            </a:r>
            <a:r>
              <a:rPr lang="nl-BE"/>
              <a:t> kunnen intekenen,....</a:t>
            </a:r>
          </a:p>
          <a:p>
            <a:endParaRPr lang="nl-BE">
              <a:cs typeface="Calibri"/>
            </a:endParaRPr>
          </a:p>
          <a:p>
            <a:r>
              <a:rPr lang="nl-BE">
                <a:cs typeface="Calibri"/>
              </a:rPr>
              <a:t>Website EH: wat doet mijn EH in mijn regio?</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12</a:t>
            </a:fld>
            <a:endParaRPr lang="nl-BE"/>
          </a:p>
        </p:txBody>
      </p:sp>
    </p:spTree>
    <p:extLst>
      <p:ext uri="{BB962C8B-B14F-4D97-AF65-F5344CB8AC3E}">
        <p14:creationId xmlns:p14="http://schemas.microsoft.com/office/powerpoint/2010/main" val="220905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00"/>
              <a:t>Voor energiehuizen: niet alles via inkomensconsultatieplatform</a:t>
            </a:r>
          </a:p>
          <a:p>
            <a:pPr marL="171450" indent="-171450">
              <a:buFont typeface="Arial" panose="020B0604020202020204" pitchFamily="34" charset="0"/>
              <a:buChar char="•"/>
            </a:pPr>
            <a:r>
              <a:rPr lang="nl-BE" sz="1000"/>
              <a:t>EPC-labelpremie: vanaf 2025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15</a:t>
            </a:fld>
            <a:endParaRPr lang="nl-BE"/>
          </a:p>
        </p:txBody>
      </p:sp>
    </p:spTree>
    <p:extLst>
      <p:ext uri="{BB962C8B-B14F-4D97-AF65-F5344CB8AC3E}">
        <p14:creationId xmlns:p14="http://schemas.microsoft.com/office/powerpoint/2010/main" val="407390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16</a:t>
            </a:fld>
            <a:endParaRPr lang="nl-BE"/>
          </a:p>
        </p:txBody>
      </p:sp>
    </p:spTree>
    <p:extLst>
      <p:ext uri="{BB962C8B-B14F-4D97-AF65-F5344CB8AC3E}">
        <p14:creationId xmlns:p14="http://schemas.microsoft.com/office/powerpoint/2010/main" val="388528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17</a:t>
            </a:fld>
            <a:endParaRPr lang="nl-BE"/>
          </a:p>
        </p:txBody>
      </p:sp>
    </p:spTree>
    <p:extLst>
      <p:ext uri="{BB962C8B-B14F-4D97-AF65-F5344CB8AC3E}">
        <p14:creationId xmlns:p14="http://schemas.microsoft.com/office/powerpoint/2010/main" val="129675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18</a:t>
            </a:fld>
            <a:endParaRPr lang="nl-BE"/>
          </a:p>
        </p:txBody>
      </p:sp>
    </p:spTree>
    <p:extLst>
      <p:ext uri="{BB962C8B-B14F-4D97-AF65-F5344CB8AC3E}">
        <p14:creationId xmlns:p14="http://schemas.microsoft.com/office/powerpoint/2010/main" val="1152023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00"/>
              <a:t>Voor energiehuizen: niet alles via inkomensconsultatieplatform</a:t>
            </a:r>
          </a:p>
          <a:p>
            <a:pPr marL="171450" indent="-171450">
              <a:buFont typeface="Arial" panose="020B0604020202020204" pitchFamily="34" charset="0"/>
              <a:buChar char="•"/>
            </a:pPr>
            <a:r>
              <a:rPr lang="nl-BE" sz="1000"/>
              <a:t>EPC-labelpremie: vanaf 2025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20</a:t>
            </a:fld>
            <a:endParaRPr lang="nl-BE"/>
          </a:p>
        </p:txBody>
      </p:sp>
    </p:spTree>
    <p:extLst>
      <p:ext uri="{BB962C8B-B14F-4D97-AF65-F5344CB8AC3E}">
        <p14:creationId xmlns:p14="http://schemas.microsoft.com/office/powerpoint/2010/main" val="260316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76F9D-A239-60BC-D05D-F66360DC2D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F36EC74-485B-F9E8-0EDC-98B3606EB8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764DCA5-3BB2-3EAF-B86C-7B570803C0EE}"/>
              </a:ext>
            </a:extLst>
          </p:cNvPr>
          <p:cNvSpPr>
            <a:spLocks noGrp="1"/>
          </p:cNvSpPr>
          <p:nvPr>
            <p:ph type="body" idx="1"/>
          </p:nvPr>
        </p:nvSpPr>
        <p:spPr/>
        <p:txBody>
          <a:bodyPr/>
          <a:lstStyle/>
          <a:p>
            <a:r>
              <a:rPr lang="nl-BE"/>
              <a:t>MVB EPC </a:t>
            </a:r>
            <a:r>
              <a:rPr lang="nl-BE">
                <a:sym typeface="Wingdings" panose="05000000000000000000" pitchFamily="2" charset="2"/>
              </a:rPr>
              <a:t> volgende legislatuur: aanpassing Energiedecreet + besluit inkomensconsultatieplatform + opmaak MB</a:t>
            </a:r>
            <a:endParaRPr lang="nl-BE"/>
          </a:p>
        </p:txBody>
      </p:sp>
      <p:sp>
        <p:nvSpPr>
          <p:cNvPr id="4" name="Tijdelijke aanduiding voor dianummer 3">
            <a:extLst>
              <a:ext uri="{FF2B5EF4-FFF2-40B4-BE49-F238E27FC236}">
                <a16:creationId xmlns:a16="http://schemas.microsoft.com/office/drawing/2014/main" id="{5FB9C736-F596-7BD1-2793-3F59CF69F2AC}"/>
              </a:ext>
            </a:extLst>
          </p:cNvPr>
          <p:cNvSpPr>
            <a:spLocks noGrp="1"/>
          </p:cNvSpPr>
          <p:nvPr>
            <p:ph type="sldNum" sz="quarter" idx="5"/>
          </p:nvPr>
        </p:nvSpPr>
        <p:spPr/>
        <p:txBody>
          <a:bodyPr/>
          <a:lstStyle/>
          <a:p>
            <a:fld id="{22D8FA8F-556B-4E54-8758-21E02D639AD8}" type="slidenum">
              <a:rPr lang="nl-BE" smtClean="0"/>
              <a:t>21</a:t>
            </a:fld>
            <a:endParaRPr lang="nl-BE"/>
          </a:p>
        </p:txBody>
      </p:sp>
    </p:spTree>
    <p:extLst>
      <p:ext uri="{BB962C8B-B14F-4D97-AF65-F5344CB8AC3E}">
        <p14:creationId xmlns:p14="http://schemas.microsoft.com/office/powerpoint/2010/main" val="212969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Aandeel Vlaamse gezinnen/huishoudens</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23</a:t>
            </a:fld>
            <a:endParaRPr lang="nl-BE"/>
          </a:p>
        </p:txBody>
      </p:sp>
    </p:spTree>
    <p:extLst>
      <p:ext uri="{BB962C8B-B14F-4D97-AF65-F5344CB8AC3E}">
        <p14:creationId xmlns:p14="http://schemas.microsoft.com/office/powerpoint/2010/main" val="304813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Beide MB’s: ondertekening eind mei ’24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27</a:t>
            </a:fld>
            <a:endParaRPr lang="nl-BE"/>
          </a:p>
        </p:txBody>
      </p:sp>
    </p:spTree>
    <p:extLst>
      <p:ext uri="{BB962C8B-B14F-4D97-AF65-F5344CB8AC3E}">
        <p14:creationId xmlns:p14="http://schemas.microsoft.com/office/powerpoint/2010/main" val="63505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Vlaanderen telt 19 Energiehuizen.</a:t>
            </a:r>
            <a:r>
              <a:rPr lang="nl-BE" baseline="0" dirty="0"/>
              <a:t> Wij hebben allemaal dezelfde basistaken, maar werken op verschillende manieren. Dit is historisch zo gegroeid sinds de start van de eerste energielening (toen nog de FRGE-lening, later de Vlaamse Energielening, nu de MVL). In sommige regio’s wordt de lening verleend door een vzw, bij anderen neemt de stad deze taak op zich (</a:t>
            </a:r>
            <a:r>
              <a:rPr lang="nl-BE" dirty="0"/>
              <a:t>denk aan Aalst</a:t>
            </a:r>
            <a:r>
              <a:rPr lang="nl-BE" baseline="0" dirty="0"/>
              <a:t>, Antwerpen, Gent) en in de provincie Limburg is het zelfs provinciaal georganiseerd. </a:t>
            </a:r>
            <a:r>
              <a:rPr lang="nl-BE" dirty="0"/>
              <a:t>Wij zijn allemaal officieel</a:t>
            </a:r>
            <a:r>
              <a:rPr lang="nl-BE" baseline="0" dirty="0"/>
              <a:t> Energiehuizen</a:t>
            </a:r>
            <a:r>
              <a:rPr lang="nl-BE" dirty="0"/>
              <a:t> sinds 2019.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a:t>
            </a:fld>
            <a:endParaRPr lang="nl-BE"/>
          </a:p>
        </p:txBody>
      </p:sp>
    </p:spTree>
    <p:extLst>
      <p:ext uri="{BB962C8B-B14F-4D97-AF65-F5344CB8AC3E}">
        <p14:creationId xmlns:p14="http://schemas.microsoft.com/office/powerpoint/2010/main" val="63717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t>Minstens</a:t>
            </a:r>
            <a:r>
              <a:rPr lang="nl-BE"/>
              <a:t> uit te voeren taken</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29</a:t>
            </a:fld>
            <a:endParaRPr lang="nl-BE"/>
          </a:p>
        </p:txBody>
      </p:sp>
    </p:spTree>
    <p:extLst>
      <p:ext uri="{BB962C8B-B14F-4D97-AF65-F5344CB8AC3E}">
        <p14:creationId xmlns:p14="http://schemas.microsoft.com/office/powerpoint/2010/main" val="1981687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Addendum: bv. per begeleiding overeenkomst met begunstigde</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33</a:t>
            </a:fld>
            <a:endParaRPr lang="nl-BE"/>
          </a:p>
        </p:txBody>
      </p:sp>
    </p:spTree>
    <p:extLst>
      <p:ext uri="{BB962C8B-B14F-4D97-AF65-F5344CB8AC3E}">
        <p14:creationId xmlns:p14="http://schemas.microsoft.com/office/powerpoint/2010/main" val="183441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00"/>
              <a:t>Voor energiehuizen: niet alles via inkomensconsultatieplatform</a:t>
            </a:r>
          </a:p>
          <a:p>
            <a:pPr marL="171450" indent="-171450">
              <a:buFont typeface="Arial" panose="020B0604020202020204" pitchFamily="34" charset="0"/>
              <a:buChar char="•"/>
            </a:pPr>
            <a:r>
              <a:rPr lang="nl-BE" sz="1000"/>
              <a:t>EPC-labelpremie: vanaf 2025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34</a:t>
            </a:fld>
            <a:endParaRPr lang="nl-BE"/>
          </a:p>
        </p:txBody>
      </p:sp>
    </p:spTree>
    <p:extLst>
      <p:ext uri="{BB962C8B-B14F-4D97-AF65-F5344CB8AC3E}">
        <p14:creationId xmlns:p14="http://schemas.microsoft.com/office/powerpoint/2010/main" val="280474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Als er </a:t>
            </a:r>
            <a:r>
              <a:rPr lang="en-US" err="1">
                <a:cs typeface="Calibri"/>
              </a:rPr>
              <a:t>vragen</a:t>
            </a:r>
            <a:r>
              <a:rPr lang="en-US">
                <a:cs typeface="Calibri"/>
              </a:rPr>
              <a:t> </a:t>
            </a:r>
            <a:r>
              <a:rPr lang="en-US" err="1">
                <a:cs typeface="Calibri"/>
              </a:rPr>
              <a:t>zijn</a:t>
            </a:r>
            <a:r>
              <a:rPr lang="en-US">
                <a:cs typeface="Calibri"/>
              </a:rPr>
              <a:t>: </a:t>
            </a:r>
            <a:r>
              <a:rPr lang="en-US" err="1">
                <a:cs typeface="Calibri"/>
              </a:rPr>
              <a:t>stuur</a:t>
            </a:r>
            <a:r>
              <a:rPr lang="en-US">
                <a:cs typeface="Calibri"/>
              </a:rPr>
              <a:t> </a:t>
            </a:r>
            <a:r>
              <a:rPr lang="en-US" err="1">
                <a:cs typeface="Calibri"/>
              </a:rPr>
              <a:t>gerust</a:t>
            </a:r>
            <a:r>
              <a:rPr lang="en-US">
                <a:cs typeface="Calibri"/>
              </a:rPr>
              <a:t> door, </a:t>
            </a:r>
            <a:r>
              <a:rPr lang="en-US" err="1">
                <a:cs typeface="Calibri"/>
              </a:rPr>
              <a:t>en</a:t>
            </a:r>
            <a:r>
              <a:rPr lang="en-US">
                <a:cs typeface="Calibri"/>
              </a:rPr>
              <a:t> dan </a:t>
            </a:r>
            <a:r>
              <a:rPr lang="en-US" err="1">
                <a:cs typeface="Calibri"/>
              </a:rPr>
              <a:t>proberen</a:t>
            </a:r>
            <a:r>
              <a:rPr lang="en-US">
                <a:cs typeface="Calibri"/>
              </a:rPr>
              <a:t> we </a:t>
            </a:r>
            <a:r>
              <a:rPr lang="en-US" err="1">
                <a:cs typeface="Calibri"/>
              </a:rPr>
              <a:t>nog</a:t>
            </a:r>
            <a:r>
              <a:rPr lang="en-US">
                <a:cs typeface="Calibri"/>
              </a:rPr>
              <a:t> </a:t>
            </a:r>
            <a:r>
              <a:rPr lang="en-US" err="1">
                <a:cs typeface="Calibri"/>
              </a:rPr>
              <a:t>enkele</a:t>
            </a:r>
            <a:r>
              <a:rPr lang="en-US">
                <a:cs typeface="Calibri"/>
              </a:rPr>
              <a:t> </a:t>
            </a:r>
            <a:r>
              <a:rPr lang="en-US" err="1">
                <a:cs typeface="Calibri"/>
              </a:rPr>
              <a:t>vragen</a:t>
            </a:r>
            <a:r>
              <a:rPr lang="en-US">
                <a:cs typeface="Calibri"/>
              </a:rPr>
              <a:t> </a:t>
            </a:r>
            <a:r>
              <a:rPr lang="en-US" err="1">
                <a:cs typeface="Calibri"/>
              </a:rPr>
              <a:t>te</a:t>
            </a:r>
            <a:r>
              <a:rPr lang="en-US">
                <a:cs typeface="Calibri"/>
              </a:rPr>
              <a:t> </a:t>
            </a:r>
            <a:r>
              <a:rPr lang="en-US" err="1">
                <a:cs typeface="Calibri"/>
              </a:rPr>
              <a:t>beantwoorden</a:t>
            </a:r>
            <a:r>
              <a:rPr lang="en-US">
                <a:cs typeface="Calibri"/>
              </a:rPr>
              <a:t> </a:t>
            </a:r>
            <a:r>
              <a:rPr lang="en-US" err="1">
                <a:cs typeface="Calibri"/>
              </a:rPr>
              <a:t>helemaal</a:t>
            </a:r>
            <a:r>
              <a:rPr lang="en-US">
                <a:cs typeface="Calibri"/>
              </a:rPr>
              <a:t> op het </a:t>
            </a:r>
            <a:r>
              <a:rPr lang="en-US" err="1">
                <a:cs typeface="Calibri"/>
              </a:rPr>
              <a:t>einde</a:t>
            </a:r>
            <a:r>
              <a:rPr lang="en-US">
                <a:cs typeface="Calibri"/>
              </a:rPr>
              <a:t> van </a:t>
            </a:r>
            <a:r>
              <a:rPr lang="en-US" err="1">
                <a:cs typeface="Calibri"/>
              </a:rPr>
              <a:t>dit</a:t>
            </a:r>
            <a:r>
              <a:rPr lang="en-US">
                <a:cs typeface="Calibri"/>
              </a:rPr>
              <a:t> webinar. </a:t>
            </a:r>
            <a:br>
              <a:rPr lang="en-US">
                <a:cs typeface="+mn-lt"/>
              </a:rPr>
            </a:br>
            <a:br>
              <a:rPr lang="en-US">
                <a:cs typeface="+mn-lt"/>
              </a:rPr>
            </a:br>
            <a:r>
              <a:rPr lang="en-US">
                <a:cs typeface="Calibri"/>
              </a:rPr>
              <a:t>Dan </a:t>
            </a:r>
            <a:r>
              <a:rPr lang="en-US" err="1">
                <a:cs typeface="Calibri"/>
              </a:rPr>
              <a:t>geef</a:t>
            </a:r>
            <a:r>
              <a:rPr lang="en-US">
                <a:cs typeface="Calibri"/>
              </a:rPr>
              <a:t> </a:t>
            </a:r>
            <a:r>
              <a:rPr lang="en-US" err="1">
                <a:cs typeface="Calibri"/>
              </a:rPr>
              <a:t>ik</a:t>
            </a:r>
            <a:r>
              <a:rPr lang="en-US">
                <a:cs typeface="Calibri"/>
              </a:rPr>
              <a:t> nu het </a:t>
            </a:r>
            <a:r>
              <a:rPr lang="en-US" err="1">
                <a:cs typeface="Calibri"/>
              </a:rPr>
              <a:t>woord</a:t>
            </a:r>
            <a:r>
              <a:rPr lang="en-US">
                <a:cs typeface="Calibri"/>
              </a:rPr>
              <a:t> </a:t>
            </a:r>
            <a:r>
              <a:rPr lang="en-US" err="1">
                <a:cs typeface="Calibri"/>
              </a:rPr>
              <a:t>aan</a:t>
            </a:r>
            <a:r>
              <a:rPr lang="en-US">
                <a:cs typeface="Calibri"/>
              </a:rPr>
              <a:t> Geert. </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22D8FA8F-556B-4E54-8758-21E02D639AD8}" type="slidenum">
              <a:rPr lang="nl-BE" smtClean="0"/>
              <a:t>4</a:t>
            </a:fld>
            <a:endParaRPr lang="nl-BE"/>
          </a:p>
        </p:txBody>
      </p:sp>
    </p:spTree>
    <p:extLst>
      <p:ext uri="{BB962C8B-B14F-4D97-AF65-F5344CB8AC3E}">
        <p14:creationId xmlns:p14="http://schemas.microsoft.com/office/powerpoint/2010/main" val="411567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Energiehuis zien als poort naar … </a:t>
            </a:r>
            <a:br>
              <a:rPr lang="nl-BE" dirty="0">
                <a:cs typeface="+mn-lt"/>
              </a:rPr>
            </a:br>
            <a:r>
              <a:rPr lang="nl-BE" dirty="0"/>
              <a:t>3 pijlers, waarvan de 1</a:t>
            </a:r>
            <a:r>
              <a:rPr lang="nl-BE" baseline="30000" dirty="0"/>
              <a:t>ste</a:t>
            </a:r>
            <a:r>
              <a:rPr lang="nl-BE" dirty="0"/>
              <a:t>: antwoord op je vragen (eerstelijnsloket/functie)</a:t>
            </a:r>
            <a:br>
              <a:rPr lang="nl-BE" dirty="0">
                <a:cs typeface="+mn-lt"/>
              </a:rPr>
            </a:br>
            <a:r>
              <a:rPr lang="nl-BE" dirty="0"/>
              <a:t>In elke regio is dat wat anders georganiseerd. Ofwel heb je 1 contactpunt zoals in onze regio: wij hebben 1 algemene website, 1 algemeen telefoonnummer en 1 algemeen mailadres voor de 35 gemeenten in onze regio, maar evengoed heb je regio’s waar wel al een geïntegreerd Wonen – en Energieloket is (waar we naartoe aan het werken zijn), en waar de burger zich gewoon tot de gemeente kan richten om bij het Energiehuis terecht te komen.  Bij </a:t>
            </a:r>
            <a:r>
              <a:rPr lang="nl-BE" dirty="0" err="1"/>
              <a:t>bvb</a:t>
            </a:r>
            <a:r>
              <a:rPr lang="nl-BE" dirty="0"/>
              <a:t> Gent ligt de nadruk op “het energieloket is bij jou thuis” en dan heb je andere </a:t>
            </a:r>
            <a:r>
              <a:rPr lang="nl-BE" dirty="0" err="1"/>
              <a:t>EH’s</a:t>
            </a:r>
            <a:r>
              <a:rPr lang="nl-BE" dirty="0"/>
              <a:t> waar het energieloket eerder georganiseerd is met de focus op een fysiek loket of met focus digitaal loket, of met focus op de minder zelfredzamen, enz.  Er is dus heel wat diversiteit in aanpak.</a:t>
            </a:r>
          </a:p>
          <a:p>
            <a:r>
              <a:rPr lang="nl-BE" dirty="0"/>
              <a:t>Info over…..</a:t>
            </a:r>
            <a:br>
              <a:rPr lang="nl-BE" dirty="0">
                <a:cs typeface="+mn-lt"/>
              </a:rPr>
            </a:br>
            <a:r>
              <a:rPr lang="nl-BE" dirty="0"/>
              <a:t>Wat Mijn VerbouwLening, Energielening+ betreft: niet enkel info, maar wordt ook aangevraagd bij en behandeld door het Energiehuis. Energiehuis = kredietgever. Lange wachttijd!!!! </a:t>
            </a:r>
            <a:br>
              <a:rPr lang="en-US" dirty="0">
                <a:cs typeface="+mn-lt"/>
              </a:rPr>
            </a:br>
            <a:r>
              <a:rPr lang="nl-BE" dirty="0">
                <a:cs typeface="Calibri"/>
              </a:rPr>
              <a:t>Ook info over Woningpas,....</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a:t>
            </a:fld>
            <a:endParaRPr lang="nl-BE"/>
          </a:p>
        </p:txBody>
      </p:sp>
    </p:spTree>
    <p:extLst>
      <p:ext uri="{BB962C8B-B14F-4D97-AF65-F5344CB8AC3E}">
        <p14:creationId xmlns:p14="http://schemas.microsoft.com/office/powerpoint/2010/main" val="264763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Aanvraagcijfers:</a:t>
            </a:r>
          </a:p>
          <a:p>
            <a:r>
              <a:rPr lang="nl-BE" dirty="0"/>
              <a:t>Totaal : 14300 aanvragen, </a:t>
            </a:r>
          </a:p>
          <a:p>
            <a:r>
              <a:rPr lang="nl-BE" dirty="0"/>
              <a:t>	totaal aangevraagd bedrag: 488 MEUR </a:t>
            </a:r>
          </a:p>
          <a:p>
            <a:r>
              <a:rPr lang="nl-BE" dirty="0"/>
              <a:t>	totaal goedgekeurd bedrag 379 MEUR </a:t>
            </a:r>
          </a:p>
          <a:p>
            <a:r>
              <a:rPr lang="nl-BE" dirty="0"/>
              <a:t>2022 : gemiddeld 1710 aanvragen / maand (in systeem geregistreerd, in realiteit nog iets hoger) </a:t>
            </a:r>
          </a:p>
          <a:p>
            <a:r>
              <a:rPr lang="nl-BE" dirty="0"/>
              <a:t>2023 : gemiddeld 600 aanvragen / maand (idem)</a:t>
            </a:r>
          </a:p>
          <a:p>
            <a:pPr marL="171450" indent="-171450">
              <a:buFont typeface="Symbol" panose="05050102010706020507" pitchFamily="18" charset="2"/>
              <a:buChar char="Þ"/>
            </a:pPr>
            <a:r>
              <a:rPr lang="nl-BE" dirty="0"/>
              <a:t>Vertraging in aanvragen wordt geweten aan rentevoet van 2,25% die vanaf februari werd aangerekend </a:t>
            </a:r>
          </a:p>
          <a:p>
            <a:pPr marL="171450" indent="-171450">
              <a:buFont typeface="Symbol" panose="05050102010706020507" pitchFamily="18" charset="2"/>
              <a:buChar char="Þ"/>
            </a:pPr>
            <a:r>
              <a:rPr lang="nl-BE" dirty="0"/>
              <a:t>(januari 2023 nog 2078 aanvragen, februari 2023 700 aanvragen)</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a:t>
            </a:fld>
            <a:endParaRPr lang="nl-BE"/>
          </a:p>
        </p:txBody>
      </p:sp>
    </p:spTree>
    <p:extLst>
      <p:ext uri="{BB962C8B-B14F-4D97-AF65-F5344CB8AC3E}">
        <p14:creationId xmlns:p14="http://schemas.microsoft.com/office/powerpoint/2010/main" val="43094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	</a:t>
            </a:r>
            <a:r>
              <a:rPr lang="nl-BE" b="1" dirty="0"/>
              <a:t>projecten	woningen	kredietlijnen (MEUR)</a:t>
            </a:r>
          </a:p>
          <a:p>
            <a:r>
              <a:rPr lang="nl-BE" b="1" dirty="0"/>
              <a:t>call 1</a:t>
            </a:r>
            <a:r>
              <a:rPr lang="nl-BE" dirty="0"/>
              <a:t>	18	308	7,7</a:t>
            </a:r>
          </a:p>
          <a:p>
            <a:r>
              <a:rPr lang="nl-BE" b="1" dirty="0"/>
              <a:t>call 2</a:t>
            </a:r>
            <a:r>
              <a:rPr lang="nl-BE" dirty="0"/>
              <a:t>	4	125	3,75</a:t>
            </a:r>
          </a:p>
          <a:p>
            <a:r>
              <a:rPr lang="nl-BE" b="1" dirty="0"/>
              <a:t>call 3</a:t>
            </a:r>
            <a:r>
              <a:rPr lang="nl-BE" dirty="0"/>
              <a:t>	31	421	21</a:t>
            </a:r>
          </a:p>
          <a:p>
            <a:r>
              <a:rPr lang="nl-BE" dirty="0"/>
              <a:t>	</a:t>
            </a:r>
            <a:r>
              <a:rPr lang="nl-BE" b="1" dirty="0"/>
              <a:t>53	854	32,45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7</a:t>
            </a:fld>
            <a:endParaRPr lang="nl-BE"/>
          </a:p>
        </p:txBody>
      </p:sp>
    </p:spTree>
    <p:extLst>
      <p:ext uri="{BB962C8B-B14F-4D97-AF65-F5344CB8AC3E}">
        <p14:creationId xmlns:p14="http://schemas.microsoft.com/office/powerpoint/2010/main" val="78456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Energiehuis zien als poort naar … </a:t>
            </a:r>
            <a:br>
              <a:rPr lang="nl-BE" dirty="0">
                <a:cs typeface="+mn-lt"/>
              </a:rPr>
            </a:br>
            <a:r>
              <a:rPr lang="nl-BE" dirty="0"/>
              <a:t>3 pijlers, waarvan de 1</a:t>
            </a:r>
            <a:r>
              <a:rPr lang="nl-BE" baseline="30000" dirty="0"/>
              <a:t>ste</a:t>
            </a:r>
            <a:r>
              <a:rPr lang="nl-BE" dirty="0"/>
              <a:t>: antwoord op je vragen (eerstelijnsloket/functie)</a:t>
            </a:r>
            <a:br>
              <a:rPr lang="nl-BE" dirty="0">
                <a:cs typeface="+mn-lt"/>
              </a:rPr>
            </a:br>
            <a:r>
              <a:rPr lang="nl-BE" dirty="0"/>
              <a:t>In elke regio is dat wat anders georganiseerd. Ofwel heb je 1 contactpunt zoals in onze regio: wij hebben 1 algemene website, 1 algemeen telefoonnummer en 1 algemeen mailadres voor de 35 gemeenten in onze regio, maar evengoed heb je regio’s waar wel al een geïntegreerd Wonen – en Energieloket is (waar we naartoe aan het werken zijn), en waar de burger zich gewoon tot de gemeente kan richten om bij het Energiehuis terecht te komen.  Bij </a:t>
            </a:r>
            <a:r>
              <a:rPr lang="nl-BE" dirty="0" err="1"/>
              <a:t>bvb</a:t>
            </a:r>
            <a:r>
              <a:rPr lang="nl-BE" dirty="0"/>
              <a:t> Gent ligt de nadruk op “het energieloket is bij jou thuis” en dan heb je andere </a:t>
            </a:r>
            <a:r>
              <a:rPr lang="nl-BE" dirty="0" err="1"/>
              <a:t>EH’s</a:t>
            </a:r>
            <a:r>
              <a:rPr lang="nl-BE" dirty="0"/>
              <a:t> waar het energieloket eerder georganiseerd is met de focus op een fysiek loket of met focus digitaal loket, of met focus op de minder zelfredzamen, enz.  Er is dus heel wat diversiteit in aanpak.</a:t>
            </a:r>
          </a:p>
          <a:p>
            <a:r>
              <a:rPr lang="nl-BE" dirty="0"/>
              <a:t>Info over…..</a:t>
            </a:r>
            <a:br>
              <a:rPr lang="nl-BE" dirty="0">
                <a:cs typeface="+mn-lt"/>
              </a:rPr>
            </a:br>
            <a:r>
              <a:rPr lang="nl-BE" dirty="0"/>
              <a:t>Wat Mijn VerbouwLening, Energielening+ betreft: niet enkel info, maar wordt ook aangevraagd bij en behandeld door het Energiehuis. Energiehuis = kredietgever. Lange wachttijd!!!! </a:t>
            </a:r>
            <a:br>
              <a:rPr lang="en-US" dirty="0">
                <a:cs typeface="+mn-lt"/>
              </a:rPr>
            </a:br>
            <a:r>
              <a:rPr lang="nl-BE" dirty="0">
                <a:cs typeface="Calibri"/>
              </a:rPr>
              <a:t>Ook info over Woningpas,....</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8</a:t>
            </a:fld>
            <a:endParaRPr lang="nl-BE"/>
          </a:p>
        </p:txBody>
      </p:sp>
    </p:spTree>
    <p:extLst>
      <p:ext uri="{BB962C8B-B14F-4D97-AF65-F5344CB8AC3E}">
        <p14:creationId xmlns:p14="http://schemas.microsoft.com/office/powerpoint/2010/main" val="131144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a:t>
            </a:r>
            <a:r>
              <a:rPr lang="nl-BE" baseline="30000" dirty="0"/>
              <a:t>de</a:t>
            </a:r>
            <a:r>
              <a:rPr lang="nl-BE" dirty="0"/>
              <a:t> pijler</a:t>
            </a:r>
            <a:br>
              <a:rPr lang="nl-BE" dirty="0">
                <a:cs typeface="+mn-lt"/>
              </a:rPr>
            </a:br>
            <a:r>
              <a:rPr lang="nl-BE" dirty="0"/>
              <a:t>Elk EH werkt anders. Sommigen hebben renovatiecoaches in huis, anderen werken met een externe partner daarvoor. </a:t>
            </a:r>
            <a:br>
              <a:rPr lang="nl-BE" dirty="0">
                <a:cs typeface="+mn-lt"/>
              </a:rPr>
            </a:br>
            <a:r>
              <a:rPr lang="nl-BE" dirty="0"/>
              <a:t>Afhankelijk van hoe gewerkt wordt: ofwel zelf verder helpen, ofwel doorverwijzen. </a:t>
            </a:r>
          </a:p>
          <a:p>
            <a:r>
              <a:rPr lang="nl-BE" dirty="0"/>
              <a:t>Premie-aanvraag: in onze regio: sturen we door naar de woonconsulenten. Indien geen woonconsulent: dan helpen wij. Wie een MVL heeft lopen -&gt; EH doet aanvraag MVP!</a:t>
            </a:r>
            <a:endParaRPr lang="nl-BE" dirty="0">
              <a:cs typeface="Calibri"/>
            </a:endParaRPr>
          </a:p>
          <a:p>
            <a:r>
              <a:rPr lang="nl-BE" dirty="0"/>
              <a:t>V-test: moeilijke tijden om de burger hier goed in verder te helpen. Wel interessante tool geworden! Je kan een profiel aanmaken en gegevens bewaren. We proberen burgers zoveel mogelijk te stimuleren om digitaal mee te zijn.</a:t>
            </a:r>
            <a:endParaRPr lang="nl-BE" dirty="0">
              <a:cs typeface="Calibri"/>
            </a:endParaRPr>
          </a:p>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9</a:t>
            </a:fld>
            <a:endParaRPr lang="nl-BE"/>
          </a:p>
        </p:txBody>
      </p:sp>
    </p:spTree>
    <p:extLst>
      <p:ext uri="{BB962C8B-B14F-4D97-AF65-F5344CB8AC3E}">
        <p14:creationId xmlns:p14="http://schemas.microsoft.com/office/powerpoint/2010/main" val="63498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3</a:t>
            </a:r>
            <a:r>
              <a:rPr lang="nl-BE" baseline="30000"/>
              <a:t>de</a:t>
            </a:r>
            <a:r>
              <a:rPr lang="nl-BE"/>
              <a:t> pijler. </a:t>
            </a:r>
            <a:br>
              <a:rPr lang="nl-BE"/>
            </a:br>
            <a:r>
              <a:rPr lang="nl-BE"/>
              <a:t>In sommige gevallen kunnen we zelf geen antwoord geven en gaan we doorverwijzen voor gespecialiseerd advies. </a:t>
            </a:r>
            <a:br>
              <a:rPr lang="nl-BE"/>
            </a:br>
            <a:r>
              <a:rPr lang="nl-BE"/>
              <a:t>Bijvoorbeeld: Steunpunt Duurzaam Wonen &amp; Bouwen als er niet enkel </a:t>
            </a:r>
            <a:r>
              <a:rPr lang="nl-BE" err="1"/>
              <a:t>energiegerelateerde</a:t>
            </a:r>
            <a:r>
              <a:rPr lang="nl-BE"/>
              <a:t> renovaties gepland staan, maar ook structurele renovaties.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10</a:t>
            </a:fld>
            <a:endParaRPr lang="nl-BE"/>
          </a:p>
        </p:txBody>
      </p:sp>
    </p:spTree>
    <p:extLst>
      <p:ext uri="{BB962C8B-B14F-4D97-AF65-F5344CB8AC3E}">
        <p14:creationId xmlns:p14="http://schemas.microsoft.com/office/powerpoint/2010/main" val="2189299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slide-standaard">
    <p:spTree>
      <p:nvGrpSpPr>
        <p:cNvPr id="1" name=""/>
        <p:cNvGrpSpPr/>
        <p:nvPr/>
      </p:nvGrpSpPr>
      <p:grpSpPr>
        <a:xfrm>
          <a:off x="0" y="0"/>
          <a:ext cx="0" cy="0"/>
          <a:chOff x="0" y="0"/>
          <a:chExt cx="0" cy="0"/>
        </a:xfrm>
      </p:grpSpPr>
      <p:pic>
        <p:nvPicPr>
          <p:cNvPr id="7" name="entiteitslogo blauw"/>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6156001"/>
            <a:ext cx="1800000" cy="483895"/>
          </a:xfrm>
          <a:prstGeom prst="rect">
            <a:avLst/>
          </a:prstGeom>
        </p:spPr>
      </p:pic>
      <p:pic>
        <p:nvPicPr>
          <p:cNvPr id="3" name="Afbeelding 2" descr="Afbeelding met tekst, illustratie&#10;&#10;Automatisch gegenereerde beschrijving">
            <a:extLst>
              <a:ext uri="{FF2B5EF4-FFF2-40B4-BE49-F238E27FC236}">
                <a16:creationId xmlns:a16="http://schemas.microsoft.com/office/drawing/2014/main" id="{E59F510D-F53B-4453-AD92-DD17D5F7E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1458" y="332656"/>
            <a:ext cx="1799672" cy="702000"/>
          </a:xfrm>
          <a:prstGeom prst="rect">
            <a:avLst/>
          </a:prstGeom>
        </p:spPr>
      </p:pic>
    </p:spTree>
    <p:extLst>
      <p:ext uri="{BB962C8B-B14F-4D97-AF65-F5344CB8AC3E}">
        <p14:creationId xmlns:p14="http://schemas.microsoft.com/office/powerpoint/2010/main" val="406102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otslide-bos">
    <p:spTree>
      <p:nvGrpSpPr>
        <p:cNvPr id="1" name=""/>
        <p:cNvGrpSpPr/>
        <p:nvPr/>
      </p:nvGrpSpPr>
      <p:grpSpPr>
        <a:xfrm>
          <a:off x="0" y="0"/>
          <a:ext cx="0" cy="0"/>
          <a:chOff x="0" y="0"/>
          <a:chExt cx="0" cy="0"/>
        </a:xfrm>
      </p:grpSpPr>
      <p:grpSp>
        <p:nvGrpSpPr>
          <p:cNvPr id="2" name="witte trapezium">
            <a:extLst>
              <a:ext uri="{FF2B5EF4-FFF2-40B4-BE49-F238E27FC236}">
                <a16:creationId xmlns:a16="http://schemas.microsoft.com/office/drawing/2014/main" id="{2F439F47-839B-4FD5-BEEA-5E41260DA8AC}"/>
              </a:ext>
            </a:extLst>
          </p:cNvPr>
          <p:cNvGrpSpPr/>
          <p:nvPr userDrawn="1"/>
        </p:nvGrpSpPr>
        <p:grpSpPr>
          <a:xfrm>
            <a:off x="-99753" y="3645024"/>
            <a:ext cx="12344399" cy="3384377"/>
            <a:chOff x="288000" y="3402000"/>
            <a:chExt cx="8856000" cy="3456000"/>
          </a:xfrm>
          <a:effectLst/>
        </p:grpSpPr>
        <p:sp>
          <p:nvSpPr>
            <p:cNvPr id="3" name="rechthoek">
              <a:extLst>
                <a:ext uri="{FF2B5EF4-FFF2-40B4-BE49-F238E27FC236}">
                  <a16:creationId xmlns:a16="http://schemas.microsoft.com/office/drawing/2014/main" id="{93085E16-7DA8-4967-ADA4-874DA869A8CD}"/>
                </a:ext>
              </a:extLst>
            </p:cNvPr>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ige driehoek">
              <a:extLst>
                <a:ext uri="{FF2B5EF4-FFF2-40B4-BE49-F238E27FC236}">
                  <a16:creationId xmlns:a16="http://schemas.microsoft.com/office/drawing/2014/main" id="{1C729FEF-8DAA-43D5-9F84-15D787A8B78B}"/>
                </a:ext>
              </a:extLst>
            </p:cNvPr>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5" name="entiteitslogo blauw">
            <a:extLst>
              <a:ext uri="{FF2B5EF4-FFF2-40B4-BE49-F238E27FC236}">
                <a16:creationId xmlns:a16="http://schemas.microsoft.com/office/drawing/2014/main" id="{E09D3DA5-73BF-43F7-9C07-51403D2404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6156001"/>
            <a:ext cx="1800000" cy="483895"/>
          </a:xfrm>
          <a:prstGeom prst="rect">
            <a:avLst/>
          </a:prstGeom>
        </p:spPr>
      </p:pic>
    </p:spTree>
    <p:extLst>
      <p:ext uri="{BB962C8B-B14F-4D97-AF65-F5344CB8AC3E}">
        <p14:creationId xmlns:p14="http://schemas.microsoft.com/office/powerpoint/2010/main" val="289495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a:lvl1pPr>
          </a:lstStyle>
          <a:p>
            <a:r>
              <a:rPr lang="nl-NL"/>
              <a:t>Klik om te bewerken</a:t>
            </a:r>
            <a:endParaRPr lang="nl-BE"/>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2000">
                <a:solidFill>
                  <a:srgbClr val="105269"/>
                </a:solidFill>
                <a:latin typeface="+mj-lt"/>
              </a:defRPr>
            </a:lvl3pPr>
            <a:lvl4pPr marL="1152000" indent="-288000">
              <a:lnSpc>
                <a:spcPct val="90000"/>
              </a:lnSpc>
              <a:buSzPct val="80000"/>
              <a:buFont typeface="Wingdings 3" panose="05040102010807070707" pitchFamily="18" charset="2"/>
              <a:buChar char=""/>
              <a:defRPr sz="2000">
                <a:solidFill>
                  <a:srgbClr val="105269"/>
                </a:solidFill>
                <a:latin typeface="+mj-lt"/>
              </a:defRPr>
            </a:lvl4pPr>
            <a:lvl5pPr marL="1440000">
              <a:lnSpc>
                <a:spcPct val="90000"/>
              </a:lnSpc>
              <a:buSzPct val="80000"/>
              <a:defRPr sz="20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a:lvl1pPr>
          </a:lstStyle>
          <a:p>
            <a:r>
              <a:rPr lang="nl-NL"/>
              <a:t>Klik om te bewerken</a:t>
            </a:r>
            <a:endParaRPr lang="nl-BE"/>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oud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0F1C5-66A1-423C-A8EF-FFB8E9169B55}"/>
              </a:ext>
            </a:extLst>
          </p:cNvPr>
          <p:cNvSpPr>
            <a:spLocks noGrp="1"/>
          </p:cNvSpPr>
          <p:nvPr>
            <p:ph type="title" hasCustomPrompt="1"/>
          </p:nvPr>
        </p:nvSpPr>
        <p:spPr>
          <a:xfrm>
            <a:off x="839788" y="457200"/>
            <a:ext cx="3932237" cy="1600200"/>
          </a:xfrm>
          <a:prstGeom prst="rect">
            <a:avLst/>
          </a:prstGeom>
        </p:spPr>
        <p:txBody>
          <a:bodyPr anchor="t"/>
          <a:lstStyle>
            <a:lvl1pPr>
              <a:defRPr sz="3200"/>
            </a:lvl1pPr>
          </a:lstStyle>
          <a:p>
            <a:r>
              <a:rPr lang="nl-NL"/>
              <a:t>Klik om te bewerken</a:t>
            </a:r>
            <a:endParaRPr lang="nl-BE"/>
          </a:p>
        </p:txBody>
      </p:sp>
      <p:sp>
        <p:nvSpPr>
          <p:cNvPr id="4" name="Tijdelijke aanduiding voor tekst 3">
            <a:extLst>
              <a:ext uri="{FF2B5EF4-FFF2-40B4-BE49-F238E27FC236}">
                <a16:creationId xmlns:a16="http://schemas.microsoft.com/office/drawing/2014/main" id="{020FC56E-1C29-4149-B166-3F512B108BC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te bewerken</a:t>
            </a:r>
          </a:p>
        </p:txBody>
      </p:sp>
      <p:sp>
        <p:nvSpPr>
          <p:cNvPr id="7" name="Tijdelijke aanduiding voor inhoud 2">
            <a:extLst>
              <a:ext uri="{FF2B5EF4-FFF2-40B4-BE49-F238E27FC236}">
                <a16:creationId xmlns:a16="http://schemas.microsoft.com/office/drawing/2014/main" id="{8B19F71A-7A89-4926-B8AC-AD8ACC682AE7}"/>
              </a:ext>
            </a:extLst>
          </p:cNvPr>
          <p:cNvSpPr>
            <a:spLocks noGrp="1"/>
          </p:cNvSpPr>
          <p:nvPr>
            <p:ph sz="half" idx="11" hasCustomPrompt="1"/>
          </p:nvPr>
        </p:nvSpPr>
        <p:spPr>
          <a:xfrm>
            <a:off x="5178421" y="476672"/>
            <a:ext cx="6175383" cy="6065058"/>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798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 inhoud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7080C-744F-4A9F-82ED-63D7F6B462E4}"/>
              </a:ext>
            </a:extLst>
          </p:cNvPr>
          <p:cNvSpPr>
            <a:spLocks noGrp="1"/>
          </p:cNvSpPr>
          <p:nvPr>
            <p:ph type="title" hasCustomPrompt="1"/>
          </p:nvPr>
        </p:nvSpPr>
        <p:spPr>
          <a:xfrm>
            <a:off x="839788" y="457201"/>
            <a:ext cx="3932237" cy="1600200"/>
          </a:xfrm>
          <a:prstGeom prst="rect">
            <a:avLst/>
          </a:prstGeom>
        </p:spPr>
        <p:txBody>
          <a:bodyPr anchor="t"/>
          <a:lstStyle>
            <a:lvl1pPr>
              <a:defRPr sz="3200"/>
            </a:lvl1pPr>
          </a:lstStyle>
          <a:p>
            <a:r>
              <a:rPr lang="nl-NL"/>
              <a:t>Klik om te bewerken</a:t>
            </a:r>
            <a:endParaRPr lang="nl-BE"/>
          </a:p>
        </p:txBody>
      </p:sp>
      <p:sp>
        <p:nvSpPr>
          <p:cNvPr id="3" name="Tijdelijke aanduiding voor afbeelding 2">
            <a:extLst>
              <a:ext uri="{FF2B5EF4-FFF2-40B4-BE49-F238E27FC236}">
                <a16:creationId xmlns:a16="http://schemas.microsoft.com/office/drawing/2014/main" id="{B12A170E-A06E-4EF1-B63A-2BAD7772C65B}"/>
              </a:ext>
            </a:extLst>
          </p:cNvPr>
          <p:cNvSpPr>
            <a:spLocks noGrp="1"/>
          </p:cNvSpPr>
          <p:nvPr>
            <p:ph type="pic" idx="1"/>
          </p:nvPr>
        </p:nvSpPr>
        <p:spPr>
          <a:xfrm>
            <a:off x="5183188" y="457201"/>
            <a:ext cx="6172200" cy="6058800"/>
          </a:xfrm>
          <a:prstGeom prst="rect">
            <a:avLst/>
          </a:prstGeom>
        </p:spPr>
        <p:txBody>
          <a:bodyPr/>
          <a:lstStyle>
            <a:lvl1pPr marL="0" indent="0">
              <a:buNone/>
              <a:defRPr sz="3200">
                <a:solidFill>
                  <a:srgbClr val="1052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DACEDC2-DF58-4C30-9B4D-366FCE7AF94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te bewerken</a:t>
            </a:r>
          </a:p>
        </p:txBody>
      </p:sp>
    </p:spTree>
    <p:extLst>
      <p:ext uri="{BB962C8B-B14F-4D97-AF65-F5344CB8AC3E}">
        <p14:creationId xmlns:p14="http://schemas.microsoft.com/office/powerpoint/2010/main" val="357336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b="1">
                <a:solidFill>
                  <a:schemeClr val="bg1"/>
                </a:solidFill>
              </a:defRPr>
            </a:lvl1pPr>
          </a:lstStyle>
          <a:p>
            <a:r>
              <a:rPr lang="nl-NL"/>
              <a:t>Klik om te bewerken</a:t>
            </a:r>
            <a:endParaRPr lang="nl-BE"/>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3200">
                <a:solidFill>
                  <a:schemeClr val="bg1"/>
                </a:solidFill>
                <a:latin typeface="+mj-lt"/>
              </a:defRPr>
            </a:lvl1pPr>
            <a:lvl2pPr marL="576000" indent="-288000">
              <a:lnSpc>
                <a:spcPct val="90000"/>
              </a:lnSpc>
              <a:buClr>
                <a:schemeClr val="bg1"/>
              </a:buClr>
              <a:buSzPct val="80000"/>
              <a:buFont typeface="Calibri" panose="020F0502020204030204" pitchFamily="34" charset="0"/>
              <a:buChar char="→"/>
              <a:defRPr sz="25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2000">
                <a:solidFill>
                  <a:schemeClr val="bg1"/>
                </a:solidFill>
                <a:latin typeface="+mj-lt"/>
              </a:defRPr>
            </a:lvl3pPr>
            <a:lvl4pPr marL="1152000" indent="-288000">
              <a:lnSpc>
                <a:spcPct val="90000"/>
              </a:lnSpc>
              <a:buSzPct val="80000"/>
              <a:buFont typeface="Wingdings 3" panose="05040102010807070707" pitchFamily="18" charset="2"/>
              <a:buChar char=""/>
              <a:defRPr sz="20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20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8055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b="1">
                <a:solidFill>
                  <a:schemeClr val="bg1"/>
                </a:solidFill>
              </a:defRPr>
            </a:lvl1pPr>
          </a:lstStyle>
          <a:p>
            <a:r>
              <a:rPr lang="nl-NL"/>
              <a:t>Klik om te bewerken</a:t>
            </a:r>
            <a:endParaRPr lang="nl-BE"/>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2500">
                <a:solidFill>
                  <a:schemeClr val="bg1"/>
                </a:solidFill>
                <a:latin typeface="+mj-lt"/>
              </a:defRPr>
            </a:lvl1pPr>
            <a:lvl2pPr marL="576000" indent="-288000">
              <a:lnSpc>
                <a:spcPct val="90000"/>
              </a:lnSpc>
              <a:buClr>
                <a:srgbClr val="7F7F7F"/>
              </a:buClr>
              <a:buSzPct val="80000"/>
              <a:buFont typeface="Calibri" panose="020F0502020204030204" pitchFamily="34" charset="0"/>
              <a:buChar char="→"/>
              <a:defRPr sz="22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1800">
                <a:solidFill>
                  <a:schemeClr val="bg1"/>
                </a:solidFill>
                <a:latin typeface="+mj-lt"/>
              </a:defRPr>
            </a:lvl3pPr>
            <a:lvl4pPr marL="1152000" indent="-288000">
              <a:lnSpc>
                <a:spcPct val="90000"/>
              </a:lnSpc>
              <a:buSzPct val="80000"/>
              <a:buFont typeface="Wingdings 3" panose="05040102010807070707" pitchFamily="18" charset="2"/>
              <a:buChar char=""/>
              <a:defRPr sz="18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18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2500">
                <a:solidFill>
                  <a:schemeClr val="bg1"/>
                </a:solidFill>
                <a:latin typeface="+mj-lt"/>
              </a:defRPr>
            </a:lvl1pPr>
            <a:lvl2pPr marL="576000" indent="-288000">
              <a:lnSpc>
                <a:spcPct val="90000"/>
              </a:lnSpc>
              <a:buClr>
                <a:srgbClr val="7F7F7F"/>
              </a:buClr>
              <a:buSzPct val="80000"/>
              <a:buFont typeface="Calibri" panose="020F0502020204030204" pitchFamily="34" charset="0"/>
              <a:buChar char="→"/>
              <a:defRPr sz="22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1800">
                <a:solidFill>
                  <a:schemeClr val="bg1"/>
                </a:solidFill>
                <a:latin typeface="+mj-lt"/>
              </a:defRPr>
            </a:lvl3pPr>
            <a:lvl4pPr marL="1152000" indent="-288000">
              <a:lnSpc>
                <a:spcPct val="90000"/>
              </a:lnSpc>
              <a:buSzPct val="80000"/>
              <a:buFont typeface="Wingdings 3" panose="05040102010807070707" pitchFamily="18" charset="2"/>
              <a:buChar char=""/>
              <a:defRPr sz="18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18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3861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62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peningsslide-bos">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7B4BB31-4B7F-45E4-A85D-224E87BCBF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84432" y="332656"/>
            <a:ext cx="1804572" cy="701101"/>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930CDEA5-51AE-48ED-B8C0-72793E56B1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Tree>
    <p:extLst>
      <p:ext uri="{BB962C8B-B14F-4D97-AF65-F5344CB8AC3E}">
        <p14:creationId xmlns:p14="http://schemas.microsoft.com/office/powerpoint/2010/main" val="1943002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00" r:id="rId3"/>
    <p:sldLayoutId id="2147483773" r:id="rId4"/>
    <p:sldLayoutId id="2147483774" r:id="rId5"/>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A7E26C9-2ABF-4C24-B9AC-8FA101862F2A}"/>
              </a:ext>
            </a:extLst>
          </p:cNvPr>
          <p:cNvSpPr/>
          <p:nvPr userDrawn="1"/>
        </p:nvSpPr>
        <p:spPr>
          <a:xfrm>
            <a:off x="0" y="0"/>
            <a:ext cx="12187200" cy="6858000"/>
          </a:xfrm>
          <a:prstGeom prst="rect">
            <a:avLst/>
          </a:prstGeom>
          <a:solidFill>
            <a:srgbClr val="105269"/>
          </a:solidFill>
          <a:ln>
            <a:solidFill>
              <a:srgbClr val="105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latin typeface="+mn-lt"/>
            </a:endParaRPr>
          </a:p>
        </p:txBody>
      </p:sp>
    </p:spTree>
    <p:extLst>
      <p:ext uri="{BB962C8B-B14F-4D97-AF65-F5344CB8AC3E}">
        <p14:creationId xmlns:p14="http://schemas.microsoft.com/office/powerpoint/2010/main" val="2457281728"/>
      </p:ext>
    </p:extLst>
  </p:cSld>
  <p:clrMap bg1="lt1" tx1="dk1" bg2="lt2" tx2="dk2" accent1="accent1" accent2="accent2" accent3="accent3" accent4="accent4" accent5="accent5" accent6="accent6" hlink="hlink" folHlink="folHlink"/>
  <p:sldLayoutIdLst>
    <p:sldLayoutId id="2147483797" r:id="rId1"/>
    <p:sldLayoutId id="2147483799" r:id="rId2"/>
    <p:sldLayoutId id="21474837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lucht, sneeuw, buiten&#10;&#10;Automatisch gegenereerde beschrijving">
            <a:extLst>
              <a:ext uri="{FF2B5EF4-FFF2-40B4-BE49-F238E27FC236}">
                <a16:creationId xmlns:a16="http://schemas.microsoft.com/office/drawing/2014/main" id="{2A5E610D-CBE0-40BB-8B40-191CA5E2E1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2000" y="0"/>
            <a:ext cx="12204000" cy="6858000"/>
          </a:xfrm>
          <a:prstGeom prst="rect">
            <a:avLst/>
          </a:prstGeom>
        </p:spPr>
      </p:pic>
      <p:pic>
        <p:nvPicPr>
          <p:cNvPr id="6" name="Afbeelding 5" descr="Afbeelding met tekst, illustratie&#10;&#10;Automatisch gegenereerde beschrijving">
            <a:extLst>
              <a:ext uri="{FF2B5EF4-FFF2-40B4-BE49-F238E27FC236}">
                <a16:creationId xmlns:a16="http://schemas.microsoft.com/office/drawing/2014/main" id="{11DD50B0-13D0-4B5B-827E-55A77BB4638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1458" y="332656"/>
            <a:ext cx="1799672" cy="702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678E0746-672D-4939-B354-CA7808CD8EC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Tree>
    <p:extLst>
      <p:ext uri="{BB962C8B-B14F-4D97-AF65-F5344CB8AC3E}">
        <p14:creationId xmlns:p14="http://schemas.microsoft.com/office/powerpoint/2010/main" val="1317757715"/>
      </p:ext>
    </p:extLst>
  </p:cSld>
  <p:clrMap bg1="lt1" tx1="dk1" bg2="lt2" tx2="dk2" accent1="accent1" accent2="accent2" accent3="accent3" accent4="accent4" accent5="accent5" accent6="accent6" hlink="hlink" folHlink="folHlink"/>
  <p:sldLayoutIdLst>
    <p:sldLayoutId id="2147483794" r:id="rId1"/>
    <p:sldLayoutId id="2147483729" r:id="rId2"/>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roel.vermeiren@vlaanderen.be"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mijnenergiehuis.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a:extLst>
              <a:ext uri="{FF2B5EF4-FFF2-40B4-BE49-F238E27FC236}">
                <a16:creationId xmlns:a16="http://schemas.microsoft.com/office/drawing/2014/main" id="{939A6ABE-CC85-432B-9CFB-3DF679A8BA95}"/>
              </a:ext>
            </a:extLst>
          </p:cNvPr>
          <p:cNvSpPr txBox="1">
            <a:spLocks/>
          </p:cNvSpPr>
          <p:nvPr/>
        </p:nvSpPr>
        <p:spPr>
          <a:xfrm>
            <a:off x="1184384" y="824880"/>
            <a:ext cx="10080000" cy="1247702"/>
          </a:xfrm>
          <a:prstGeom prst="rect">
            <a:avLst/>
          </a:prstGeom>
        </p:spPr>
        <p:txBody>
          <a:bodyPr lIns="91440" tIns="45720" rIns="91440" bIns="45720" anchor="t">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gn="ctr"/>
            <a:r>
              <a:rPr lang="nl-BE" sz="3700" dirty="0"/>
              <a:t>Netwerkdag energie- en woonloketten</a:t>
            </a:r>
            <a:br>
              <a:rPr lang="nl-BE" sz="3700" dirty="0"/>
            </a:br>
            <a:endParaRPr lang="nl-BE" sz="3700" dirty="0">
              <a:ea typeface="Calibri"/>
              <a:cs typeface="Calibri"/>
            </a:endParaRPr>
          </a:p>
        </p:txBody>
      </p:sp>
      <p:sp>
        <p:nvSpPr>
          <p:cNvPr id="9" name="ondertitel">
            <a:extLst>
              <a:ext uri="{FF2B5EF4-FFF2-40B4-BE49-F238E27FC236}">
                <a16:creationId xmlns:a16="http://schemas.microsoft.com/office/drawing/2014/main" id="{3F6CFAAF-8E0E-472A-AD50-AB0C9B00073C}"/>
              </a:ext>
            </a:extLst>
          </p:cNvPr>
          <p:cNvSpPr txBox="1">
            <a:spLocks/>
          </p:cNvSpPr>
          <p:nvPr/>
        </p:nvSpPr>
        <p:spPr>
          <a:xfrm>
            <a:off x="1507973" y="2378801"/>
            <a:ext cx="10080000" cy="1247702"/>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3" panose="05040102010807070707" pitchFamily="18" charset="2"/>
              <a:buNone/>
            </a:pPr>
            <a:r>
              <a:rPr lang="nl-BE" sz="3700" b="1" dirty="0">
                <a:solidFill>
                  <a:srgbClr val="105269"/>
                </a:solidFill>
                <a:ea typeface="+mj-ea"/>
                <a:cs typeface="+mj-cs"/>
              </a:rPr>
              <a:t>Werking Energiehuizen </a:t>
            </a:r>
          </a:p>
          <a:p>
            <a:pPr marL="0" indent="0" algn="ctr">
              <a:buFont typeface="Wingdings 3" panose="05040102010807070707" pitchFamily="18" charset="2"/>
              <a:buNone/>
            </a:pPr>
            <a:endParaRPr lang="nl-BE" sz="3200" b="1" dirty="0">
              <a:solidFill>
                <a:srgbClr val="105269"/>
              </a:solidFill>
              <a:latin typeface="Arial" panose="020B0604020202020204" pitchFamily="34" charset="0"/>
            </a:endParaRPr>
          </a:p>
          <a:p>
            <a:pPr marL="0" indent="0" algn="ctr">
              <a:buFont typeface="Wingdings 3" panose="05040102010807070707" pitchFamily="18" charset="2"/>
              <a:buNone/>
            </a:pPr>
            <a:endParaRPr lang="nl-BE" sz="3200" b="1" dirty="0">
              <a:solidFill>
                <a:srgbClr val="105269"/>
              </a:solidFill>
            </a:endParaRPr>
          </a:p>
          <a:p>
            <a:pPr marL="0" indent="0" algn="ctr">
              <a:buFont typeface="Wingdings 3" panose="05040102010807070707" pitchFamily="18" charset="2"/>
              <a:buNone/>
            </a:pPr>
            <a:r>
              <a:rPr lang="nl-BE" sz="3200" b="1" dirty="0">
                <a:solidFill>
                  <a:srgbClr val="105269"/>
                </a:solidFill>
              </a:rPr>
              <a:t>Roel Vermeiren</a:t>
            </a:r>
            <a:endParaRPr lang="nl-BE" sz="3200" dirty="0">
              <a:solidFill>
                <a:srgbClr val="105269"/>
              </a:solidFill>
            </a:endParaRPr>
          </a:p>
          <a:p>
            <a:pPr marL="0" indent="0" algn="ctr">
              <a:buFont typeface="Wingdings 3" panose="05040102010807070707" pitchFamily="18" charset="2"/>
              <a:buNone/>
            </a:pPr>
            <a:r>
              <a:rPr lang="nl-BE" sz="2800" dirty="0">
                <a:solidFill>
                  <a:srgbClr val="105269"/>
                </a:solidFill>
              </a:rPr>
              <a:t>13 mei 2024</a:t>
            </a:r>
            <a:endParaRPr lang="nl-BE" sz="1400" dirty="0">
              <a:solidFill>
                <a:srgbClr val="105269"/>
              </a:solidFill>
            </a:endParaRPr>
          </a:p>
        </p:txBody>
      </p:sp>
    </p:spTree>
    <p:extLst>
      <p:ext uri="{BB962C8B-B14F-4D97-AF65-F5344CB8AC3E}">
        <p14:creationId xmlns:p14="http://schemas.microsoft.com/office/powerpoint/2010/main" val="338524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1E6EA-50B9-C956-2915-08DA043BBF76}"/>
              </a:ext>
            </a:extLst>
          </p:cNvPr>
          <p:cNvSpPr>
            <a:spLocks noGrp="1"/>
          </p:cNvSpPr>
          <p:nvPr>
            <p:ph type="title"/>
          </p:nvPr>
        </p:nvSpPr>
        <p:spPr/>
        <p:txBody>
          <a:bodyPr/>
          <a:lstStyle/>
          <a:p>
            <a:r>
              <a:rPr lang="nl-BE"/>
              <a:t>Basistaken Energiehuis</a:t>
            </a:r>
          </a:p>
        </p:txBody>
      </p:sp>
      <p:sp>
        <p:nvSpPr>
          <p:cNvPr id="3" name="Tijdelijke aanduiding voor inhoud 2">
            <a:extLst>
              <a:ext uri="{FF2B5EF4-FFF2-40B4-BE49-F238E27FC236}">
                <a16:creationId xmlns:a16="http://schemas.microsoft.com/office/drawing/2014/main" id="{633CDBA6-49FE-F5E4-2F0F-F6D57BFEA0C9}"/>
              </a:ext>
            </a:extLst>
          </p:cNvPr>
          <p:cNvSpPr>
            <a:spLocks noGrp="1"/>
          </p:cNvSpPr>
          <p:nvPr>
            <p:ph sz="half" idx="10"/>
          </p:nvPr>
        </p:nvSpPr>
        <p:spPr/>
        <p:txBody>
          <a:bodyPr lIns="91440" tIns="45720" rIns="91440" bIns="0" anchor="t"/>
          <a:lstStyle/>
          <a:p>
            <a:pPr indent="-287655"/>
            <a:r>
              <a:rPr lang="nl-BE"/>
              <a:t>Doorverwijzing voor gespecialiseerd advies</a:t>
            </a:r>
            <a:endParaRPr lang="en-US"/>
          </a:p>
          <a:p>
            <a:pPr marL="575945" lvl="1" indent="-287655"/>
            <a:r>
              <a:rPr lang="nl-BE"/>
              <a:t>Steunpunt Duurzaam Wonen &amp; Bouwen</a:t>
            </a:r>
            <a:endParaRPr lang="nl-BE">
              <a:cs typeface="Calibri"/>
            </a:endParaRPr>
          </a:p>
          <a:p>
            <a:pPr marL="575945" lvl="1" indent="-287655"/>
            <a:r>
              <a:rPr lang="nl-BE"/>
              <a:t>Partnerorganisaties (renovatiecoaches, energiescanbedrijven,…)</a:t>
            </a:r>
            <a:endParaRPr lang="nl-BE">
              <a:cs typeface="Calibri"/>
            </a:endParaRPr>
          </a:p>
          <a:p>
            <a:pPr marL="575945" lvl="1" indent="-287655"/>
            <a:endParaRPr lang="nl-BE">
              <a:cs typeface="Calibri"/>
            </a:endParaRPr>
          </a:p>
          <a:p>
            <a:pPr marL="575945" lvl="1" indent="-287655"/>
            <a:endParaRPr lang="nl-BE">
              <a:cs typeface="Calibri"/>
            </a:endParaRPr>
          </a:p>
          <a:p>
            <a:pPr marL="575945" lvl="1" indent="-287655"/>
            <a:endParaRPr lang="nl-BE">
              <a:cs typeface="Calibri"/>
            </a:endParaRPr>
          </a:p>
        </p:txBody>
      </p:sp>
      <p:pic>
        <p:nvPicPr>
          <p:cNvPr id="4" name="Picture 4">
            <a:extLst>
              <a:ext uri="{FF2B5EF4-FFF2-40B4-BE49-F238E27FC236}">
                <a16:creationId xmlns:a16="http://schemas.microsoft.com/office/drawing/2014/main" id="{92378F56-8AD6-EA14-119E-7AC8BCA07465}"/>
              </a:ext>
            </a:extLst>
          </p:cNvPr>
          <p:cNvPicPr>
            <a:picLocks noChangeAspect="1"/>
          </p:cNvPicPr>
          <p:nvPr/>
        </p:nvPicPr>
        <p:blipFill>
          <a:blip r:embed="rId3"/>
          <a:stretch>
            <a:fillRect/>
          </a:stretch>
        </p:blipFill>
        <p:spPr>
          <a:xfrm>
            <a:off x="7214316" y="3557642"/>
            <a:ext cx="4127678" cy="2458013"/>
          </a:xfrm>
          <a:prstGeom prst="rect">
            <a:avLst/>
          </a:prstGeom>
        </p:spPr>
      </p:pic>
    </p:spTree>
    <p:extLst>
      <p:ext uri="{BB962C8B-B14F-4D97-AF65-F5344CB8AC3E}">
        <p14:creationId xmlns:p14="http://schemas.microsoft.com/office/powerpoint/2010/main" val="126000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BF3C4-9B71-38FD-45B6-04DD5A60A6ED}"/>
              </a:ext>
            </a:extLst>
          </p:cNvPr>
          <p:cNvSpPr>
            <a:spLocks noGrp="1"/>
          </p:cNvSpPr>
          <p:nvPr>
            <p:ph type="title"/>
          </p:nvPr>
        </p:nvSpPr>
        <p:spPr/>
        <p:txBody>
          <a:bodyPr/>
          <a:lstStyle/>
          <a:p>
            <a:r>
              <a:rPr lang="nl-BE" strike="sngStrike" dirty="0"/>
              <a:t>Basistaken</a:t>
            </a:r>
            <a:r>
              <a:rPr lang="nl-BE" dirty="0"/>
              <a:t> Energiehuis</a:t>
            </a:r>
          </a:p>
        </p:txBody>
      </p:sp>
      <p:sp>
        <p:nvSpPr>
          <p:cNvPr id="3" name="Tijdelijke aanduiding voor inhoud 2">
            <a:extLst>
              <a:ext uri="{FF2B5EF4-FFF2-40B4-BE49-F238E27FC236}">
                <a16:creationId xmlns:a16="http://schemas.microsoft.com/office/drawing/2014/main" id="{9D43CA6A-AE90-A44D-36D2-3E36C7DE88E8}"/>
              </a:ext>
            </a:extLst>
          </p:cNvPr>
          <p:cNvSpPr>
            <a:spLocks noGrp="1"/>
          </p:cNvSpPr>
          <p:nvPr>
            <p:ph sz="half" idx="10"/>
          </p:nvPr>
        </p:nvSpPr>
        <p:spPr/>
        <p:txBody>
          <a:bodyPr lIns="91440" tIns="45720" rIns="91440" bIns="0" anchor="t"/>
          <a:lstStyle/>
          <a:p>
            <a:pPr indent="0">
              <a:buNone/>
            </a:pPr>
            <a:r>
              <a:rPr lang="nl-BE" b="1" dirty="0"/>
              <a:t>Wat doen EH NIET?</a:t>
            </a:r>
          </a:p>
          <a:p>
            <a:pPr marL="457200" indent="-457200"/>
            <a:r>
              <a:rPr lang="nl-BE" dirty="0"/>
              <a:t>Premie-aanvragen beoordelen/opvolgen/uitbetalen</a:t>
            </a:r>
          </a:p>
          <a:p>
            <a:pPr marL="1033145" lvl="1" indent="-457200"/>
            <a:r>
              <a:rPr lang="nl-BE" dirty="0"/>
              <a:t>Dit gebeurt door Vlaanderen, wij hebben hier geen zicht op/toegang toe</a:t>
            </a:r>
            <a:endParaRPr lang="nl-BE" dirty="0">
              <a:cs typeface="Calibri"/>
            </a:endParaRPr>
          </a:p>
          <a:p>
            <a:pPr marL="457200" indent="-457200"/>
            <a:r>
              <a:rPr lang="nl-BE" dirty="0"/>
              <a:t>EPC/EPB opmaken</a:t>
            </a:r>
          </a:p>
          <a:p>
            <a:pPr marL="1033145" lvl="1" indent="-457200"/>
            <a:r>
              <a:rPr lang="nl-BE" dirty="0"/>
              <a:t>Geen taak van het Energiehuis</a:t>
            </a:r>
            <a:endParaRPr lang="nl-BE" dirty="0">
              <a:cs typeface="Calibri"/>
            </a:endParaRPr>
          </a:p>
          <a:p>
            <a:pPr marL="457200" indent="-457200"/>
            <a:r>
              <a:rPr lang="nl-BE" dirty="0"/>
              <a:t>Sociaal tarief regelen</a:t>
            </a:r>
          </a:p>
          <a:p>
            <a:pPr marL="1033145" lvl="1" indent="-457200"/>
            <a:r>
              <a:rPr lang="nl-BE" dirty="0"/>
              <a:t>We geven enkel info, of verwijzen door naar OCMW</a:t>
            </a:r>
            <a:endParaRPr lang="nl-BE" dirty="0">
              <a:cs typeface="Calibri"/>
            </a:endParaRPr>
          </a:p>
          <a:p>
            <a:pPr marL="457200" indent="-457200"/>
            <a:r>
              <a:rPr lang="nl-BE" dirty="0"/>
              <a:t>Helpen bij niet-energie-gerelateerde zaken</a:t>
            </a:r>
          </a:p>
          <a:p>
            <a:pPr marL="1033145" lvl="1" indent="-457200"/>
            <a:r>
              <a:rPr lang="nl-BE" dirty="0" err="1"/>
              <a:t>Bvb</a:t>
            </a:r>
            <a:r>
              <a:rPr lang="nl-BE" dirty="0"/>
              <a:t> aanpassingspremie aanvragen (-&gt; tenzij geïntegreerd W&amp;E-loket)</a:t>
            </a:r>
            <a:endParaRPr lang="nl-BE" dirty="0">
              <a:cs typeface="Calibri"/>
            </a:endParaRPr>
          </a:p>
          <a:p>
            <a:pPr marL="1033145" lvl="1" indent="-457200"/>
            <a:r>
              <a:rPr lang="nl-BE" dirty="0"/>
              <a:t>Geschillen tussen huurder en verhuurder (-&gt; tenzij </a:t>
            </a:r>
            <a:r>
              <a:rPr lang="nl-BE" dirty="0" err="1"/>
              <a:t>geïnt</a:t>
            </a:r>
            <a:r>
              <a:rPr lang="nl-BE" dirty="0"/>
              <a:t>. W&amp;E-loket)</a:t>
            </a:r>
            <a:endParaRPr lang="nl-BE" dirty="0">
              <a:cs typeface="Calibri"/>
            </a:endParaRPr>
          </a:p>
          <a:p>
            <a:pPr marL="1033145" lvl="1" indent="-457200"/>
            <a:r>
              <a:rPr lang="nl-BE" dirty="0"/>
              <a:t>… </a:t>
            </a:r>
            <a:endParaRPr lang="nl-BE" dirty="0">
              <a:cs typeface="Calibri"/>
            </a:endParaRPr>
          </a:p>
          <a:p>
            <a:pPr marL="1033145" lvl="1" indent="-457200"/>
            <a:endParaRPr lang="nl-BE" dirty="0">
              <a:cs typeface="Calibri"/>
            </a:endParaRPr>
          </a:p>
        </p:txBody>
      </p:sp>
    </p:spTree>
    <p:extLst>
      <p:ext uri="{BB962C8B-B14F-4D97-AF65-F5344CB8AC3E}">
        <p14:creationId xmlns:p14="http://schemas.microsoft.com/office/powerpoint/2010/main" val="409501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3814-8C67-B0BD-2405-4DE80B66C6EE}"/>
              </a:ext>
            </a:extLst>
          </p:cNvPr>
          <p:cNvSpPr>
            <a:spLocks noGrp="1"/>
          </p:cNvSpPr>
          <p:nvPr>
            <p:ph type="title"/>
          </p:nvPr>
        </p:nvSpPr>
        <p:spPr/>
        <p:txBody>
          <a:bodyPr/>
          <a:lstStyle/>
          <a:p>
            <a:r>
              <a:rPr lang="nl-BE"/>
              <a:t>Projectmatig aanbod Energiehuizen</a:t>
            </a:r>
          </a:p>
        </p:txBody>
      </p:sp>
      <p:sp>
        <p:nvSpPr>
          <p:cNvPr id="3" name="Tijdelijke aanduiding voor inhoud 2">
            <a:extLst>
              <a:ext uri="{FF2B5EF4-FFF2-40B4-BE49-F238E27FC236}">
                <a16:creationId xmlns:a16="http://schemas.microsoft.com/office/drawing/2014/main" id="{D0C8FF0F-13A3-83D9-DB2F-0A62BE58C216}"/>
              </a:ext>
            </a:extLst>
          </p:cNvPr>
          <p:cNvSpPr>
            <a:spLocks noGrp="1"/>
          </p:cNvSpPr>
          <p:nvPr>
            <p:ph sz="half" idx="10"/>
          </p:nvPr>
        </p:nvSpPr>
        <p:spPr/>
        <p:txBody>
          <a:bodyPr lIns="91440" tIns="45720" rIns="91440" bIns="0" anchor="t"/>
          <a:lstStyle/>
          <a:p>
            <a:pPr indent="-287655"/>
            <a:r>
              <a:rPr lang="nl-BE" dirty="0"/>
              <a:t>Begeleiding bij renovaties voor VME’s, appartementen,… </a:t>
            </a:r>
            <a:endParaRPr lang="en-US" dirty="0"/>
          </a:p>
          <a:p>
            <a:pPr indent="-287655"/>
            <a:r>
              <a:rPr lang="nl-BE" dirty="0"/>
              <a:t>Thermografische scan</a:t>
            </a:r>
            <a:endParaRPr lang="nl-BE" dirty="0">
              <a:cs typeface="Calibri"/>
            </a:endParaRPr>
          </a:p>
          <a:p>
            <a:pPr indent="-287655"/>
            <a:r>
              <a:rPr lang="nl-BE" dirty="0"/>
              <a:t>Gratis onderhoud ketel voor kwetsbare doelgroep</a:t>
            </a:r>
            <a:endParaRPr lang="nl-BE" dirty="0">
              <a:cs typeface="Calibri"/>
            </a:endParaRPr>
          </a:p>
          <a:p>
            <a:pPr indent="-287655"/>
            <a:r>
              <a:rPr lang="nl-BE" dirty="0"/>
              <a:t>…</a:t>
            </a:r>
            <a:endParaRPr lang="nl-BE" dirty="0">
              <a:cs typeface="Calibri"/>
            </a:endParaRPr>
          </a:p>
          <a:p>
            <a:pPr indent="-287655"/>
            <a:r>
              <a:rPr lang="nl-BE" dirty="0">
                <a:cs typeface="Calibri"/>
              </a:rPr>
              <a:t>Kan ook lokaal gefinancierd zijn</a:t>
            </a:r>
          </a:p>
          <a:p>
            <a:pPr indent="-287655"/>
            <a:endParaRPr lang="nl-BE" sz="3600" dirty="0">
              <a:cs typeface="Calibri"/>
            </a:endParaRPr>
          </a:p>
          <a:p>
            <a:pPr indent="0" algn="ctr">
              <a:buNone/>
            </a:pPr>
            <a:r>
              <a:rPr lang="nl-BE" sz="3600" b="1" dirty="0">
                <a:highlight>
                  <a:srgbClr val="C2C923"/>
                </a:highlight>
              </a:rPr>
              <a:t>!! Verschilt van Energiehuis tot Energiehuis !!</a:t>
            </a:r>
            <a:endParaRPr lang="nl-BE" sz="3600" b="1" dirty="0">
              <a:highlight>
                <a:srgbClr val="C2C923"/>
              </a:highlight>
              <a:cs typeface="Calibri"/>
            </a:endParaRPr>
          </a:p>
          <a:p>
            <a:pPr indent="-287655"/>
            <a:endParaRPr lang="nl-BE" dirty="0">
              <a:cs typeface="Calibri"/>
            </a:endParaRPr>
          </a:p>
          <a:p>
            <a:pPr indent="-287655"/>
            <a:endParaRPr lang="nl-BE" dirty="0">
              <a:cs typeface="Calibri"/>
            </a:endParaRPr>
          </a:p>
        </p:txBody>
      </p:sp>
    </p:spTree>
    <p:extLst>
      <p:ext uri="{BB962C8B-B14F-4D97-AF65-F5344CB8AC3E}">
        <p14:creationId xmlns:p14="http://schemas.microsoft.com/office/powerpoint/2010/main" val="312464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60B3D-EB6A-448F-A8A4-192AB1CBA971}"/>
              </a:ext>
            </a:extLst>
          </p:cNvPr>
          <p:cNvSpPr>
            <a:spLocks noGrp="1"/>
          </p:cNvSpPr>
          <p:nvPr>
            <p:ph type="title"/>
          </p:nvPr>
        </p:nvSpPr>
        <p:spPr/>
        <p:txBody>
          <a:bodyPr/>
          <a:lstStyle/>
          <a:p>
            <a:r>
              <a:rPr lang="nl-BE" dirty="0"/>
              <a:t>Eerstelijnsadvies: loket energiehuis</a:t>
            </a:r>
          </a:p>
        </p:txBody>
      </p:sp>
      <p:sp>
        <p:nvSpPr>
          <p:cNvPr id="3" name="Tijdelijke aanduiding voor inhoud 2">
            <a:extLst>
              <a:ext uri="{FF2B5EF4-FFF2-40B4-BE49-F238E27FC236}">
                <a16:creationId xmlns:a16="http://schemas.microsoft.com/office/drawing/2014/main" id="{6AB15E84-E10B-49D9-AF4B-55AEC9C2F0D5}"/>
              </a:ext>
            </a:extLst>
          </p:cNvPr>
          <p:cNvSpPr>
            <a:spLocks noGrp="1"/>
          </p:cNvSpPr>
          <p:nvPr>
            <p:ph sz="half" idx="10"/>
          </p:nvPr>
        </p:nvSpPr>
        <p:spPr>
          <a:xfrm>
            <a:off x="476689" y="1299970"/>
            <a:ext cx="11238616" cy="5037474"/>
          </a:xfrm>
        </p:spPr>
        <p:txBody>
          <a:bodyPr/>
          <a:lstStyle/>
          <a:p>
            <a:r>
              <a:rPr lang="nl-BE" sz="2800" dirty="0"/>
              <a:t>Zie Artikel 7.9.2/1</a:t>
            </a:r>
          </a:p>
          <a:p>
            <a:pPr lvl="1"/>
            <a:r>
              <a:rPr lang="nl-BE" sz="2800" dirty="0"/>
              <a:t>Info, advies, begeleiding via laagdrempelig loket</a:t>
            </a:r>
          </a:p>
          <a:p>
            <a:pPr lvl="1"/>
            <a:r>
              <a:rPr lang="nl-BE" sz="2800" dirty="0"/>
              <a:t>Begeleiding en ondersteuning bij</a:t>
            </a:r>
          </a:p>
          <a:p>
            <a:pPr lvl="2"/>
            <a:r>
              <a:rPr lang="nl-BE" sz="2800" dirty="0"/>
              <a:t>Premies, leningen, offertes, leveranciersvergelijking</a:t>
            </a:r>
          </a:p>
          <a:p>
            <a:pPr lvl="2"/>
            <a:r>
              <a:rPr lang="nl-BE" sz="2800" dirty="0"/>
              <a:t>Uitleg zonnekaart, EPC,….</a:t>
            </a:r>
          </a:p>
          <a:p>
            <a:pPr lvl="2"/>
            <a:r>
              <a:rPr lang="nl-BE" sz="2800" dirty="0"/>
              <a:t>Ontzorging bij uitvoering werken</a:t>
            </a:r>
          </a:p>
          <a:p>
            <a:pPr lvl="1"/>
            <a:r>
              <a:rPr lang="nl-BE" sz="3200" dirty="0">
                <a:solidFill>
                  <a:srgbClr val="FF0000"/>
                </a:solidFill>
              </a:rPr>
              <a:t>= Basisfinanciering</a:t>
            </a:r>
          </a:p>
          <a:p>
            <a:pPr lvl="2"/>
            <a:r>
              <a:rPr lang="nl-BE" sz="2800" dirty="0"/>
              <a:t>X euro / n bewoners</a:t>
            </a:r>
          </a:p>
          <a:p>
            <a:pPr lvl="2"/>
            <a:r>
              <a:rPr lang="nl-BE" sz="2800" dirty="0"/>
              <a:t>Y euro / n gemeente</a:t>
            </a:r>
          </a:p>
          <a:p>
            <a:pPr lvl="2"/>
            <a:r>
              <a:rPr lang="nl-BE" sz="2800" dirty="0"/>
              <a:t>Integratiebonus 25% als doelen</a:t>
            </a:r>
          </a:p>
          <a:p>
            <a:pPr marL="576000" lvl="2" indent="0">
              <a:buNone/>
            </a:pPr>
            <a:r>
              <a:rPr lang="nl-BE" sz="2800" dirty="0"/>
              <a:t>Integratie woon- en energieloketten worden behaald</a:t>
            </a:r>
          </a:p>
        </p:txBody>
      </p:sp>
      <p:pic>
        <p:nvPicPr>
          <p:cNvPr id="5" name="Tijdelijke aanduiding voor inhoud 4">
            <a:extLst>
              <a:ext uri="{FF2B5EF4-FFF2-40B4-BE49-F238E27FC236}">
                <a16:creationId xmlns:a16="http://schemas.microsoft.com/office/drawing/2014/main" id="{B8602373-DA45-44C4-B5F5-9684A9CBA4CC}"/>
              </a:ext>
            </a:extLst>
          </p:cNvPr>
          <p:cNvPicPr>
            <a:picLocks noGrp="1" noChangeAspect="1"/>
          </p:cNvPicPr>
          <p:nvPr>
            <p:ph sz="half" idx="11"/>
          </p:nvPr>
        </p:nvPicPr>
        <p:blipFill>
          <a:blip r:embed="rId2"/>
          <a:stretch>
            <a:fillRect/>
          </a:stretch>
        </p:blipFill>
        <p:spPr>
          <a:xfrm>
            <a:off x="6701025" y="3068051"/>
            <a:ext cx="3875200" cy="2034479"/>
          </a:xfrm>
          <a:prstGeom prst="rect">
            <a:avLst/>
          </a:prstGeom>
        </p:spPr>
      </p:pic>
    </p:spTree>
    <p:extLst>
      <p:ext uri="{BB962C8B-B14F-4D97-AF65-F5344CB8AC3E}">
        <p14:creationId xmlns:p14="http://schemas.microsoft.com/office/powerpoint/2010/main" val="257152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60B3D-EB6A-448F-A8A4-192AB1CBA971}"/>
              </a:ext>
            </a:extLst>
          </p:cNvPr>
          <p:cNvSpPr>
            <a:spLocks noGrp="1"/>
          </p:cNvSpPr>
          <p:nvPr>
            <p:ph type="title"/>
          </p:nvPr>
        </p:nvSpPr>
        <p:spPr/>
        <p:txBody>
          <a:bodyPr/>
          <a:lstStyle/>
          <a:p>
            <a:r>
              <a:rPr lang="nl-BE" dirty="0"/>
              <a:t>Tweede lijn: renovatiebegeleidingen</a:t>
            </a:r>
          </a:p>
        </p:txBody>
      </p:sp>
      <p:sp>
        <p:nvSpPr>
          <p:cNvPr id="3" name="Tijdelijke aanduiding voor inhoud 2">
            <a:extLst>
              <a:ext uri="{FF2B5EF4-FFF2-40B4-BE49-F238E27FC236}">
                <a16:creationId xmlns:a16="http://schemas.microsoft.com/office/drawing/2014/main" id="{6AB15E84-E10B-49D9-AF4B-55AEC9C2F0D5}"/>
              </a:ext>
            </a:extLst>
          </p:cNvPr>
          <p:cNvSpPr>
            <a:spLocks noGrp="1"/>
          </p:cNvSpPr>
          <p:nvPr>
            <p:ph sz="half" idx="10"/>
          </p:nvPr>
        </p:nvSpPr>
        <p:spPr>
          <a:xfrm>
            <a:off x="476689" y="1721075"/>
            <a:ext cx="11238616" cy="5037474"/>
          </a:xfrm>
        </p:spPr>
        <p:txBody>
          <a:bodyPr/>
          <a:lstStyle/>
          <a:p>
            <a:r>
              <a:rPr lang="nl-BE" sz="2800" dirty="0"/>
              <a:t>Trajectmatige invulling</a:t>
            </a:r>
          </a:p>
          <a:p>
            <a:pPr indent="0">
              <a:buNone/>
            </a:pPr>
            <a:endParaRPr lang="nl-BE" sz="2800" dirty="0"/>
          </a:p>
          <a:p>
            <a:r>
              <a:rPr lang="nl-BE" sz="2800" dirty="0"/>
              <a:t>Huisbezoek</a:t>
            </a:r>
          </a:p>
          <a:p>
            <a:endParaRPr lang="nl-BE" sz="2800" dirty="0"/>
          </a:p>
          <a:p>
            <a:r>
              <a:rPr lang="nl-BE" sz="2800" dirty="0"/>
              <a:t>Vergoeding op basis van prestatie</a:t>
            </a:r>
          </a:p>
          <a:p>
            <a:pPr lvl="1"/>
            <a:r>
              <a:rPr lang="nl-BE" sz="2500" dirty="0"/>
              <a:t>Forfaitaire bedragen</a:t>
            </a:r>
          </a:p>
        </p:txBody>
      </p:sp>
    </p:spTree>
    <p:extLst>
      <p:ext uri="{BB962C8B-B14F-4D97-AF65-F5344CB8AC3E}">
        <p14:creationId xmlns:p14="http://schemas.microsoft.com/office/powerpoint/2010/main" val="256635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itle 1">
            <a:extLst>
              <a:ext uri="{FF2B5EF4-FFF2-40B4-BE49-F238E27FC236}">
                <a16:creationId xmlns:a16="http://schemas.microsoft.com/office/drawing/2014/main" id="{43844566-BE06-4871-D4F7-EC511655955C}"/>
              </a:ext>
            </a:extLst>
          </p:cNvPr>
          <p:cNvSpPr>
            <a:spLocks noGrp="1"/>
          </p:cNvSpPr>
          <p:nvPr>
            <p:ph type="title"/>
          </p:nvPr>
        </p:nvSpPr>
        <p:spPr>
          <a:xfrm>
            <a:off x="911424" y="404664"/>
            <a:ext cx="10515601" cy="936104"/>
          </a:xfrm>
        </p:spPr>
        <p:txBody>
          <a:bodyPr lIns="91440" tIns="45720" rIns="91440" bIns="45720" anchor="t"/>
          <a:lstStyle/>
          <a:p>
            <a:r>
              <a:rPr lang="nl-BE" dirty="0">
                <a:latin typeface="Calibri"/>
                <a:cs typeface="Calibri"/>
              </a:rPr>
              <a:t>Inhoud</a:t>
            </a:r>
            <a:endParaRPr lang="nl-BE" dirty="0"/>
          </a:p>
        </p:txBody>
      </p:sp>
      <p:sp>
        <p:nvSpPr>
          <p:cNvPr id="3" name="Tijdelijke aanduiding voor inhoud 2">
            <a:extLst>
              <a:ext uri="{FF2B5EF4-FFF2-40B4-BE49-F238E27FC236}">
                <a16:creationId xmlns:a16="http://schemas.microsoft.com/office/drawing/2014/main" id="{73C2E3F5-A040-28AF-4212-2C27CD43BDF1}"/>
              </a:ext>
            </a:extLst>
          </p:cNvPr>
          <p:cNvSpPr>
            <a:spLocks noGrp="1"/>
          </p:cNvSpPr>
          <p:nvPr>
            <p:ph sz="half" idx="10"/>
          </p:nvPr>
        </p:nvSpPr>
        <p:spPr/>
        <p:txBody>
          <a:bodyPr/>
          <a:lstStyle/>
          <a:p>
            <a:r>
              <a:rPr lang="nl-BE" dirty="0"/>
              <a:t>Kerntaken van de energiehuizen</a:t>
            </a:r>
          </a:p>
          <a:p>
            <a:endParaRPr lang="nl-BE" dirty="0"/>
          </a:p>
          <a:p>
            <a:r>
              <a:rPr lang="nl-BE" dirty="0">
                <a:highlight>
                  <a:srgbClr val="FFFF00"/>
                </a:highlight>
              </a:rPr>
              <a:t>Introductie van de Mijn VerbouwBegeleiding</a:t>
            </a:r>
          </a:p>
          <a:p>
            <a:pPr indent="0">
              <a:buNone/>
            </a:pPr>
            <a:endParaRPr lang="nl-BE" dirty="0"/>
          </a:p>
          <a:p>
            <a:r>
              <a:rPr lang="nl-BE" dirty="0"/>
              <a:t>Integratie woon- en energieloketten</a:t>
            </a:r>
          </a:p>
        </p:txBody>
      </p:sp>
    </p:spTree>
    <p:extLst>
      <p:ext uri="{BB962C8B-B14F-4D97-AF65-F5344CB8AC3E}">
        <p14:creationId xmlns:p14="http://schemas.microsoft.com/office/powerpoint/2010/main" val="34378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0C0C6-F549-488E-E113-D60D2C83EBC8}"/>
              </a:ext>
            </a:extLst>
          </p:cNvPr>
          <p:cNvSpPr>
            <a:spLocks noGrp="1"/>
          </p:cNvSpPr>
          <p:nvPr>
            <p:ph sz="half" idx="10"/>
          </p:nvPr>
        </p:nvSpPr>
        <p:spPr>
          <a:xfrm>
            <a:off x="529441" y="1197995"/>
            <a:ext cx="11133117" cy="5037474"/>
          </a:xfrm>
        </p:spPr>
        <p:txBody>
          <a:bodyPr lIns="91440" tIns="45720" rIns="91440" bIns="0" anchor="t"/>
          <a:lstStyle/>
          <a:p>
            <a:pPr indent="-287655"/>
            <a:r>
              <a:rPr lang="nl-BE" dirty="0">
                <a:cs typeface="Calibri Light"/>
              </a:rPr>
              <a:t> </a:t>
            </a:r>
            <a:r>
              <a:rPr lang="nl-BE" dirty="0">
                <a:latin typeface="+mn-lt"/>
                <a:cs typeface="Calibri Light"/>
              </a:rPr>
              <a:t>Voorjaar 2021: e</a:t>
            </a:r>
            <a:r>
              <a:rPr lang="nl-NL" dirty="0">
                <a:latin typeface="+mn-lt"/>
                <a:cs typeface="Calibri Light"/>
              </a:rPr>
              <a:t>valuatie “ontzorgende trajecten” als volgende stap na stroomlijning premies in MVP en leningen in MVL</a:t>
            </a:r>
          </a:p>
          <a:p>
            <a:pPr indent="0">
              <a:buNone/>
            </a:pPr>
            <a:endParaRPr lang="nl-NL" dirty="0">
              <a:latin typeface="+mn-lt"/>
              <a:cs typeface="Calibri Light"/>
            </a:endParaRPr>
          </a:p>
          <a:p>
            <a:pPr lvl="1" indent="-287655"/>
            <a:r>
              <a:rPr lang="nl-NL" dirty="0">
                <a:latin typeface="+mn-lt"/>
                <a:cs typeface="Calibri Light"/>
              </a:rPr>
              <a:t>Huur- en isolatiepremie (HIP) in de private huurmarkt (1000 per jaar)</a:t>
            </a:r>
          </a:p>
          <a:p>
            <a:pPr lvl="2" indent="-287655"/>
            <a:r>
              <a:rPr lang="nl-NL" dirty="0">
                <a:latin typeface="+mn-lt"/>
                <a:cs typeface="Calibri Light"/>
              </a:rPr>
              <a:t>Verhoogde premies dakisolatie, glas en spouwmuurisolatie</a:t>
            </a:r>
          </a:p>
          <a:p>
            <a:pPr lvl="2" indent="-287655"/>
            <a:r>
              <a:rPr lang="nl-NL" dirty="0">
                <a:latin typeface="+mn-lt"/>
                <a:cs typeface="Calibri Light"/>
              </a:rPr>
              <a:t>Voor private huurwoningen verhuurd aan kwetsbare doelgroep (doelgroep energiescan)</a:t>
            </a:r>
          </a:p>
          <a:p>
            <a:pPr lvl="2" indent="-287655"/>
            <a:r>
              <a:rPr lang="nl-NL" dirty="0">
                <a:latin typeface="+mn-lt"/>
                <a:cs typeface="Calibri Light"/>
              </a:rPr>
              <a:t>Eigenaar en huurder worden begeleid door projectpromotor (200 euro vergoeding)</a:t>
            </a:r>
          </a:p>
          <a:p>
            <a:pPr marL="576345" lvl="2" indent="0">
              <a:buNone/>
            </a:pPr>
            <a:endParaRPr lang="nl-NL" dirty="0">
              <a:latin typeface="+mn-lt"/>
              <a:cs typeface="Calibri Light"/>
            </a:endParaRPr>
          </a:p>
          <a:p>
            <a:pPr lvl="1" indent="-287655"/>
            <a:r>
              <a:rPr lang="nl-NL" dirty="0">
                <a:latin typeface="+mn-lt"/>
                <a:cs typeface="Calibri Light"/>
              </a:rPr>
              <a:t>Opvolgscan type 2 (OS type 2) (167 in 2021)</a:t>
            </a:r>
          </a:p>
          <a:p>
            <a:pPr lvl="2" indent="-287655"/>
            <a:r>
              <a:rPr lang="nl-NL" dirty="0">
                <a:latin typeface="+mn-lt"/>
                <a:cs typeface="Calibri Light"/>
              </a:rPr>
              <a:t>Begeleiding bij uitvoering van energiebesparende werken</a:t>
            </a:r>
          </a:p>
          <a:p>
            <a:pPr lvl="2" indent="-287655"/>
            <a:r>
              <a:rPr lang="nl-NL" dirty="0">
                <a:latin typeface="+mn-lt"/>
                <a:cs typeface="Calibri Light"/>
              </a:rPr>
              <a:t>In 2019 toegevoegd aan taken energiehuizen, heel beperkt succes </a:t>
            </a:r>
          </a:p>
          <a:p>
            <a:pPr marL="576345" lvl="2" indent="0">
              <a:buNone/>
            </a:pPr>
            <a:endParaRPr lang="nl-NL" dirty="0">
              <a:latin typeface="+mn-lt"/>
              <a:cs typeface="Calibri Light"/>
            </a:endParaRPr>
          </a:p>
          <a:p>
            <a:pPr lvl="1" indent="-287655"/>
            <a:r>
              <a:rPr lang="nl-NL" dirty="0">
                <a:latin typeface="+mn-lt"/>
                <a:cs typeface="Calibri Light"/>
              </a:rPr>
              <a:t>Burenpremie (1300-1700 per jaar)</a:t>
            </a:r>
          </a:p>
          <a:p>
            <a:pPr lvl="2" indent="-287655"/>
            <a:r>
              <a:rPr lang="nl-NL" dirty="0">
                <a:latin typeface="+mn-lt"/>
                <a:cs typeface="Calibri Light"/>
              </a:rPr>
              <a:t>Premie voor “collectieve renovatie” die geleidelijk evolueerde naar individueel</a:t>
            </a:r>
          </a:p>
          <a:p>
            <a:pPr lvl="2" indent="-287655"/>
            <a:r>
              <a:rPr lang="nl-NL" dirty="0">
                <a:latin typeface="+mn-lt"/>
                <a:cs typeface="Calibri Light"/>
              </a:rPr>
              <a:t>600 euro vergoeding voor </a:t>
            </a:r>
            <a:r>
              <a:rPr lang="nl-NL" dirty="0" err="1">
                <a:latin typeface="+mn-lt"/>
                <a:cs typeface="Calibri Light"/>
              </a:rPr>
              <a:t>BENOvatiecoaches</a:t>
            </a:r>
            <a:endParaRPr lang="nl-NL" dirty="0">
              <a:latin typeface="+mn-lt"/>
              <a:cs typeface="Calibri Light"/>
            </a:endParaRPr>
          </a:p>
          <a:p>
            <a:pPr lvl="2" indent="-287655"/>
            <a:endParaRPr lang="nl-NL" dirty="0">
              <a:latin typeface="+mn-lt"/>
              <a:cs typeface="Calibri Light"/>
            </a:endParaRPr>
          </a:p>
          <a:p>
            <a:pPr lvl="1" indent="-287655"/>
            <a:r>
              <a:rPr lang="nl-NL" dirty="0">
                <a:latin typeface="+mn-lt"/>
                <a:cs typeface="Calibri Light"/>
              </a:rPr>
              <a:t>HIP en OS: beheer door Fluvius</a:t>
            </a:r>
          </a:p>
          <a:p>
            <a:pPr marL="288345" lvl="1" indent="0">
              <a:buNone/>
            </a:pPr>
            <a:endParaRPr lang="nl-NL" dirty="0">
              <a:cs typeface="Calibri Light"/>
            </a:endParaRPr>
          </a:p>
        </p:txBody>
      </p:sp>
      <p:sp>
        <p:nvSpPr>
          <p:cNvPr id="2" name="Title 1">
            <a:extLst>
              <a:ext uri="{FF2B5EF4-FFF2-40B4-BE49-F238E27FC236}">
                <a16:creationId xmlns:a16="http://schemas.microsoft.com/office/drawing/2014/main" id="{87D5BBD2-3E18-165E-A2B0-0DE534F525D4}"/>
              </a:ext>
            </a:extLst>
          </p:cNvPr>
          <p:cNvSpPr>
            <a:spLocks noGrp="1"/>
          </p:cNvSpPr>
          <p:nvPr>
            <p:ph type="title"/>
          </p:nvPr>
        </p:nvSpPr>
        <p:spPr>
          <a:xfrm>
            <a:off x="911424" y="404664"/>
            <a:ext cx="10515601" cy="936104"/>
          </a:xfrm>
        </p:spPr>
        <p:txBody>
          <a:bodyPr lIns="91440" tIns="45720" rIns="91440" bIns="45720" anchor="t"/>
          <a:lstStyle/>
          <a:p>
            <a:r>
              <a:rPr lang="nl-BE" dirty="0">
                <a:latin typeface="Calibri"/>
                <a:cs typeface="Calibri"/>
              </a:rPr>
              <a:t>Historiek MVB</a:t>
            </a:r>
            <a:endParaRPr lang="nl-BE" dirty="0"/>
          </a:p>
        </p:txBody>
      </p:sp>
    </p:spTree>
    <p:extLst>
      <p:ext uri="{BB962C8B-B14F-4D97-AF65-F5344CB8AC3E}">
        <p14:creationId xmlns:p14="http://schemas.microsoft.com/office/powerpoint/2010/main" val="268174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4D88-DBCE-4289-D415-593D81F6A797}"/>
              </a:ext>
            </a:extLst>
          </p:cNvPr>
          <p:cNvSpPr>
            <a:spLocks noGrp="1"/>
          </p:cNvSpPr>
          <p:nvPr>
            <p:ph type="title"/>
          </p:nvPr>
        </p:nvSpPr>
        <p:spPr>
          <a:xfrm>
            <a:off x="679122" y="194753"/>
            <a:ext cx="10515601" cy="936104"/>
          </a:xfrm>
        </p:spPr>
        <p:txBody>
          <a:bodyPr lIns="91440" tIns="45720" rIns="91440" bIns="45720" anchor="t"/>
          <a:lstStyle/>
          <a:p>
            <a:r>
              <a:rPr lang="nl-BE" dirty="0">
                <a:cs typeface="Calibri Light"/>
              </a:rPr>
              <a:t>      Historiek MVB            </a:t>
            </a:r>
          </a:p>
        </p:txBody>
      </p:sp>
      <p:sp>
        <p:nvSpPr>
          <p:cNvPr id="3" name="Content Placeholder 2">
            <a:extLst>
              <a:ext uri="{FF2B5EF4-FFF2-40B4-BE49-F238E27FC236}">
                <a16:creationId xmlns:a16="http://schemas.microsoft.com/office/drawing/2014/main" id="{7020C0C6-F549-488E-E113-D60D2C83EBC8}"/>
              </a:ext>
            </a:extLst>
          </p:cNvPr>
          <p:cNvSpPr>
            <a:spLocks noGrp="1"/>
          </p:cNvSpPr>
          <p:nvPr>
            <p:ph sz="half" idx="10"/>
          </p:nvPr>
        </p:nvSpPr>
        <p:spPr>
          <a:xfrm>
            <a:off x="370363" y="910263"/>
            <a:ext cx="11133117" cy="5037474"/>
          </a:xfrm>
        </p:spPr>
        <p:txBody>
          <a:bodyPr lIns="91440" tIns="45720" rIns="91440" bIns="0" anchor="t"/>
          <a:lstStyle/>
          <a:p>
            <a:pPr indent="-287655"/>
            <a:r>
              <a:rPr lang="nl-NL" dirty="0">
                <a:latin typeface="+mn-lt"/>
                <a:cs typeface="Calibri Light"/>
              </a:rPr>
              <a:t>Besluit evaluatie: alles vervangen door een versterkt begeleidingsaanbod onder de noemer van Mijn </a:t>
            </a:r>
            <a:r>
              <a:rPr lang="nl-NL" dirty="0" err="1">
                <a:latin typeface="+mn-lt"/>
                <a:cs typeface="Calibri Light"/>
              </a:rPr>
              <a:t>VerbouwBegeleiding</a:t>
            </a:r>
            <a:r>
              <a:rPr lang="nl-NL" dirty="0">
                <a:latin typeface="+mn-lt"/>
                <a:cs typeface="Calibri Light"/>
              </a:rPr>
              <a:t> </a:t>
            </a:r>
          </a:p>
          <a:p>
            <a:pPr indent="0">
              <a:buNone/>
            </a:pPr>
            <a:r>
              <a:rPr lang="nl-NL" dirty="0">
                <a:latin typeface="+mn-lt"/>
                <a:cs typeface="Calibri Light"/>
              </a:rPr>
              <a:t> </a:t>
            </a:r>
          </a:p>
          <a:p>
            <a:pPr indent="-287655"/>
            <a:r>
              <a:rPr lang="nl-NL" dirty="0">
                <a:latin typeface="+mn-lt"/>
                <a:cs typeface="Calibri Light"/>
              </a:rPr>
              <a:t>VEKA suggestie: in lijn met burenpremie</a:t>
            </a:r>
          </a:p>
          <a:p>
            <a:pPr indent="-287655"/>
            <a:r>
              <a:rPr lang="nl-NL" dirty="0">
                <a:latin typeface="+mn-lt"/>
                <a:cs typeface="Calibri Light"/>
              </a:rPr>
              <a:t>Kabinet: link met EPC, door een versterkt, geïntegreerd en in het energiehuis gecentraliseerd begeleidingsaanbod:</a:t>
            </a:r>
          </a:p>
          <a:p>
            <a:pPr indent="0">
              <a:buNone/>
            </a:pPr>
            <a:endParaRPr lang="nl-NL" dirty="0">
              <a:latin typeface="+mn-lt"/>
              <a:cs typeface="Calibri Light"/>
            </a:endParaRPr>
          </a:p>
          <a:p>
            <a:pPr lvl="1" indent="-287655"/>
            <a:r>
              <a:rPr lang="nl-NL" b="1" dirty="0">
                <a:latin typeface="+mn-lt"/>
                <a:cs typeface="Calibri Light"/>
              </a:rPr>
              <a:t>Bestaande eerstelijnsadvies: </a:t>
            </a:r>
            <a:r>
              <a:rPr lang="nl-NL" dirty="0">
                <a:latin typeface="+mn-lt"/>
                <a:cs typeface="Calibri Light"/>
              </a:rPr>
              <a:t>begeleiding en ondersteuning bij renovatiewerken waarvoor alle doelgroepen bij </a:t>
            </a:r>
            <a:r>
              <a:rPr lang="nl-NL" b="1" dirty="0">
                <a:latin typeface="+mn-lt"/>
                <a:cs typeface="Calibri Light"/>
              </a:rPr>
              <a:t>het loket </a:t>
            </a:r>
            <a:r>
              <a:rPr lang="nl-NL" dirty="0">
                <a:latin typeface="+mn-lt"/>
                <a:cs typeface="Calibri Light"/>
              </a:rPr>
              <a:t>terecht kunnen</a:t>
            </a:r>
          </a:p>
          <a:p>
            <a:pPr lvl="1" indent="-287655"/>
            <a:endParaRPr lang="nl-NL" dirty="0">
              <a:latin typeface="+mn-lt"/>
              <a:cs typeface="Calibri Light"/>
            </a:endParaRPr>
          </a:p>
          <a:p>
            <a:pPr lvl="1" indent="-287655"/>
            <a:r>
              <a:rPr lang="nl-NL" dirty="0">
                <a:latin typeface="+mn-lt"/>
                <a:cs typeface="Calibri Light"/>
              </a:rPr>
              <a:t>een nieuwe </a:t>
            </a:r>
            <a:r>
              <a:rPr lang="nl-NL" b="1" dirty="0">
                <a:latin typeface="+mn-lt"/>
                <a:cs typeface="Calibri Light"/>
              </a:rPr>
              <a:t>doelgroepgerichte (basis)renovatiebegeleiding </a:t>
            </a:r>
            <a:r>
              <a:rPr lang="nl-NL" dirty="0">
                <a:latin typeface="+mn-lt"/>
                <a:cs typeface="Calibri Light"/>
              </a:rPr>
              <a:t>aan huis naar analogie met de burenpremie (MVB Basis)</a:t>
            </a:r>
          </a:p>
          <a:p>
            <a:pPr lvl="1" indent="-287655"/>
            <a:endParaRPr lang="nl-NL" dirty="0">
              <a:latin typeface="+mn-lt"/>
              <a:cs typeface="Calibri Light"/>
            </a:endParaRPr>
          </a:p>
          <a:p>
            <a:pPr lvl="1" indent="-287655"/>
            <a:r>
              <a:rPr lang="nl-NL" dirty="0">
                <a:latin typeface="+mn-lt"/>
                <a:cs typeface="Calibri Light"/>
              </a:rPr>
              <a:t>een nieuwe </a:t>
            </a:r>
            <a:r>
              <a:rPr lang="nl-NL" b="1" dirty="0">
                <a:latin typeface="+mn-lt"/>
                <a:cs typeface="Calibri Light"/>
              </a:rPr>
              <a:t>doelgroepgerichte begeleiding bij de totaalrenovatie van woningen met EPC-label E en F of appartementen met EPC-label D, E of F (MVB EPC)</a:t>
            </a:r>
            <a:r>
              <a:rPr lang="nl-NL" dirty="0">
                <a:latin typeface="+mn-lt"/>
                <a:cs typeface="Calibri Light"/>
              </a:rPr>
              <a:t>. </a:t>
            </a:r>
          </a:p>
        </p:txBody>
      </p:sp>
    </p:spTree>
    <p:extLst>
      <p:ext uri="{BB962C8B-B14F-4D97-AF65-F5344CB8AC3E}">
        <p14:creationId xmlns:p14="http://schemas.microsoft.com/office/powerpoint/2010/main" val="26055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4D88-DBCE-4289-D415-593D81F6A797}"/>
              </a:ext>
            </a:extLst>
          </p:cNvPr>
          <p:cNvSpPr>
            <a:spLocks noGrp="1"/>
          </p:cNvSpPr>
          <p:nvPr>
            <p:ph type="title"/>
          </p:nvPr>
        </p:nvSpPr>
        <p:spPr>
          <a:xfrm>
            <a:off x="679122" y="194753"/>
            <a:ext cx="10515601" cy="936104"/>
          </a:xfrm>
        </p:spPr>
        <p:txBody>
          <a:bodyPr lIns="91440" tIns="45720" rIns="91440" bIns="45720" anchor="t"/>
          <a:lstStyle/>
          <a:p>
            <a:r>
              <a:rPr lang="nl-BE" dirty="0">
                <a:cs typeface="Calibri Light"/>
              </a:rPr>
              <a:t>Situering            </a:t>
            </a:r>
          </a:p>
        </p:txBody>
      </p:sp>
      <p:sp>
        <p:nvSpPr>
          <p:cNvPr id="3" name="Content Placeholder 2">
            <a:extLst>
              <a:ext uri="{FF2B5EF4-FFF2-40B4-BE49-F238E27FC236}">
                <a16:creationId xmlns:a16="http://schemas.microsoft.com/office/drawing/2014/main" id="{7020C0C6-F549-488E-E113-D60D2C83EBC8}"/>
              </a:ext>
            </a:extLst>
          </p:cNvPr>
          <p:cNvSpPr>
            <a:spLocks noGrp="1"/>
          </p:cNvSpPr>
          <p:nvPr>
            <p:ph sz="half" idx="10"/>
          </p:nvPr>
        </p:nvSpPr>
        <p:spPr>
          <a:xfrm>
            <a:off x="370363" y="1474707"/>
            <a:ext cx="11133117" cy="5037474"/>
          </a:xfrm>
        </p:spPr>
        <p:txBody>
          <a:bodyPr lIns="91440" tIns="45720" rIns="91440" bIns="0" anchor="t"/>
          <a:lstStyle/>
          <a:p>
            <a:pPr indent="-287655"/>
            <a:r>
              <a:rPr lang="nl-NL" dirty="0">
                <a:latin typeface="+mn-lt"/>
                <a:cs typeface="Calibri Light"/>
              </a:rPr>
              <a:t>Daarnaast worden doelgroepgerichte trajecten toegevoegd aan de basistaken EH</a:t>
            </a:r>
          </a:p>
          <a:p>
            <a:pPr indent="-287655"/>
            <a:endParaRPr lang="nl-NL" dirty="0">
              <a:latin typeface="+mn-lt"/>
              <a:cs typeface="Calibri Light"/>
            </a:endParaRPr>
          </a:p>
          <a:p>
            <a:pPr lvl="1" indent="-287655"/>
            <a:r>
              <a:rPr lang="nl-NL" dirty="0">
                <a:latin typeface="+mn-lt"/>
                <a:cs typeface="Calibri Light"/>
              </a:rPr>
              <a:t>Onderhoud en verduurzaming van verwarming</a:t>
            </a:r>
          </a:p>
          <a:p>
            <a:pPr lvl="1" indent="-287655"/>
            <a:r>
              <a:rPr lang="nl-NL" dirty="0">
                <a:latin typeface="+mn-lt"/>
                <a:cs typeface="Calibri Light"/>
              </a:rPr>
              <a:t>Begeleiding bij de plaatsing van zonnepanelen </a:t>
            </a:r>
          </a:p>
          <a:p>
            <a:pPr lvl="1" indent="-287655"/>
            <a:r>
              <a:rPr lang="nl-NL" dirty="0">
                <a:latin typeface="+mn-lt"/>
                <a:cs typeface="Calibri Light"/>
              </a:rPr>
              <a:t>Begeleiding bij opmaak Renovatiemasterplan VME</a:t>
            </a:r>
          </a:p>
        </p:txBody>
      </p:sp>
    </p:spTree>
    <p:extLst>
      <p:ext uri="{BB962C8B-B14F-4D97-AF65-F5344CB8AC3E}">
        <p14:creationId xmlns:p14="http://schemas.microsoft.com/office/powerpoint/2010/main" val="225580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7A0B598A-2882-F688-055F-89376EA33342}"/>
              </a:ext>
            </a:extLst>
          </p:cNvPr>
          <p:cNvSpPr>
            <a:spLocks noGrp="1"/>
          </p:cNvSpPr>
          <p:nvPr>
            <p:ph sz="half" idx="10"/>
          </p:nvPr>
        </p:nvSpPr>
        <p:spPr>
          <a:xfrm>
            <a:off x="279771" y="1081111"/>
            <a:ext cx="4536778" cy="5026742"/>
          </a:xfrm>
        </p:spPr>
        <p:txBody>
          <a:bodyPr lIns="91440" tIns="45720" rIns="91440" bIns="0" anchor="t"/>
          <a:lstStyle/>
          <a:p>
            <a:pPr indent="-287655">
              <a:spcBef>
                <a:spcPts val="0"/>
              </a:spcBef>
            </a:pPr>
            <a:r>
              <a:rPr lang="nl-BE"/>
              <a:t>HIP, burenpremie, en opvolgscan type 2 </a:t>
            </a:r>
          </a:p>
          <a:p>
            <a:pPr indent="0">
              <a:spcBef>
                <a:spcPts val="0"/>
              </a:spcBef>
              <a:buNone/>
            </a:pPr>
            <a:r>
              <a:rPr lang="nl-BE"/>
              <a:t>(energiehuis) verdwijnen </a:t>
            </a:r>
          </a:p>
          <a:p>
            <a:pPr indent="0">
              <a:spcBef>
                <a:spcPts val="0"/>
              </a:spcBef>
              <a:buNone/>
            </a:pPr>
            <a:r>
              <a:rPr lang="nl-BE"/>
              <a:t>als individuele maatregelen. </a:t>
            </a:r>
            <a:endParaRPr lang="en-US"/>
          </a:p>
          <a:p>
            <a:pPr indent="-287655"/>
            <a:endParaRPr lang="nl-BE">
              <a:cs typeface="Calibri"/>
            </a:endParaRPr>
          </a:p>
          <a:p>
            <a:pPr indent="-287655"/>
            <a:endParaRPr lang="nl-BE">
              <a:cs typeface="Calibri"/>
            </a:endParaRPr>
          </a:p>
          <a:p>
            <a:pPr indent="-287655">
              <a:spcBef>
                <a:spcPts val="0"/>
              </a:spcBef>
            </a:pPr>
            <a:r>
              <a:rPr lang="nl-BE"/>
              <a:t>Basisenergiescan en overige opvolgscans op basis van </a:t>
            </a:r>
          </a:p>
          <a:p>
            <a:pPr indent="0">
              <a:spcBef>
                <a:spcPts val="0"/>
              </a:spcBef>
              <a:buNone/>
            </a:pPr>
            <a:r>
              <a:rPr lang="nl-BE"/>
              <a:t>inkomen (DG4).</a:t>
            </a:r>
            <a:endParaRPr lang="nl-BE">
              <a:cs typeface="Calibri"/>
            </a:endParaRPr>
          </a:p>
          <a:p>
            <a:pPr indent="0">
              <a:buNone/>
            </a:pPr>
            <a:endParaRPr lang="nl-BE">
              <a:cs typeface="Calibri"/>
            </a:endParaRPr>
          </a:p>
          <a:p>
            <a:pPr indent="-287655">
              <a:spcBef>
                <a:spcPts val="0"/>
              </a:spcBef>
            </a:pPr>
            <a:r>
              <a:rPr lang="nl-BE"/>
              <a:t>Structureel en divers aanbod </a:t>
            </a:r>
          </a:p>
          <a:p>
            <a:pPr indent="0">
              <a:spcBef>
                <a:spcPts val="0"/>
              </a:spcBef>
              <a:buNone/>
            </a:pPr>
            <a:r>
              <a:rPr lang="nl-BE"/>
              <a:t>begeleiding via Energiehuizen</a:t>
            </a:r>
          </a:p>
        </p:txBody>
      </p:sp>
      <p:sp>
        <p:nvSpPr>
          <p:cNvPr id="10" name="Title 1">
            <a:extLst>
              <a:ext uri="{FF2B5EF4-FFF2-40B4-BE49-F238E27FC236}">
                <a16:creationId xmlns:a16="http://schemas.microsoft.com/office/drawing/2014/main" id="{0BD154B1-C559-2AEA-5BD8-4CA5A7C8BC50}"/>
              </a:ext>
            </a:extLst>
          </p:cNvPr>
          <p:cNvSpPr>
            <a:spLocks noGrp="1"/>
          </p:cNvSpPr>
          <p:nvPr>
            <p:ph type="title"/>
          </p:nvPr>
        </p:nvSpPr>
        <p:spPr>
          <a:xfrm>
            <a:off x="838199" y="144030"/>
            <a:ext cx="10515601" cy="936104"/>
          </a:xfrm>
        </p:spPr>
        <p:txBody>
          <a:bodyPr lIns="91440" tIns="45720" rIns="91440" bIns="45720" anchor="t">
            <a:normAutofit fontScale="90000"/>
          </a:bodyPr>
          <a:lstStyle/>
          <a:p>
            <a:r>
              <a:rPr lang="nl-BE">
                <a:latin typeface="Calibri"/>
                <a:ea typeface="Noto Sans"/>
                <a:cs typeface="Noto Sans"/>
              </a:rPr>
              <a:t>Renovatiebegeleidingslandschap</a:t>
            </a:r>
            <a:r>
              <a:rPr lang="en-US">
                <a:latin typeface="Calibri"/>
                <a:ea typeface="Noto Sans"/>
                <a:cs typeface="Noto Sans"/>
              </a:rPr>
              <a:t> </a:t>
            </a:r>
            <a:r>
              <a:rPr lang="nl-BE">
                <a:latin typeface="Calibri"/>
                <a:ea typeface="Noto Sans"/>
                <a:cs typeface="Noto Sans"/>
              </a:rPr>
              <a:t>vanaf</a:t>
            </a:r>
            <a:r>
              <a:rPr lang="en-US">
                <a:latin typeface="Calibri"/>
                <a:ea typeface="Noto Sans"/>
                <a:cs typeface="Noto Sans"/>
              </a:rPr>
              <a:t> 2024</a:t>
            </a:r>
          </a:p>
        </p:txBody>
      </p:sp>
      <p:pic>
        <p:nvPicPr>
          <p:cNvPr id="8" name="Afbeelding 7">
            <a:extLst>
              <a:ext uri="{FF2B5EF4-FFF2-40B4-BE49-F238E27FC236}">
                <a16:creationId xmlns:a16="http://schemas.microsoft.com/office/drawing/2014/main" id="{A24299C9-AE74-45E4-B0C9-58E25A440BE3}"/>
              </a:ext>
            </a:extLst>
          </p:cNvPr>
          <p:cNvPicPr>
            <a:picLocks noChangeAspect="1"/>
          </p:cNvPicPr>
          <p:nvPr/>
        </p:nvPicPr>
        <p:blipFill rotWithShape="1">
          <a:blip r:embed="rId2"/>
          <a:srcRect l="23514" t="30543" r="22707" b="15349"/>
          <a:stretch/>
        </p:blipFill>
        <p:spPr>
          <a:xfrm>
            <a:off x="4488251" y="1216474"/>
            <a:ext cx="7563292" cy="4756016"/>
          </a:xfrm>
          <a:prstGeom prst="rect">
            <a:avLst/>
          </a:prstGeom>
        </p:spPr>
      </p:pic>
      <p:sp>
        <p:nvSpPr>
          <p:cNvPr id="2" name="Tekstvak 1">
            <a:extLst>
              <a:ext uri="{FF2B5EF4-FFF2-40B4-BE49-F238E27FC236}">
                <a16:creationId xmlns:a16="http://schemas.microsoft.com/office/drawing/2014/main" id="{6984B82C-6281-4A9D-9EF1-1A811262A254}"/>
              </a:ext>
            </a:extLst>
          </p:cNvPr>
          <p:cNvSpPr txBox="1"/>
          <p:nvPr/>
        </p:nvSpPr>
        <p:spPr>
          <a:xfrm>
            <a:off x="10667999" y="4828779"/>
            <a:ext cx="1151468" cy="646331"/>
          </a:xfrm>
          <a:prstGeom prst="rect">
            <a:avLst/>
          </a:prstGeom>
          <a:noFill/>
        </p:spPr>
        <p:txBody>
          <a:bodyPr wrap="square" rtlCol="0">
            <a:spAutoFit/>
          </a:bodyPr>
          <a:lstStyle/>
          <a:p>
            <a:r>
              <a:rPr lang="nl-BE" b="1">
                <a:solidFill>
                  <a:srgbClr val="00B050"/>
                </a:solidFill>
              </a:rPr>
              <a:t>Lopen tot eind 24</a:t>
            </a:r>
          </a:p>
        </p:txBody>
      </p:sp>
    </p:spTree>
    <p:extLst>
      <p:ext uri="{BB962C8B-B14F-4D97-AF65-F5344CB8AC3E}">
        <p14:creationId xmlns:p14="http://schemas.microsoft.com/office/powerpoint/2010/main" val="337794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itle 1">
            <a:extLst>
              <a:ext uri="{FF2B5EF4-FFF2-40B4-BE49-F238E27FC236}">
                <a16:creationId xmlns:a16="http://schemas.microsoft.com/office/drawing/2014/main" id="{43844566-BE06-4871-D4F7-EC511655955C}"/>
              </a:ext>
            </a:extLst>
          </p:cNvPr>
          <p:cNvSpPr>
            <a:spLocks noGrp="1"/>
          </p:cNvSpPr>
          <p:nvPr>
            <p:ph type="title"/>
          </p:nvPr>
        </p:nvSpPr>
        <p:spPr>
          <a:xfrm>
            <a:off x="911424" y="404664"/>
            <a:ext cx="10515601" cy="936104"/>
          </a:xfrm>
        </p:spPr>
        <p:txBody>
          <a:bodyPr lIns="91440" tIns="45720" rIns="91440" bIns="45720" anchor="t"/>
          <a:lstStyle/>
          <a:p>
            <a:r>
              <a:rPr lang="nl-BE" dirty="0">
                <a:latin typeface="Calibri"/>
                <a:cs typeface="Calibri"/>
              </a:rPr>
              <a:t>Inhoud</a:t>
            </a:r>
            <a:endParaRPr lang="nl-BE" dirty="0"/>
          </a:p>
        </p:txBody>
      </p:sp>
      <p:sp>
        <p:nvSpPr>
          <p:cNvPr id="3" name="Tijdelijke aanduiding voor inhoud 2">
            <a:extLst>
              <a:ext uri="{FF2B5EF4-FFF2-40B4-BE49-F238E27FC236}">
                <a16:creationId xmlns:a16="http://schemas.microsoft.com/office/drawing/2014/main" id="{73C2E3F5-A040-28AF-4212-2C27CD43BDF1}"/>
              </a:ext>
            </a:extLst>
          </p:cNvPr>
          <p:cNvSpPr>
            <a:spLocks noGrp="1"/>
          </p:cNvSpPr>
          <p:nvPr>
            <p:ph sz="half" idx="10"/>
          </p:nvPr>
        </p:nvSpPr>
        <p:spPr/>
        <p:txBody>
          <a:bodyPr/>
          <a:lstStyle/>
          <a:p>
            <a:r>
              <a:rPr lang="nl-BE" dirty="0">
                <a:highlight>
                  <a:srgbClr val="FFFF00"/>
                </a:highlight>
              </a:rPr>
              <a:t>Kerntaken van de energiehuizen</a:t>
            </a:r>
          </a:p>
          <a:p>
            <a:endParaRPr lang="nl-BE" dirty="0"/>
          </a:p>
          <a:p>
            <a:r>
              <a:rPr lang="nl-BE" dirty="0"/>
              <a:t>Introductie van de Mijn VerbouwBegeleiding</a:t>
            </a:r>
          </a:p>
          <a:p>
            <a:pPr indent="0">
              <a:buNone/>
            </a:pPr>
            <a:endParaRPr lang="nl-BE" dirty="0"/>
          </a:p>
          <a:p>
            <a:r>
              <a:rPr lang="nl-BE" dirty="0"/>
              <a:t>Integratie woon- en energieloketten</a:t>
            </a:r>
          </a:p>
        </p:txBody>
      </p:sp>
    </p:spTree>
    <p:extLst>
      <p:ext uri="{BB962C8B-B14F-4D97-AF65-F5344CB8AC3E}">
        <p14:creationId xmlns:p14="http://schemas.microsoft.com/office/powerpoint/2010/main" val="78759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itle 1">
            <a:extLst>
              <a:ext uri="{FF2B5EF4-FFF2-40B4-BE49-F238E27FC236}">
                <a16:creationId xmlns:a16="http://schemas.microsoft.com/office/drawing/2014/main" id="{43844566-BE06-4871-D4F7-EC511655955C}"/>
              </a:ext>
            </a:extLst>
          </p:cNvPr>
          <p:cNvSpPr>
            <a:spLocks noGrp="1"/>
          </p:cNvSpPr>
          <p:nvPr>
            <p:ph type="title"/>
          </p:nvPr>
        </p:nvSpPr>
        <p:spPr>
          <a:xfrm>
            <a:off x="911424" y="404664"/>
            <a:ext cx="10515601" cy="936104"/>
          </a:xfrm>
        </p:spPr>
        <p:txBody>
          <a:bodyPr lIns="91440" tIns="45720" rIns="91440" bIns="45720" anchor="t"/>
          <a:lstStyle/>
          <a:p>
            <a:r>
              <a:rPr lang="nl-BE">
                <a:latin typeface="Calibri"/>
                <a:cs typeface="Calibri"/>
              </a:rPr>
              <a:t>Context: één platform</a:t>
            </a:r>
            <a:endParaRPr lang="nl-BE"/>
          </a:p>
        </p:txBody>
      </p:sp>
      <p:graphicFrame>
        <p:nvGraphicFramePr>
          <p:cNvPr id="9" name="Tijdelijke aanduiding voor inhoud 8">
            <a:extLst>
              <a:ext uri="{FF2B5EF4-FFF2-40B4-BE49-F238E27FC236}">
                <a16:creationId xmlns:a16="http://schemas.microsoft.com/office/drawing/2014/main" id="{EF7AC5A6-4910-5BCA-8108-8BF122CE85B9}"/>
              </a:ext>
            </a:extLst>
          </p:cNvPr>
          <p:cNvGraphicFramePr>
            <a:graphicFrameLocks noGrp="1"/>
          </p:cNvGraphicFramePr>
          <p:nvPr>
            <p:ph sz="half" idx="10"/>
            <p:extLst>
              <p:ext uri="{D42A27DB-BD31-4B8C-83A1-F6EECF244321}">
                <p14:modId xmlns:p14="http://schemas.microsoft.com/office/powerpoint/2010/main" val="3373345638"/>
              </p:ext>
            </p:extLst>
          </p:nvPr>
        </p:nvGraphicFramePr>
        <p:xfrm>
          <a:off x="983432" y="1154327"/>
          <a:ext cx="1051560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881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8E571-9A26-B8C7-7EF8-7B4B41354DC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3A65F3E-03F0-5E96-E38D-B81E1C6DD2A2}"/>
              </a:ext>
            </a:extLst>
          </p:cNvPr>
          <p:cNvSpPr txBox="1"/>
          <p:nvPr/>
        </p:nvSpPr>
        <p:spPr>
          <a:xfrm>
            <a:off x="4724400" y="3200400"/>
            <a:ext cx="2743200" cy="3693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0" name="Table 10">
            <a:extLst>
              <a:ext uri="{FF2B5EF4-FFF2-40B4-BE49-F238E27FC236}">
                <a16:creationId xmlns:a16="http://schemas.microsoft.com/office/drawing/2014/main" id="{0FE72A29-6310-032E-715A-0E25253663CC}"/>
              </a:ext>
            </a:extLst>
          </p:cNvPr>
          <p:cNvGraphicFramePr>
            <a:graphicFrameLocks noGrp="1"/>
          </p:cNvGraphicFramePr>
          <p:nvPr>
            <p:ph sz="half" idx="10"/>
            <p:extLst>
              <p:ext uri="{D42A27DB-BD31-4B8C-83A1-F6EECF244321}">
                <p14:modId xmlns:p14="http://schemas.microsoft.com/office/powerpoint/2010/main" val="1497140821"/>
              </p:ext>
            </p:extLst>
          </p:nvPr>
        </p:nvGraphicFramePr>
        <p:xfrm>
          <a:off x="170801" y="91440"/>
          <a:ext cx="11850398" cy="6675120"/>
        </p:xfrm>
        <a:graphic>
          <a:graphicData uri="http://schemas.openxmlformats.org/drawingml/2006/table">
            <a:tbl>
              <a:tblPr firstRow="1" bandRow="1">
                <a:tableStyleId>{5C22544A-7EE6-4342-B048-85BDC9FD1C3A}</a:tableStyleId>
              </a:tblPr>
              <a:tblGrid>
                <a:gridCol w="812631">
                  <a:extLst>
                    <a:ext uri="{9D8B030D-6E8A-4147-A177-3AD203B41FA5}">
                      <a16:colId xmlns:a16="http://schemas.microsoft.com/office/drawing/2014/main" val="3562347151"/>
                    </a:ext>
                  </a:extLst>
                </a:gridCol>
                <a:gridCol w="1274346">
                  <a:extLst>
                    <a:ext uri="{9D8B030D-6E8A-4147-A177-3AD203B41FA5}">
                      <a16:colId xmlns:a16="http://schemas.microsoft.com/office/drawing/2014/main" val="3133082834"/>
                    </a:ext>
                  </a:extLst>
                </a:gridCol>
                <a:gridCol w="1851378">
                  <a:extLst>
                    <a:ext uri="{9D8B030D-6E8A-4147-A177-3AD203B41FA5}">
                      <a16:colId xmlns:a16="http://schemas.microsoft.com/office/drawing/2014/main" val="3833222169"/>
                    </a:ext>
                  </a:extLst>
                </a:gridCol>
                <a:gridCol w="1873955">
                  <a:extLst>
                    <a:ext uri="{9D8B030D-6E8A-4147-A177-3AD203B41FA5}">
                      <a16:colId xmlns:a16="http://schemas.microsoft.com/office/drawing/2014/main" val="292973471"/>
                    </a:ext>
                  </a:extLst>
                </a:gridCol>
                <a:gridCol w="1959410">
                  <a:extLst>
                    <a:ext uri="{9D8B030D-6E8A-4147-A177-3AD203B41FA5}">
                      <a16:colId xmlns:a16="http://schemas.microsoft.com/office/drawing/2014/main" val="1609067238"/>
                    </a:ext>
                  </a:extLst>
                </a:gridCol>
                <a:gridCol w="2048146">
                  <a:extLst>
                    <a:ext uri="{9D8B030D-6E8A-4147-A177-3AD203B41FA5}">
                      <a16:colId xmlns:a16="http://schemas.microsoft.com/office/drawing/2014/main" val="3649387873"/>
                    </a:ext>
                  </a:extLst>
                </a:gridCol>
                <a:gridCol w="2030532">
                  <a:extLst>
                    <a:ext uri="{9D8B030D-6E8A-4147-A177-3AD203B41FA5}">
                      <a16:colId xmlns:a16="http://schemas.microsoft.com/office/drawing/2014/main" val="4124123051"/>
                    </a:ext>
                  </a:extLst>
                </a:gridCol>
              </a:tblGrid>
              <a:tr h="1136542">
                <a:tc>
                  <a:txBody>
                    <a:bodyPr/>
                    <a:lstStyle/>
                    <a:p>
                      <a:pPr algn="ctr"/>
                      <a:r>
                        <a:rPr lang="nl-BE" sz="1800" noProof="0"/>
                        <a:t>DLGR</a:t>
                      </a:r>
                    </a:p>
                  </a:txBody>
                  <a:tcPr>
                    <a:solidFill>
                      <a:srgbClr val="105269"/>
                    </a:solidFill>
                  </a:tcPr>
                </a:tc>
                <a:tc>
                  <a:txBody>
                    <a:bodyPr/>
                    <a:lstStyle/>
                    <a:p>
                      <a:pPr algn="ctr"/>
                      <a:r>
                        <a:rPr lang="nl-BE" sz="1800" noProof="0"/>
                        <a:t>Eerstelijnsadvies en begeleiding</a:t>
                      </a:r>
                    </a:p>
                    <a:p>
                      <a:pPr lvl="0" algn="ctr">
                        <a:buNone/>
                      </a:pPr>
                      <a:r>
                        <a:rPr lang="nl-BE" sz="1800" noProof="0"/>
                        <a:t>(loket)</a:t>
                      </a:r>
                    </a:p>
                  </a:txBody>
                  <a:tcPr>
                    <a:solidFill>
                      <a:srgbClr val="105269"/>
                    </a:solidFill>
                  </a:tcPr>
                </a:tc>
                <a:tc>
                  <a:txBody>
                    <a:bodyPr/>
                    <a:lstStyle/>
                    <a:p>
                      <a:pPr lvl="0" algn="ctr">
                        <a:buNone/>
                      </a:pPr>
                      <a:r>
                        <a:rPr lang="nl-BE" sz="1800" strike="noStrike" noProof="0">
                          <a:solidFill>
                            <a:schemeClr val="bg1"/>
                          </a:solidFill>
                        </a:rPr>
                        <a:t>MVB basis</a:t>
                      </a:r>
                    </a:p>
                    <a:p>
                      <a:pPr lvl="0" algn="ctr">
                        <a:buNone/>
                      </a:pPr>
                      <a:r>
                        <a:rPr lang="nl-BE" sz="1800" strike="noStrike" noProof="0">
                          <a:solidFill>
                            <a:schemeClr val="bg1"/>
                          </a:solidFill>
                        </a:rPr>
                        <a:t>2024-2026</a:t>
                      </a:r>
                    </a:p>
                  </a:txBody>
                  <a:tcPr>
                    <a:solidFill>
                      <a:srgbClr val="00B0F0"/>
                    </a:solidFill>
                  </a:tcPr>
                </a:tc>
                <a:tc>
                  <a:txBody>
                    <a:bodyPr/>
                    <a:lstStyle/>
                    <a:p>
                      <a:pPr lvl="0" algn="ctr">
                        <a:buNone/>
                      </a:pPr>
                      <a:r>
                        <a:rPr lang="nl-BE" sz="1800" b="1" strike="noStrike" kern="1200" noProof="0">
                          <a:solidFill>
                            <a:schemeClr val="bg1"/>
                          </a:solidFill>
                          <a:latin typeface="+mn-lt"/>
                          <a:ea typeface="+mn-ea"/>
                          <a:cs typeface="+mn-cs"/>
                        </a:rPr>
                        <a:t>MVB EPC</a:t>
                      </a:r>
                    </a:p>
                    <a:p>
                      <a:pPr lvl="0" algn="ctr">
                        <a:buNone/>
                      </a:pPr>
                      <a:r>
                        <a:rPr lang="nl-BE" sz="1800" b="1" strike="noStrike" kern="1200" noProof="0">
                          <a:solidFill>
                            <a:schemeClr val="bg1"/>
                          </a:solidFill>
                          <a:latin typeface="+mn-lt"/>
                          <a:ea typeface="+mn-ea"/>
                          <a:cs typeface="+mn-cs"/>
                        </a:rPr>
                        <a:t>2024-2026</a:t>
                      </a:r>
                    </a:p>
                  </a:txBody>
                  <a:tcPr>
                    <a:solidFill>
                      <a:srgbClr val="105269"/>
                    </a:solidFill>
                  </a:tcPr>
                </a:tc>
                <a:tc>
                  <a:txBody>
                    <a:bodyPr/>
                    <a:lstStyle/>
                    <a:p>
                      <a:pPr algn="ctr"/>
                      <a:r>
                        <a:rPr lang="nl-BE" sz="1800" noProof="0"/>
                        <a:t>MVB PV (2023 – 2024)</a:t>
                      </a:r>
                    </a:p>
                  </a:txBody>
                  <a:tcPr>
                    <a:solidFill>
                      <a:srgbClr val="105269"/>
                    </a:solidFill>
                  </a:tcPr>
                </a:tc>
                <a:tc>
                  <a:txBody>
                    <a:bodyPr/>
                    <a:lstStyle/>
                    <a:p>
                      <a:pPr lvl="0" algn="ctr">
                        <a:buNone/>
                      </a:pPr>
                      <a:r>
                        <a:rPr lang="nl-BE" sz="1800" noProof="0"/>
                        <a:t>MVB onderhoud verwarming </a:t>
                      </a:r>
                    </a:p>
                    <a:p>
                      <a:pPr lvl="0" algn="ctr">
                        <a:buNone/>
                      </a:pPr>
                      <a:r>
                        <a:rPr lang="nl-BE" sz="1800" noProof="0"/>
                        <a:t>(2023 – 2024)</a:t>
                      </a:r>
                    </a:p>
                  </a:txBody>
                  <a:tcPr>
                    <a:solidFill>
                      <a:srgbClr val="105269"/>
                    </a:solidFill>
                  </a:tcPr>
                </a:tc>
                <a:tc>
                  <a:txBody>
                    <a:bodyPr/>
                    <a:lstStyle/>
                    <a:p>
                      <a:pPr lvl="0" algn="ctr">
                        <a:buNone/>
                      </a:pPr>
                      <a:r>
                        <a:rPr lang="nl-BE" sz="1800" noProof="0"/>
                        <a:t>MVB Renovatiemaster</a:t>
                      </a:r>
                    </a:p>
                    <a:p>
                      <a:pPr lvl="0" algn="ctr">
                        <a:buNone/>
                      </a:pPr>
                      <a:r>
                        <a:rPr lang="nl-BE" sz="1800" noProof="0"/>
                        <a:t>plan VME</a:t>
                      </a:r>
                    </a:p>
                    <a:p>
                      <a:pPr lvl="0" algn="ctr">
                        <a:buNone/>
                      </a:pPr>
                      <a:r>
                        <a:rPr lang="nl-BE" sz="1800" noProof="0"/>
                        <a:t>2023-2026</a:t>
                      </a:r>
                    </a:p>
                  </a:txBody>
                  <a:tcPr>
                    <a:solidFill>
                      <a:srgbClr val="00B0F0"/>
                    </a:solidFill>
                  </a:tcPr>
                </a:tc>
                <a:extLst>
                  <a:ext uri="{0D108BD9-81ED-4DB2-BD59-A6C34878D82A}">
                    <a16:rowId xmlns:a16="http://schemas.microsoft.com/office/drawing/2014/main" val="1224079007"/>
                  </a:ext>
                </a:extLst>
              </a:tr>
              <a:tr h="361396">
                <a:tc>
                  <a:txBody>
                    <a:bodyPr/>
                    <a:lstStyle/>
                    <a:p>
                      <a:pPr algn="ctr"/>
                      <a:r>
                        <a:rPr lang="nl-BE" sz="1800" noProof="0"/>
                        <a:t>1</a:t>
                      </a:r>
                    </a:p>
                  </a:txBody>
                  <a:tcPr/>
                </a:tc>
                <a:tc>
                  <a:txBody>
                    <a:bodyPr/>
                    <a:lstStyle/>
                    <a:p>
                      <a:pPr algn="ctr"/>
                      <a:r>
                        <a:rPr lang="nl-BE" sz="1800" noProof="0"/>
                        <a:t>X</a:t>
                      </a:r>
                    </a:p>
                  </a:txBody>
                  <a:tcPr/>
                </a:tc>
                <a:tc>
                  <a:txBody>
                    <a:bodyPr/>
                    <a:lstStyle/>
                    <a:p>
                      <a:pPr algn="ctr"/>
                      <a:endParaRPr lang="nl-BE" sz="1800" noProof="0"/>
                    </a:p>
                  </a:txBody>
                  <a:tcPr>
                    <a:solidFill>
                      <a:srgbClr val="00B0F0"/>
                    </a:solidFill>
                  </a:tcPr>
                </a:tc>
                <a:tc>
                  <a:txBody>
                    <a:bodyPr/>
                    <a:lstStyle/>
                    <a:p>
                      <a:pPr algn="ctr"/>
                      <a:endParaRPr lang="nl-BE" sz="1800" strike="sngStrike" noProof="0"/>
                    </a:p>
                  </a:txBody>
                  <a:tcPr/>
                </a:tc>
                <a:tc>
                  <a:txBody>
                    <a:bodyPr/>
                    <a:lstStyle/>
                    <a:p>
                      <a:pPr algn="ctr"/>
                      <a:endParaRPr lang="nl-BE" sz="1800" noProof="0"/>
                    </a:p>
                  </a:txBody>
                  <a:tcPr/>
                </a:tc>
                <a:tc>
                  <a:txBody>
                    <a:bodyPr/>
                    <a:lstStyle/>
                    <a:p>
                      <a:pPr lvl="0" algn="ctr">
                        <a:buNone/>
                      </a:pPr>
                      <a:endParaRPr lang="nl-BE" sz="1800" noProof="0"/>
                    </a:p>
                  </a:txBody>
                  <a:tcPr/>
                </a:tc>
                <a:tc>
                  <a:txBody>
                    <a:bodyPr/>
                    <a:lstStyle/>
                    <a:p>
                      <a:pPr lvl="0" algn="ctr">
                        <a:buNone/>
                      </a:pPr>
                      <a:r>
                        <a:rPr lang="nl-BE" sz="1800" noProof="0" err="1"/>
                        <a:t>nvt</a:t>
                      </a:r>
                      <a:endParaRPr lang="nl-BE" sz="1800" noProof="0"/>
                    </a:p>
                  </a:txBody>
                  <a:tcPr>
                    <a:solidFill>
                      <a:srgbClr val="00B0F0"/>
                    </a:solidFill>
                  </a:tcPr>
                </a:tc>
                <a:extLst>
                  <a:ext uri="{0D108BD9-81ED-4DB2-BD59-A6C34878D82A}">
                    <a16:rowId xmlns:a16="http://schemas.microsoft.com/office/drawing/2014/main" val="2277063145"/>
                  </a:ext>
                </a:extLst>
              </a:tr>
              <a:tr h="349705">
                <a:tc>
                  <a:txBody>
                    <a:bodyPr/>
                    <a:lstStyle/>
                    <a:p>
                      <a:pPr lvl="0" algn="ctr">
                        <a:buNone/>
                      </a:pPr>
                      <a:r>
                        <a:rPr lang="nl-BE" sz="1800" noProof="0"/>
                        <a:t>2</a:t>
                      </a:r>
                    </a:p>
                  </a:txBody>
                  <a:tcPr/>
                </a:tc>
                <a:tc>
                  <a:txBody>
                    <a:bodyPr/>
                    <a:lstStyle/>
                    <a:p>
                      <a:pPr lvl="0" algn="ctr">
                        <a:buNone/>
                      </a:pPr>
                      <a:r>
                        <a:rPr lang="nl-BE" sz="1800" noProof="0"/>
                        <a:t>X</a:t>
                      </a:r>
                    </a:p>
                  </a:txBody>
                  <a:tcPr/>
                </a:tc>
                <a:tc>
                  <a:txBody>
                    <a:bodyPr/>
                    <a:lstStyle/>
                    <a:p>
                      <a:pPr lvl="0" algn="ctr">
                        <a:buNone/>
                      </a:pPr>
                      <a:r>
                        <a:rPr lang="nl-BE" sz="1800" noProof="0"/>
                        <a:t>X </a:t>
                      </a:r>
                      <a:endParaRPr lang="nl-BE" sz="1800" noProof="0">
                        <a:solidFill>
                          <a:srgbClr val="FF0000"/>
                        </a:solidFill>
                      </a:endParaRPr>
                    </a:p>
                  </a:txBody>
                  <a:tcPr>
                    <a:solidFill>
                      <a:srgbClr val="00B0F0"/>
                    </a:solidFill>
                  </a:tcPr>
                </a:tc>
                <a:tc>
                  <a:txBody>
                    <a:bodyPr/>
                    <a:lstStyle/>
                    <a:p>
                      <a:pPr lvl="0" algn="ctr">
                        <a:buNone/>
                      </a:pPr>
                      <a:endParaRPr lang="nl-BE" sz="1800" strike="noStrike" noProof="0">
                        <a:solidFill>
                          <a:srgbClr val="FF0000"/>
                        </a:solidFill>
                      </a:endParaRPr>
                    </a:p>
                  </a:txBody>
                  <a:tcPr/>
                </a:tc>
                <a:tc>
                  <a:txBody>
                    <a:bodyPr/>
                    <a:lstStyle/>
                    <a:p>
                      <a:pPr lvl="0" algn="ctr">
                        <a:buNone/>
                      </a:pPr>
                      <a:endParaRPr lang="nl-BE" sz="1800" noProof="0"/>
                    </a:p>
                  </a:txBody>
                  <a:tcPr/>
                </a:tc>
                <a:tc>
                  <a:txBody>
                    <a:bodyPr/>
                    <a:lstStyle/>
                    <a:p>
                      <a:pPr lvl="0" algn="ctr">
                        <a:buNone/>
                      </a:pPr>
                      <a:endParaRPr lang="nl-BE" sz="1800" noProof="0"/>
                    </a:p>
                  </a:txBody>
                  <a:tcPr/>
                </a:tc>
                <a:tc>
                  <a:txBody>
                    <a:bodyPr/>
                    <a:lstStyle/>
                    <a:p>
                      <a:pPr lvl="0" algn="ctr">
                        <a:buNone/>
                      </a:pPr>
                      <a:r>
                        <a:rPr lang="nl-BE" sz="1800" noProof="0" err="1"/>
                        <a:t>nvt</a:t>
                      </a:r>
                      <a:endParaRPr lang="nl-BE" sz="1800" noProof="0"/>
                    </a:p>
                  </a:txBody>
                  <a:tcPr>
                    <a:solidFill>
                      <a:srgbClr val="00B0F0"/>
                    </a:solidFill>
                  </a:tcPr>
                </a:tc>
                <a:extLst>
                  <a:ext uri="{0D108BD9-81ED-4DB2-BD59-A6C34878D82A}">
                    <a16:rowId xmlns:a16="http://schemas.microsoft.com/office/drawing/2014/main" val="2310100767"/>
                  </a:ext>
                </a:extLst>
              </a:tr>
              <a:tr h="611984">
                <a:tc>
                  <a:txBody>
                    <a:bodyPr/>
                    <a:lstStyle/>
                    <a:p>
                      <a:pPr lvl="0" algn="ctr">
                        <a:buNone/>
                      </a:pPr>
                      <a:r>
                        <a:rPr lang="nl-BE" sz="1800" noProof="0"/>
                        <a:t>3</a:t>
                      </a:r>
                    </a:p>
                  </a:txBody>
                  <a:tcPr/>
                </a:tc>
                <a:tc>
                  <a:txBody>
                    <a:bodyPr/>
                    <a:lstStyle/>
                    <a:p>
                      <a:pPr lvl="0" algn="ctr">
                        <a:buNone/>
                      </a:pPr>
                      <a:r>
                        <a:rPr lang="nl-BE" sz="1800" noProof="0"/>
                        <a:t>X</a:t>
                      </a:r>
                    </a:p>
                  </a:txBody>
                  <a:tcPr/>
                </a:tc>
                <a:tc>
                  <a:txBody>
                    <a:bodyPr/>
                    <a:lstStyle/>
                    <a:p>
                      <a:pPr lvl="0" algn="ctr">
                        <a:buNone/>
                      </a:pPr>
                      <a:r>
                        <a:rPr lang="nl-BE" sz="1800" noProof="0"/>
                        <a:t>X</a:t>
                      </a:r>
                      <a:r>
                        <a:rPr lang="nl-BE" sz="1800" noProof="0">
                          <a:solidFill>
                            <a:srgbClr val="FF0000"/>
                          </a:solidFill>
                        </a:rPr>
                        <a:t> </a:t>
                      </a:r>
                    </a:p>
                  </a:txBody>
                  <a:tcPr>
                    <a:solidFill>
                      <a:srgbClr val="00B0F0"/>
                    </a:solidFill>
                  </a:tcPr>
                </a:tc>
                <a:tc>
                  <a:txBody>
                    <a:bodyPr/>
                    <a:lstStyle/>
                    <a:p>
                      <a:pPr lvl="0" algn="ctr">
                        <a:buNone/>
                      </a:pPr>
                      <a:r>
                        <a:rPr lang="nl-BE" sz="1800" strike="noStrike" noProof="0"/>
                        <a:t>X</a:t>
                      </a:r>
                    </a:p>
                  </a:txBody>
                  <a:tcPr/>
                </a:tc>
                <a:tc>
                  <a:txBody>
                    <a:bodyPr/>
                    <a:lstStyle/>
                    <a:p>
                      <a:pPr lvl="0" algn="ctr">
                        <a:buNone/>
                      </a:pPr>
                      <a:r>
                        <a:rPr lang="nl-BE" sz="1800" noProof="0"/>
                        <a:t>X</a:t>
                      </a:r>
                    </a:p>
                  </a:txBody>
                  <a:tcPr/>
                </a:tc>
                <a:tc>
                  <a:txBody>
                    <a:bodyPr/>
                    <a:lstStyle/>
                    <a:p>
                      <a:pPr lvl="0" algn="ctr">
                        <a:buNone/>
                      </a:pPr>
                      <a:r>
                        <a:rPr lang="nl-BE" sz="1800" noProof="0"/>
                        <a:t>X, indien OCMW relevant acht</a:t>
                      </a:r>
                    </a:p>
                  </a:txBody>
                  <a:tcPr/>
                </a:tc>
                <a:tc>
                  <a:txBody>
                    <a:bodyPr/>
                    <a:lstStyle/>
                    <a:p>
                      <a:pPr lvl="0" algn="ctr">
                        <a:buNone/>
                      </a:pPr>
                      <a:r>
                        <a:rPr lang="nl-BE" sz="1800" noProof="0" err="1"/>
                        <a:t>nvt</a:t>
                      </a:r>
                      <a:endParaRPr lang="nl-BE" sz="1800" noProof="0"/>
                    </a:p>
                  </a:txBody>
                  <a:tcPr>
                    <a:solidFill>
                      <a:srgbClr val="00B0F0"/>
                    </a:solidFill>
                  </a:tcPr>
                </a:tc>
                <a:extLst>
                  <a:ext uri="{0D108BD9-81ED-4DB2-BD59-A6C34878D82A}">
                    <a16:rowId xmlns:a16="http://schemas.microsoft.com/office/drawing/2014/main" val="47734380"/>
                  </a:ext>
                </a:extLst>
              </a:tr>
              <a:tr h="349705">
                <a:tc>
                  <a:txBody>
                    <a:bodyPr/>
                    <a:lstStyle/>
                    <a:p>
                      <a:pPr lvl="0" algn="ctr">
                        <a:buNone/>
                      </a:pPr>
                      <a:r>
                        <a:rPr lang="nl-BE" sz="1800" b="0" noProof="0"/>
                        <a:t>4</a:t>
                      </a:r>
                    </a:p>
                  </a:txBody>
                  <a:tcPr/>
                </a:tc>
                <a:tc>
                  <a:txBody>
                    <a:bodyPr/>
                    <a:lstStyle/>
                    <a:p>
                      <a:pPr lvl="0" algn="ctr">
                        <a:buNone/>
                      </a:pPr>
                      <a:r>
                        <a:rPr lang="nl-BE" sz="1800" noProof="0"/>
                        <a:t>X</a:t>
                      </a:r>
                    </a:p>
                  </a:txBody>
                  <a:tcPr/>
                </a:tc>
                <a:tc>
                  <a:txBody>
                    <a:bodyPr/>
                    <a:lstStyle/>
                    <a:p>
                      <a:pPr lvl="0" algn="ctr">
                        <a:buNone/>
                      </a:pPr>
                      <a:r>
                        <a:rPr lang="nl-BE" sz="1800" strike="noStrike" noProof="0"/>
                        <a:t>X </a:t>
                      </a:r>
                      <a:r>
                        <a:rPr lang="nl-BE" sz="1800" strike="noStrike" noProof="0">
                          <a:solidFill>
                            <a:srgbClr val="FF0000"/>
                          </a:solidFill>
                        </a:rPr>
                        <a:t>2 werken</a:t>
                      </a:r>
                    </a:p>
                  </a:txBody>
                  <a:tcPr>
                    <a:solidFill>
                      <a:srgbClr val="00B0F0"/>
                    </a:solidFill>
                  </a:tcPr>
                </a:tc>
                <a:tc>
                  <a:txBody>
                    <a:bodyPr/>
                    <a:lstStyle/>
                    <a:p>
                      <a:pPr lvl="0" algn="ctr">
                        <a:buNone/>
                      </a:pPr>
                      <a:r>
                        <a:rPr lang="nl-BE" sz="1800" strike="noStrike" noProof="0"/>
                        <a:t>X</a:t>
                      </a:r>
                    </a:p>
                  </a:txBody>
                  <a:tcPr/>
                </a:tc>
                <a:tc>
                  <a:txBody>
                    <a:bodyPr/>
                    <a:lstStyle/>
                    <a:p>
                      <a:pPr lvl="0" algn="ctr">
                        <a:buNone/>
                      </a:pPr>
                      <a:r>
                        <a:rPr lang="nl-BE" sz="1800" noProof="0"/>
                        <a:t>X</a:t>
                      </a:r>
                    </a:p>
                  </a:txBody>
                  <a:tcPr/>
                </a:tc>
                <a:tc>
                  <a:txBody>
                    <a:bodyPr/>
                    <a:lstStyle/>
                    <a:p>
                      <a:pPr lvl="0" algn="ctr">
                        <a:buNone/>
                      </a:pPr>
                      <a:r>
                        <a:rPr lang="nl-BE" sz="1800" noProof="0"/>
                        <a:t>X</a:t>
                      </a:r>
                    </a:p>
                  </a:txBody>
                  <a:tcPr/>
                </a:tc>
                <a:tc>
                  <a:txBody>
                    <a:bodyPr/>
                    <a:lstStyle/>
                    <a:p>
                      <a:pPr lvl="0" algn="ctr">
                        <a:buNone/>
                      </a:pPr>
                      <a:r>
                        <a:rPr lang="nl-BE" sz="1800" noProof="0" err="1"/>
                        <a:t>nvt</a:t>
                      </a:r>
                      <a:endParaRPr lang="nl-BE" sz="1800" noProof="0"/>
                    </a:p>
                  </a:txBody>
                  <a:tcPr>
                    <a:solidFill>
                      <a:srgbClr val="00B0F0"/>
                    </a:solidFill>
                  </a:tcPr>
                </a:tc>
                <a:extLst>
                  <a:ext uri="{0D108BD9-81ED-4DB2-BD59-A6C34878D82A}">
                    <a16:rowId xmlns:a16="http://schemas.microsoft.com/office/drawing/2014/main" val="2708568094"/>
                  </a:ext>
                </a:extLst>
              </a:tr>
              <a:tr h="3543622">
                <a:tc>
                  <a:txBody>
                    <a:bodyPr/>
                    <a:lstStyle/>
                    <a:p>
                      <a:pPr lvl="0" algn="ctr">
                        <a:buNone/>
                      </a:pPr>
                      <a:r>
                        <a:rPr lang="nl-BE" sz="1400" b="1" noProof="0"/>
                        <a:t>FLOW</a:t>
                      </a:r>
                    </a:p>
                    <a:p>
                      <a:pPr lvl="0" algn="ctr">
                        <a:buNone/>
                      </a:pPr>
                      <a:endParaRPr lang="nl-BE" sz="1400" b="1" noProof="0"/>
                    </a:p>
                    <a:p>
                      <a:pPr lvl="0" algn="ctr">
                        <a:buNone/>
                      </a:pPr>
                      <a:r>
                        <a:rPr lang="nl-BE" sz="1400" b="1" noProof="0"/>
                        <a:t>&amp;  timing</a:t>
                      </a:r>
                    </a:p>
                  </a:txBody>
                  <a:tcPr/>
                </a:tc>
                <a:tc>
                  <a:txBody>
                    <a:bodyPr/>
                    <a:lstStyle/>
                    <a:p>
                      <a:pPr lvl="0" algn="ctr">
                        <a:buNone/>
                      </a:pPr>
                      <a:r>
                        <a:rPr lang="nl-BE" sz="1600" noProof="0"/>
                        <a:t>Energiehuis</a:t>
                      </a:r>
                    </a:p>
                    <a:p>
                      <a:pPr lvl="0" algn="ctr">
                        <a:buNone/>
                      </a:pPr>
                      <a:endParaRPr lang="nl-BE" sz="1600" noProof="0"/>
                    </a:p>
                    <a:p>
                      <a:pPr lvl="0" algn="ctr">
                        <a:buNone/>
                      </a:pPr>
                      <a:r>
                        <a:rPr lang="nl-BE" sz="1600" noProof="0"/>
                        <a:t>loket </a:t>
                      </a:r>
                    </a:p>
                    <a:p>
                      <a:pPr lvl="0" algn="ctr">
                        <a:buNone/>
                      </a:pPr>
                      <a:endParaRPr lang="nl-BE" sz="1600" noProof="0"/>
                    </a:p>
                    <a:p>
                      <a:pPr lvl="0" algn="ctr">
                        <a:buNone/>
                      </a:pPr>
                      <a:r>
                        <a:rPr lang="nl-BE" sz="1600" noProof="0"/>
                        <a:t>LOOPT</a:t>
                      </a:r>
                    </a:p>
                  </a:txBody>
                  <a:tcPr/>
                </a:tc>
                <a:tc>
                  <a:txBody>
                    <a:bodyPr/>
                    <a:lstStyle/>
                    <a:p>
                      <a:pPr lvl="0" algn="ctr">
                        <a:buNone/>
                      </a:pPr>
                      <a:r>
                        <a:rPr lang="nl-BE" sz="1600" strike="noStrike" noProof="0" dirty="0"/>
                        <a:t>Consultatieplatform</a:t>
                      </a:r>
                    </a:p>
                    <a:p>
                      <a:pPr lvl="0" algn="ctr">
                        <a:buNone/>
                      </a:pPr>
                      <a:endParaRPr lang="nl-BE" sz="1600" strike="noStrike" noProof="0" dirty="0"/>
                    </a:p>
                    <a:p>
                      <a:pPr lvl="0" algn="ctr">
                        <a:buNone/>
                      </a:pPr>
                      <a:r>
                        <a:rPr lang="nl-BE" sz="1600" strike="noStrike" noProof="0" dirty="0"/>
                        <a:t>Vanaf lancering</a:t>
                      </a:r>
                      <a:endParaRPr lang="nl-BE" sz="1600" b="1" strike="noStrike" noProof="0" dirty="0"/>
                    </a:p>
                    <a:p>
                      <a:pPr lvl="0" algn="ctr">
                        <a:buNone/>
                      </a:pPr>
                      <a:endParaRPr lang="nl-BE" sz="1600" b="1" strike="noStrike" noProof="0" dirty="0"/>
                    </a:p>
                    <a:p>
                      <a:pPr lvl="0" algn="ctr">
                        <a:buNone/>
                      </a:pPr>
                      <a:r>
                        <a:rPr lang="nl-BE" sz="1600" b="1" strike="noStrike" noProof="0" dirty="0"/>
                        <a:t>700 euro</a:t>
                      </a:r>
                    </a:p>
                    <a:p>
                      <a:pPr lvl="0" algn="ctr">
                        <a:buNone/>
                      </a:pPr>
                      <a:endParaRPr lang="nl-BE" sz="1600" b="1" strike="noStrike" noProof="0" dirty="0"/>
                    </a:p>
                    <a:p>
                      <a:pPr lvl="0" algn="ctr">
                        <a:buNone/>
                      </a:pPr>
                      <a:r>
                        <a:rPr lang="nl-BE" sz="1600" b="1" strike="noStrike" noProof="0" dirty="0"/>
                        <a:t>1 april vervalt als harde deadline</a:t>
                      </a:r>
                    </a:p>
                    <a:p>
                      <a:pPr lvl="0" algn="ctr">
                        <a:buNone/>
                      </a:pPr>
                      <a:endParaRPr lang="nl-BE" sz="1600" b="1" strike="noStrike" noProof="0" dirty="0"/>
                    </a:p>
                    <a:p>
                      <a:pPr lvl="0" algn="ctr">
                        <a:buNone/>
                      </a:pPr>
                      <a:r>
                        <a:rPr lang="nl-BE" sz="1600" b="1" strike="noStrike" noProof="0" dirty="0"/>
                        <a:t>Lanceringsdatum per MB te bepalen van zodra datum bepaalbaar</a:t>
                      </a:r>
                    </a:p>
                  </a:txBody>
                  <a:tcPr>
                    <a:solidFill>
                      <a:srgbClr val="00B0F0"/>
                    </a:solidFill>
                  </a:tcPr>
                </a:tc>
                <a:tc>
                  <a:txBody>
                    <a:bodyPr/>
                    <a:lstStyle/>
                    <a:p>
                      <a:pPr lvl="0" algn="ctr">
                        <a:buNone/>
                      </a:pPr>
                      <a:r>
                        <a:rPr lang="nl-BE" sz="1600" strike="noStrike" noProof="0">
                          <a:solidFill>
                            <a:schemeClr val="tx1"/>
                          </a:solidFill>
                        </a:rPr>
                        <a:t>Consultatieplatform</a:t>
                      </a:r>
                    </a:p>
                    <a:p>
                      <a:pPr lvl="0" algn="ctr">
                        <a:buNone/>
                      </a:pPr>
                      <a:endParaRPr lang="nl-BE" sz="1600" strike="noStrike" noProof="0">
                        <a:solidFill>
                          <a:schemeClr val="tx1"/>
                        </a:solidFill>
                      </a:endParaRPr>
                    </a:p>
                    <a:p>
                      <a:pPr lvl="0" algn="ctr">
                        <a:buNone/>
                      </a:pPr>
                      <a:r>
                        <a:rPr lang="nl-BE" sz="1600" strike="noStrike" noProof="0">
                          <a:solidFill>
                            <a:schemeClr val="tx1"/>
                          </a:solidFill>
                        </a:rPr>
                        <a:t>Eerst uitbreiding  decretale rechtsgrond nodig</a:t>
                      </a:r>
                    </a:p>
                    <a:p>
                      <a:pPr lvl="0" algn="ctr">
                        <a:buNone/>
                      </a:pPr>
                      <a:endParaRPr lang="nl-BE" sz="1600" strike="noStrike" noProof="0">
                        <a:solidFill>
                          <a:schemeClr val="tx1"/>
                        </a:solidFill>
                      </a:endParaRPr>
                    </a:p>
                    <a:p>
                      <a:pPr lvl="0" algn="ctr">
                        <a:buNone/>
                      </a:pPr>
                      <a:r>
                        <a:rPr lang="nl-BE" sz="1600" strike="noStrike" noProof="0">
                          <a:solidFill>
                            <a:schemeClr val="tx1"/>
                          </a:solidFill>
                        </a:rPr>
                        <a:t>Daarna besluit ICP</a:t>
                      </a:r>
                    </a:p>
                    <a:p>
                      <a:pPr lvl="0" algn="ctr">
                        <a:buNone/>
                      </a:pPr>
                      <a:r>
                        <a:rPr lang="nl-BE" sz="1600" b="1" strike="noStrike" noProof="0">
                          <a:solidFill>
                            <a:schemeClr val="tx1"/>
                          </a:solidFill>
                        </a:rPr>
                        <a:t>Later toevoegen aan consultatieplatform</a:t>
                      </a:r>
                    </a:p>
                    <a:p>
                      <a:pPr lvl="0" algn="ctr">
                        <a:buNone/>
                      </a:pPr>
                      <a:endParaRPr lang="nl-BE" sz="1600" b="1" strike="noStrike" noProof="0">
                        <a:solidFill>
                          <a:schemeClr val="tx1"/>
                        </a:solidFill>
                      </a:endParaRPr>
                    </a:p>
                    <a:p>
                      <a:pPr lvl="0" algn="ctr">
                        <a:buNone/>
                      </a:pPr>
                      <a:r>
                        <a:rPr lang="nl-BE" sz="1600" b="1" strike="noStrike" noProof="0">
                          <a:solidFill>
                            <a:schemeClr val="tx1"/>
                          </a:solidFill>
                        </a:rPr>
                        <a:t>Dus out of scope voor lancering platform</a:t>
                      </a:r>
                    </a:p>
                    <a:p>
                      <a:pPr lvl="0" algn="ctr">
                        <a:buNone/>
                      </a:pPr>
                      <a:endParaRPr lang="nl-BE" sz="1600" strike="noStrike" noProof="0">
                        <a:solidFill>
                          <a:schemeClr val="tx1"/>
                        </a:solidFill>
                      </a:endParaRPr>
                    </a:p>
                  </a:txBody>
                  <a:tcPr/>
                </a:tc>
                <a:tc>
                  <a:txBody>
                    <a:bodyPr/>
                    <a:lstStyle/>
                    <a:p>
                      <a:pPr lvl="0" algn="ctr">
                        <a:buNone/>
                      </a:pPr>
                      <a:r>
                        <a:rPr lang="nl-BE" sz="1600" noProof="0"/>
                        <a:t>Prestatiefinanciering </a:t>
                      </a:r>
                    </a:p>
                    <a:p>
                      <a:pPr lvl="0" algn="ctr">
                        <a:buNone/>
                      </a:pPr>
                      <a:endParaRPr lang="nl-BE" sz="1600" noProof="0"/>
                    </a:p>
                    <a:p>
                      <a:pPr lvl="0" algn="ctr">
                        <a:buNone/>
                      </a:pPr>
                      <a:r>
                        <a:rPr lang="nl-BE" sz="1600" noProof="0"/>
                        <a:t>700 euro</a:t>
                      </a:r>
                    </a:p>
                    <a:p>
                      <a:pPr lvl="0" algn="ctr">
                        <a:buNone/>
                      </a:pPr>
                      <a:endParaRPr lang="nl-BE" sz="1600" noProof="0"/>
                    </a:p>
                    <a:p>
                      <a:pPr lvl="0" algn="ctr">
                        <a:buNone/>
                      </a:pPr>
                      <a:r>
                        <a:rPr lang="nl-BE" sz="1600" noProof="0"/>
                        <a:t>Vanaf 1 maart 23</a:t>
                      </a:r>
                    </a:p>
                  </a:txBody>
                  <a:tcPr/>
                </a:tc>
                <a:tc>
                  <a:txBody>
                    <a:bodyPr/>
                    <a:lstStyle/>
                    <a:p>
                      <a:pPr lvl="0" algn="ctr">
                        <a:buNone/>
                      </a:pPr>
                      <a:r>
                        <a:rPr lang="nl-BE" sz="1600" noProof="0"/>
                        <a:t>Prestatiefinanciering</a:t>
                      </a:r>
                    </a:p>
                    <a:p>
                      <a:pPr lvl="0" algn="ctr">
                        <a:buNone/>
                      </a:pPr>
                      <a:endParaRPr lang="nl-BE" sz="1600" noProof="0"/>
                    </a:p>
                    <a:p>
                      <a:pPr lvl="0" algn="ctr">
                        <a:buNone/>
                      </a:pPr>
                      <a:r>
                        <a:rPr lang="nl-BE" sz="1600" noProof="0"/>
                        <a:t>250 euro</a:t>
                      </a:r>
                    </a:p>
                    <a:p>
                      <a:pPr lvl="0" algn="ctr">
                        <a:buNone/>
                      </a:pPr>
                      <a:r>
                        <a:rPr lang="nl-BE" sz="1600" noProof="0"/>
                        <a:t>Waarvan 180 voor onderhoud</a:t>
                      </a:r>
                    </a:p>
                    <a:p>
                      <a:pPr lvl="0" algn="ctr">
                        <a:buNone/>
                      </a:pPr>
                      <a:endParaRPr lang="nl-BE" sz="1600" noProof="0"/>
                    </a:p>
                    <a:p>
                      <a:pPr lvl="0" algn="ctr">
                        <a:buNone/>
                      </a:pPr>
                      <a:r>
                        <a:rPr lang="nl-BE" sz="1600" noProof="0"/>
                        <a:t>Vanaf 1 januari 23</a:t>
                      </a:r>
                    </a:p>
                  </a:txBody>
                  <a:tcPr/>
                </a:tc>
                <a:tc>
                  <a:txBody>
                    <a:bodyPr/>
                    <a:lstStyle/>
                    <a:p>
                      <a:pPr lvl="0" algn="ctr">
                        <a:buNone/>
                      </a:pPr>
                      <a:r>
                        <a:rPr lang="nl-BE" sz="1600" noProof="0" dirty="0"/>
                        <a:t>Prestatiefinanciering</a:t>
                      </a:r>
                    </a:p>
                    <a:p>
                      <a:pPr lvl="0" algn="ctr">
                        <a:buNone/>
                      </a:pPr>
                      <a:endParaRPr lang="nl-BE" sz="1600" noProof="0" dirty="0"/>
                    </a:p>
                    <a:p>
                      <a:pPr lvl="0" algn="ctr">
                        <a:buNone/>
                      </a:pPr>
                      <a:r>
                        <a:rPr lang="nl-BE" sz="1600" noProof="0" dirty="0"/>
                        <a:t>600 euro voor eerste vijf, dan 150, max. 7500 euro </a:t>
                      </a:r>
                    </a:p>
                    <a:p>
                      <a:pPr lvl="0" algn="ctr">
                        <a:buNone/>
                      </a:pPr>
                      <a:r>
                        <a:rPr lang="nl-BE" sz="1600" noProof="0" dirty="0"/>
                        <a:t>(= 35 app)</a:t>
                      </a:r>
                    </a:p>
                  </a:txBody>
                  <a:tcPr>
                    <a:solidFill>
                      <a:srgbClr val="00B0F0"/>
                    </a:solidFill>
                  </a:tcPr>
                </a:tc>
                <a:extLst>
                  <a:ext uri="{0D108BD9-81ED-4DB2-BD59-A6C34878D82A}">
                    <a16:rowId xmlns:a16="http://schemas.microsoft.com/office/drawing/2014/main" val="2474705988"/>
                  </a:ext>
                </a:extLst>
              </a:tr>
            </a:tbl>
          </a:graphicData>
        </a:graphic>
      </p:graphicFrame>
    </p:spTree>
    <p:extLst>
      <p:ext uri="{BB962C8B-B14F-4D97-AF65-F5344CB8AC3E}">
        <p14:creationId xmlns:p14="http://schemas.microsoft.com/office/powerpoint/2010/main" val="255027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0878E1B4-8EDC-C039-D91E-530713FEB1CA}"/>
              </a:ext>
            </a:extLst>
          </p:cNvPr>
          <p:cNvGraphicFramePr>
            <a:graphicFrameLocks noGrp="1"/>
          </p:cNvGraphicFramePr>
          <p:nvPr>
            <p:ph sz="half" idx="10"/>
            <p:extLst>
              <p:ext uri="{D42A27DB-BD31-4B8C-83A1-F6EECF244321}">
                <p14:modId xmlns:p14="http://schemas.microsoft.com/office/powerpoint/2010/main" val="2406576779"/>
              </p:ext>
            </p:extLst>
          </p:nvPr>
        </p:nvGraphicFramePr>
        <p:xfrm>
          <a:off x="733192" y="675485"/>
          <a:ext cx="10725615" cy="550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05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ADD34-423F-FC9A-D1AC-CD1AF45053E0}"/>
              </a:ext>
            </a:extLst>
          </p:cNvPr>
          <p:cNvSpPr>
            <a:spLocks noGrp="1"/>
          </p:cNvSpPr>
          <p:nvPr>
            <p:ph type="title"/>
          </p:nvPr>
        </p:nvSpPr>
        <p:spPr/>
        <p:txBody>
          <a:bodyPr/>
          <a:lstStyle/>
          <a:p>
            <a:r>
              <a:rPr lang="nl-BE"/>
              <a:t>Doelgroepen</a:t>
            </a:r>
          </a:p>
        </p:txBody>
      </p:sp>
      <p:graphicFrame>
        <p:nvGraphicFramePr>
          <p:cNvPr id="4" name="Tijdelijke aanduiding voor inhoud 3">
            <a:extLst>
              <a:ext uri="{FF2B5EF4-FFF2-40B4-BE49-F238E27FC236}">
                <a16:creationId xmlns:a16="http://schemas.microsoft.com/office/drawing/2014/main" id="{A07480DC-63A6-A919-14E5-59EBE4226D33}"/>
              </a:ext>
            </a:extLst>
          </p:cNvPr>
          <p:cNvGraphicFramePr>
            <a:graphicFrameLocks noGrp="1"/>
          </p:cNvGraphicFramePr>
          <p:nvPr>
            <p:ph sz="half" idx="10"/>
            <p:extLst>
              <p:ext uri="{D42A27DB-BD31-4B8C-83A1-F6EECF244321}">
                <p14:modId xmlns:p14="http://schemas.microsoft.com/office/powerpoint/2010/main" val="2675083563"/>
              </p:ext>
            </p:extLst>
          </p:nvPr>
        </p:nvGraphicFramePr>
        <p:xfrm>
          <a:off x="838200" y="1775460"/>
          <a:ext cx="10515600" cy="3307080"/>
        </p:xfrm>
        <a:graphic>
          <a:graphicData uri="http://schemas.openxmlformats.org/drawingml/2006/table">
            <a:tbl>
              <a:tblPr firstRow="1" bandRow="1">
                <a:tableStyleId>{5C22544A-7EE6-4342-B048-85BDC9FD1C3A}</a:tableStyleId>
              </a:tblPr>
              <a:tblGrid>
                <a:gridCol w="1945432">
                  <a:extLst>
                    <a:ext uri="{9D8B030D-6E8A-4147-A177-3AD203B41FA5}">
                      <a16:colId xmlns:a16="http://schemas.microsoft.com/office/drawing/2014/main" val="2625727673"/>
                    </a:ext>
                  </a:extLst>
                </a:gridCol>
                <a:gridCol w="1559768">
                  <a:extLst>
                    <a:ext uri="{9D8B030D-6E8A-4147-A177-3AD203B41FA5}">
                      <a16:colId xmlns:a16="http://schemas.microsoft.com/office/drawing/2014/main" val="3512841171"/>
                    </a:ext>
                  </a:extLst>
                </a:gridCol>
                <a:gridCol w="1752600">
                  <a:extLst>
                    <a:ext uri="{9D8B030D-6E8A-4147-A177-3AD203B41FA5}">
                      <a16:colId xmlns:a16="http://schemas.microsoft.com/office/drawing/2014/main" val="3867472674"/>
                    </a:ext>
                  </a:extLst>
                </a:gridCol>
                <a:gridCol w="1752600">
                  <a:extLst>
                    <a:ext uri="{9D8B030D-6E8A-4147-A177-3AD203B41FA5}">
                      <a16:colId xmlns:a16="http://schemas.microsoft.com/office/drawing/2014/main" val="163719342"/>
                    </a:ext>
                  </a:extLst>
                </a:gridCol>
                <a:gridCol w="1752600">
                  <a:extLst>
                    <a:ext uri="{9D8B030D-6E8A-4147-A177-3AD203B41FA5}">
                      <a16:colId xmlns:a16="http://schemas.microsoft.com/office/drawing/2014/main" val="3297489006"/>
                    </a:ext>
                  </a:extLst>
                </a:gridCol>
                <a:gridCol w="1752600">
                  <a:extLst>
                    <a:ext uri="{9D8B030D-6E8A-4147-A177-3AD203B41FA5}">
                      <a16:colId xmlns:a16="http://schemas.microsoft.com/office/drawing/2014/main" val="3124153477"/>
                    </a:ext>
                  </a:extLst>
                </a:gridCol>
              </a:tblGrid>
              <a:tr h="370840">
                <a:tc>
                  <a:txBody>
                    <a:bodyPr/>
                    <a:lstStyle/>
                    <a:p>
                      <a:endParaRPr lang="nl-BE"/>
                    </a:p>
                  </a:txBody>
                  <a:tcPr/>
                </a:tc>
                <a:tc>
                  <a:txBody>
                    <a:bodyPr/>
                    <a:lstStyle/>
                    <a:p>
                      <a:r>
                        <a:rPr lang="nl-BE"/>
                        <a:t>18%</a:t>
                      </a:r>
                    </a:p>
                  </a:txBody>
                  <a:tcPr/>
                </a:tc>
                <a:tc>
                  <a:txBody>
                    <a:bodyPr/>
                    <a:lstStyle/>
                    <a:p>
                      <a:r>
                        <a:rPr lang="nl-BE"/>
                        <a:t>14%</a:t>
                      </a:r>
                    </a:p>
                  </a:txBody>
                  <a:tcPr/>
                </a:tc>
                <a:tc>
                  <a:txBody>
                    <a:bodyPr/>
                    <a:lstStyle/>
                    <a:p>
                      <a:r>
                        <a:rPr lang="nl-BE"/>
                        <a:t>20%</a:t>
                      </a:r>
                    </a:p>
                  </a:txBody>
                  <a:tcPr/>
                </a:tc>
                <a:tc>
                  <a:txBody>
                    <a:bodyPr/>
                    <a:lstStyle/>
                    <a:p>
                      <a:r>
                        <a:rPr lang="nl-BE"/>
                        <a:t>13%</a:t>
                      </a:r>
                    </a:p>
                  </a:txBody>
                  <a:tcPr/>
                </a:tc>
                <a:tc>
                  <a:txBody>
                    <a:bodyPr/>
                    <a:lstStyle/>
                    <a:p>
                      <a:r>
                        <a:rPr lang="nl-BE"/>
                        <a:t>35%</a:t>
                      </a:r>
                    </a:p>
                  </a:txBody>
                  <a:tcPr/>
                </a:tc>
                <a:extLst>
                  <a:ext uri="{0D108BD9-81ED-4DB2-BD59-A6C34878D82A}">
                    <a16:rowId xmlns:a16="http://schemas.microsoft.com/office/drawing/2014/main" val="965277247"/>
                  </a:ext>
                </a:extLst>
              </a:tr>
              <a:tr h="370840">
                <a:tc>
                  <a:txBody>
                    <a:bodyPr/>
                    <a:lstStyle/>
                    <a:p>
                      <a:r>
                        <a:rPr lang="nl-BE" b="1">
                          <a:solidFill>
                            <a:schemeClr val="bg1"/>
                          </a:solidFill>
                        </a:rPr>
                        <a:t>Categorie</a:t>
                      </a:r>
                    </a:p>
                  </a:txBody>
                  <a:tcPr>
                    <a:solidFill>
                      <a:schemeClr val="accent1"/>
                    </a:solidFill>
                  </a:tcPr>
                </a:tc>
                <a:tc>
                  <a:txBody>
                    <a:bodyPr/>
                    <a:lstStyle/>
                    <a:p>
                      <a:r>
                        <a:rPr lang="nl-BE" b="1">
                          <a:solidFill>
                            <a:schemeClr val="bg1"/>
                          </a:solidFill>
                        </a:rPr>
                        <a:t>1</a:t>
                      </a:r>
                    </a:p>
                  </a:txBody>
                  <a:tcPr>
                    <a:solidFill>
                      <a:schemeClr val="accent1"/>
                    </a:solidFill>
                  </a:tcPr>
                </a:tc>
                <a:tc>
                  <a:txBody>
                    <a:bodyPr/>
                    <a:lstStyle/>
                    <a:p>
                      <a:r>
                        <a:rPr lang="nl-BE" b="1">
                          <a:solidFill>
                            <a:schemeClr val="bg1"/>
                          </a:solidFill>
                        </a:rPr>
                        <a:t>2</a:t>
                      </a:r>
                    </a:p>
                  </a:txBody>
                  <a:tcPr>
                    <a:solidFill>
                      <a:schemeClr val="accent1"/>
                    </a:solidFill>
                  </a:tcPr>
                </a:tc>
                <a:tc>
                  <a:txBody>
                    <a:bodyPr/>
                    <a:lstStyle/>
                    <a:p>
                      <a:r>
                        <a:rPr lang="nl-BE" b="1">
                          <a:solidFill>
                            <a:schemeClr val="bg1"/>
                          </a:solidFill>
                        </a:rPr>
                        <a:t>3</a:t>
                      </a:r>
                    </a:p>
                  </a:txBody>
                  <a:tcPr>
                    <a:solidFill>
                      <a:schemeClr val="accent1"/>
                    </a:solidFill>
                  </a:tcPr>
                </a:tc>
                <a:tc>
                  <a:txBody>
                    <a:bodyPr/>
                    <a:lstStyle/>
                    <a:p>
                      <a:r>
                        <a:rPr lang="nl-BE" b="1">
                          <a:solidFill>
                            <a:schemeClr val="bg1"/>
                          </a:solidFill>
                        </a:rPr>
                        <a:t>4</a:t>
                      </a:r>
                    </a:p>
                  </a:txBody>
                  <a:tcPr>
                    <a:solidFill>
                      <a:schemeClr val="accent1"/>
                    </a:solidFill>
                  </a:tcPr>
                </a:tc>
                <a:tc>
                  <a:txBody>
                    <a:bodyPr/>
                    <a:lstStyle/>
                    <a:p>
                      <a:r>
                        <a:rPr lang="nl-BE" b="1">
                          <a:solidFill>
                            <a:schemeClr val="bg1"/>
                          </a:solidFill>
                        </a:rPr>
                        <a:t>5</a:t>
                      </a:r>
                    </a:p>
                  </a:txBody>
                  <a:tcPr>
                    <a:solidFill>
                      <a:schemeClr val="accent1"/>
                    </a:solidFill>
                  </a:tcPr>
                </a:tc>
                <a:extLst>
                  <a:ext uri="{0D108BD9-81ED-4DB2-BD59-A6C34878D82A}">
                    <a16:rowId xmlns:a16="http://schemas.microsoft.com/office/drawing/2014/main" val="3004878647"/>
                  </a:ext>
                </a:extLst>
              </a:tr>
              <a:tr h="370840">
                <a:tc>
                  <a:txBody>
                    <a:bodyPr/>
                    <a:lstStyle/>
                    <a:p>
                      <a:r>
                        <a:rPr lang="nl-BE"/>
                        <a:t>Alleenstaande</a:t>
                      </a:r>
                    </a:p>
                  </a:txBody>
                  <a:tcPr/>
                </a:tc>
                <a:tc>
                  <a:txBody>
                    <a:bodyPr/>
                    <a:lstStyle/>
                    <a:p>
                      <a:r>
                        <a:rPr lang="nl-BE" sz="1800" b="0" i="0" kern="1200">
                          <a:solidFill>
                            <a:schemeClr val="dk1"/>
                          </a:solidFill>
                          <a:effectLst/>
                          <a:latin typeface="+mn-lt"/>
                          <a:ea typeface="+mn-ea"/>
                          <a:cs typeface="+mn-cs"/>
                        </a:rPr>
                        <a:t>&gt; 51.990 euro</a:t>
                      </a:r>
                      <a:endParaRPr lang="nl-BE"/>
                    </a:p>
                  </a:txBody>
                  <a:tcPr/>
                </a:tc>
                <a:tc>
                  <a:txBody>
                    <a:bodyPr/>
                    <a:lstStyle/>
                    <a:p>
                      <a:r>
                        <a:rPr lang="nl-BE" sz="1800" b="0" i="0" kern="1200">
                          <a:solidFill>
                            <a:schemeClr val="dk1"/>
                          </a:solidFill>
                          <a:effectLst/>
                          <a:latin typeface="+mn-lt"/>
                          <a:ea typeface="+mn-ea"/>
                          <a:cs typeface="+mn-cs"/>
                        </a:rPr>
                        <a:t>&gt; 40.860 euro</a:t>
                      </a:r>
                      <a:endParaRPr lang="nl-BE"/>
                    </a:p>
                  </a:txBody>
                  <a:tcPr/>
                </a:tc>
                <a:tc>
                  <a:txBody>
                    <a:bodyPr/>
                    <a:lstStyle/>
                    <a:p>
                      <a:pPr algn="l" fontAlgn="t"/>
                      <a:r>
                        <a:rPr lang="nl-BE">
                          <a:effectLst/>
                          <a:latin typeface="inherit"/>
                        </a:rPr>
                        <a:t>≤ 40.860 euro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a:t>
                      </a:r>
                      <a:r>
                        <a:rPr lang="en-US" sz="1800" b="0" i="0" u="none" strike="noStrike" noProof="0"/>
                        <a:t> 28.190 euro</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a:t>
                      </a:r>
                      <a:r>
                        <a:rPr lang="en-US"/>
                        <a:t> 23.380 euro</a:t>
                      </a:r>
                    </a:p>
                  </a:txBody>
                  <a:tcPr/>
                </a:tc>
                <a:extLst>
                  <a:ext uri="{0D108BD9-81ED-4DB2-BD59-A6C34878D82A}">
                    <a16:rowId xmlns:a16="http://schemas.microsoft.com/office/drawing/2014/main" val="3128076734"/>
                  </a:ext>
                </a:extLst>
              </a:tr>
              <a:tr h="370840">
                <a:tc>
                  <a:txBody>
                    <a:bodyPr/>
                    <a:lstStyle/>
                    <a:p>
                      <a:r>
                        <a:rPr lang="nl-BE"/>
                        <a:t>Alleenstaande met één persoon ten laste</a:t>
                      </a:r>
                    </a:p>
                  </a:txBody>
                  <a:tcPr/>
                </a:tc>
                <a:tc>
                  <a:txBody>
                    <a:bodyPr/>
                    <a:lstStyle/>
                    <a:p>
                      <a:r>
                        <a:rPr lang="nl-BE" sz="1800" b="0" i="0" kern="1200">
                          <a:solidFill>
                            <a:schemeClr val="dk1"/>
                          </a:solidFill>
                          <a:effectLst/>
                          <a:latin typeface="+mn-lt"/>
                          <a:ea typeface="+mn-ea"/>
                          <a:cs typeface="+mn-cs"/>
                        </a:rPr>
                        <a:t>&gt; 74.280 euro</a:t>
                      </a:r>
                      <a:endParaRPr lang="nl-BE"/>
                    </a:p>
                  </a:txBody>
                  <a:tcPr/>
                </a:tc>
                <a:tc>
                  <a:txBody>
                    <a:bodyPr/>
                    <a:lstStyle/>
                    <a:p>
                      <a:r>
                        <a:rPr lang="nl-BE" sz="1800" b="0" i="0" kern="1200">
                          <a:solidFill>
                            <a:schemeClr val="dk1"/>
                          </a:solidFill>
                          <a:effectLst/>
                          <a:latin typeface="+mn-lt"/>
                          <a:ea typeface="+mn-ea"/>
                          <a:cs typeface="+mn-cs"/>
                        </a:rPr>
                        <a:t>&gt; 57.190 euro</a:t>
                      </a:r>
                      <a:endParaRPr lang="nl-BE"/>
                    </a:p>
                  </a:txBody>
                  <a:tcPr/>
                </a:tc>
                <a:tc>
                  <a:txBody>
                    <a:bodyPr/>
                    <a:lstStyle/>
                    <a:p>
                      <a:r>
                        <a:rPr lang="nl-BE" sz="1800" b="0" i="0" kern="1200">
                          <a:solidFill>
                            <a:schemeClr val="dk1"/>
                          </a:solidFill>
                          <a:effectLst/>
                          <a:latin typeface="+mn-lt"/>
                          <a:ea typeface="+mn-ea"/>
                          <a:cs typeface="+mn-cs"/>
                        </a:rPr>
                        <a:t>≤ 57.190 euro</a:t>
                      </a:r>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 </a:t>
                      </a:r>
                      <a:r>
                        <a:rPr lang="en-US" sz="1800" b="0" i="0" u="none" strike="noStrike" noProof="0">
                          <a:latin typeface="+mn-lt"/>
                        </a:rPr>
                        <a:t>42.290 euro</a:t>
                      </a:r>
                      <a:endParaRPr lang="en-US"/>
                    </a:p>
                    <a:p>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 </a:t>
                      </a:r>
                      <a:r>
                        <a:rPr lang="en-US"/>
                        <a:t>35.060 euro</a:t>
                      </a:r>
                    </a:p>
                    <a:p>
                      <a:endParaRPr lang="nl-BE"/>
                    </a:p>
                  </a:txBody>
                  <a:tcPr/>
                </a:tc>
                <a:extLst>
                  <a:ext uri="{0D108BD9-81ED-4DB2-BD59-A6C34878D82A}">
                    <a16:rowId xmlns:a16="http://schemas.microsoft.com/office/drawing/2014/main" val="1776695657"/>
                  </a:ext>
                </a:extLst>
              </a:tr>
              <a:tr h="370840">
                <a:tc>
                  <a:txBody>
                    <a:bodyPr/>
                    <a:lstStyle/>
                    <a:p>
                      <a:r>
                        <a:rPr lang="nl-BE"/>
                        <a:t>Koppel zonder personen ten laste</a:t>
                      </a:r>
                    </a:p>
                  </a:txBody>
                  <a:tcPr/>
                </a:tc>
                <a:tc>
                  <a:txBody>
                    <a:bodyPr/>
                    <a:lstStyle/>
                    <a:p>
                      <a:r>
                        <a:rPr lang="nl-BE" sz="1800" b="0" i="0" kern="1200">
                          <a:solidFill>
                            <a:schemeClr val="dk1"/>
                          </a:solidFill>
                          <a:effectLst/>
                          <a:latin typeface="+mn-lt"/>
                          <a:ea typeface="+mn-ea"/>
                          <a:cs typeface="+mn-cs"/>
                        </a:rPr>
                        <a:t>&gt; 74.280 euro</a:t>
                      </a:r>
                      <a:endParaRPr lang="nl-BE"/>
                    </a:p>
                  </a:txBody>
                  <a:tcPr/>
                </a:tc>
                <a:tc>
                  <a:txBody>
                    <a:bodyPr/>
                    <a:lstStyle/>
                    <a:p>
                      <a:r>
                        <a:rPr lang="nl-BE" sz="1800" b="0" i="0" kern="1200">
                          <a:solidFill>
                            <a:schemeClr val="dk1"/>
                          </a:solidFill>
                          <a:effectLst/>
                          <a:latin typeface="+mn-lt"/>
                          <a:ea typeface="+mn-ea"/>
                          <a:cs typeface="+mn-cs"/>
                        </a:rPr>
                        <a:t>&gt; 57.190 euro</a:t>
                      </a:r>
                      <a:endParaRPr lang="nl-BE"/>
                    </a:p>
                  </a:txBody>
                  <a:tcPr/>
                </a:tc>
                <a:tc>
                  <a:txBody>
                    <a:bodyPr/>
                    <a:lstStyle/>
                    <a:p>
                      <a:r>
                        <a:rPr lang="nl-BE" sz="1800" b="0" i="0" kern="1200">
                          <a:solidFill>
                            <a:schemeClr val="dk1"/>
                          </a:solidFill>
                          <a:effectLst/>
                          <a:latin typeface="+mn-lt"/>
                          <a:ea typeface="+mn-ea"/>
                          <a:cs typeface="+mn-cs"/>
                        </a:rPr>
                        <a:t>≤57.190 euro</a:t>
                      </a:r>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 </a:t>
                      </a:r>
                      <a:r>
                        <a:rPr lang="en-US" sz="1800" b="0" i="0" u="none" strike="noStrike" noProof="0">
                          <a:latin typeface="+mn-lt"/>
                        </a:rPr>
                        <a:t>42.290 euro</a:t>
                      </a:r>
                      <a:endParaRPr lang="en-US"/>
                    </a:p>
                    <a:p>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 </a:t>
                      </a:r>
                      <a:r>
                        <a:rPr lang="en-US"/>
                        <a:t>35.060 euro</a:t>
                      </a:r>
                    </a:p>
                    <a:p>
                      <a:endParaRPr lang="nl-BE"/>
                    </a:p>
                  </a:txBody>
                  <a:tcPr/>
                </a:tc>
                <a:extLst>
                  <a:ext uri="{0D108BD9-81ED-4DB2-BD59-A6C34878D82A}">
                    <a16:rowId xmlns:a16="http://schemas.microsoft.com/office/drawing/2014/main" val="1395702777"/>
                  </a:ext>
                </a:extLst>
              </a:tr>
              <a:tr h="370840">
                <a:tc>
                  <a:txBody>
                    <a:bodyPr/>
                    <a:lstStyle/>
                    <a:p>
                      <a:r>
                        <a:rPr lang="nl-BE"/>
                        <a:t>Verhoging per persoon ten laste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+ 4.170 euro</a:t>
                      </a:r>
                    </a:p>
                    <a:p>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+ 4.170 euro</a:t>
                      </a:r>
                    </a:p>
                    <a:p>
                      <a:endParaRPr lang="nl-BE"/>
                    </a:p>
                  </a:txBody>
                  <a:tcPr/>
                </a:tc>
                <a:tc>
                  <a:txBody>
                    <a:bodyPr/>
                    <a:lstStyle/>
                    <a:p>
                      <a:r>
                        <a:rPr lang="nl-BE"/>
                        <a:t>+ 4.170 euro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noProof="0">
                          <a:latin typeface="+mn-lt"/>
                        </a:rPr>
                        <a:t>+ 4.180 euro</a:t>
                      </a:r>
                      <a:endParaRPr lang="en-US"/>
                    </a:p>
                    <a:p>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+ 4.180 euro</a:t>
                      </a:r>
                    </a:p>
                    <a:p>
                      <a:endParaRPr lang="nl-BE"/>
                    </a:p>
                  </a:txBody>
                  <a:tcPr/>
                </a:tc>
                <a:extLst>
                  <a:ext uri="{0D108BD9-81ED-4DB2-BD59-A6C34878D82A}">
                    <a16:rowId xmlns:a16="http://schemas.microsoft.com/office/drawing/2014/main" val="771648551"/>
                  </a:ext>
                </a:extLst>
              </a:tr>
            </a:tbl>
          </a:graphicData>
        </a:graphic>
      </p:graphicFrame>
      <p:graphicFrame>
        <p:nvGraphicFramePr>
          <p:cNvPr id="6" name="Tabel 5">
            <a:extLst>
              <a:ext uri="{FF2B5EF4-FFF2-40B4-BE49-F238E27FC236}">
                <a16:creationId xmlns:a16="http://schemas.microsoft.com/office/drawing/2014/main" id="{E5067C0D-78D4-D350-2149-8B10BF33F577}"/>
              </a:ext>
            </a:extLst>
          </p:cNvPr>
          <p:cNvGraphicFramePr>
            <a:graphicFrameLocks noGrp="1"/>
          </p:cNvGraphicFramePr>
          <p:nvPr>
            <p:extLst>
              <p:ext uri="{D42A27DB-BD31-4B8C-83A1-F6EECF244321}">
                <p14:modId xmlns:p14="http://schemas.microsoft.com/office/powerpoint/2010/main" val="263397281"/>
              </p:ext>
            </p:extLst>
          </p:nvPr>
        </p:nvGraphicFramePr>
        <p:xfrm>
          <a:off x="4367808" y="5157192"/>
          <a:ext cx="6985992" cy="370840"/>
        </p:xfrm>
        <a:graphic>
          <a:graphicData uri="http://schemas.openxmlformats.org/drawingml/2006/table">
            <a:tbl>
              <a:tblPr firstRow="1" bandRow="1">
                <a:tableStyleId>{5C22544A-7EE6-4342-B048-85BDC9FD1C3A}</a:tableStyleId>
              </a:tblPr>
              <a:tblGrid>
                <a:gridCol w="6985992">
                  <a:extLst>
                    <a:ext uri="{9D8B030D-6E8A-4147-A177-3AD203B41FA5}">
                      <a16:colId xmlns:a16="http://schemas.microsoft.com/office/drawing/2014/main" val="3947070308"/>
                    </a:ext>
                  </a:extLst>
                </a:gridCol>
              </a:tblGrid>
              <a:tr h="370840">
                <a:tc>
                  <a:txBody>
                    <a:bodyPr/>
                    <a:lstStyle/>
                    <a:p>
                      <a:pPr algn="ctr"/>
                      <a:r>
                        <a:rPr lang="nl-BE"/>
                        <a:t>MVB Basis één begeleiding: 82%</a:t>
                      </a:r>
                    </a:p>
                  </a:txBody>
                  <a:tcPr>
                    <a:solidFill>
                      <a:srgbClr val="00B0F0"/>
                    </a:solidFill>
                  </a:tcPr>
                </a:tc>
                <a:extLst>
                  <a:ext uri="{0D108BD9-81ED-4DB2-BD59-A6C34878D82A}">
                    <a16:rowId xmlns:a16="http://schemas.microsoft.com/office/drawing/2014/main" val="2569177608"/>
                  </a:ext>
                </a:extLst>
              </a:tr>
            </a:tbl>
          </a:graphicData>
        </a:graphic>
      </p:graphicFrame>
      <p:graphicFrame>
        <p:nvGraphicFramePr>
          <p:cNvPr id="3" name="Tabel 2">
            <a:extLst>
              <a:ext uri="{FF2B5EF4-FFF2-40B4-BE49-F238E27FC236}">
                <a16:creationId xmlns:a16="http://schemas.microsoft.com/office/drawing/2014/main" id="{045AE17E-291C-F198-C5D4-11E9D757A578}"/>
              </a:ext>
            </a:extLst>
          </p:cNvPr>
          <p:cNvGraphicFramePr>
            <a:graphicFrameLocks noGrp="1"/>
          </p:cNvGraphicFramePr>
          <p:nvPr>
            <p:extLst>
              <p:ext uri="{D42A27DB-BD31-4B8C-83A1-F6EECF244321}">
                <p14:modId xmlns:p14="http://schemas.microsoft.com/office/powerpoint/2010/main" val="1171307992"/>
              </p:ext>
            </p:extLst>
          </p:nvPr>
        </p:nvGraphicFramePr>
        <p:xfrm>
          <a:off x="7896199" y="5602684"/>
          <a:ext cx="3477681" cy="640080"/>
        </p:xfrm>
        <a:graphic>
          <a:graphicData uri="http://schemas.openxmlformats.org/drawingml/2006/table">
            <a:tbl>
              <a:tblPr firstRow="1" bandRow="1">
                <a:tableStyleId>{5C22544A-7EE6-4342-B048-85BDC9FD1C3A}</a:tableStyleId>
              </a:tblPr>
              <a:tblGrid>
                <a:gridCol w="3477681">
                  <a:extLst>
                    <a:ext uri="{9D8B030D-6E8A-4147-A177-3AD203B41FA5}">
                      <a16:colId xmlns:a16="http://schemas.microsoft.com/office/drawing/2014/main" val="3947070308"/>
                    </a:ext>
                  </a:extLst>
                </a:gridCol>
              </a:tblGrid>
              <a:tr h="370840">
                <a:tc>
                  <a:txBody>
                    <a:bodyPr/>
                    <a:lstStyle/>
                    <a:p>
                      <a:pPr algn="ctr"/>
                      <a:r>
                        <a:rPr lang="nl-BE"/>
                        <a:t>MVB Basis twee begeleidingen: 48%</a:t>
                      </a:r>
                    </a:p>
                  </a:txBody>
                  <a:tcPr>
                    <a:solidFill>
                      <a:srgbClr val="00B0F0"/>
                    </a:solidFill>
                  </a:tcPr>
                </a:tc>
                <a:extLst>
                  <a:ext uri="{0D108BD9-81ED-4DB2-BD59-A6C34878D82A}">
                    <a16:rowId xmlns:a16="http://schemas.microsoft.com/office/drawing/2014/main" val="2569177608"/>
                  </a:ext>
                </a:extLst>
              </a:tr>
            </a:tbl>
          </a:graphicData>
        </a:graphic>
      </p:graphicFrame>
    </p:spTree>
    <p:extLst>
      <p:ext uri="{BB962C8B-B14F-4D97-AF65-F5344CB8AC3E}">
        <p14:creationId xmlns:p14="http://schemas.microsoft.com/office/powerpoint/2010/main" val="7840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A82DC-BB4E-AAA8-D134-FB459D808915}"/>
              </a:ext>
            </a:extLst>
          </p:cNvPr>
          <p:cNvSpPr>
            <a:spLocks noGrp="1"/>
          </p:cNvSpPr>
          <p:nvPr>
            <p:ph type="title"/>
          </p:nvPr>
        </p:nvSpPr>
        <p:spPr/>
        <p:txBody>
          <a:bodyPr/>
          <a:lstStyle/>
          <a:p>
            <a:r>
              <a:rPr lang="nl-BE" sz="4000"/>
              <a:t>Artikel 7.9.2/1, Energiebesluit, § 1 (basistaken)</a:t>
            </a:r>
          </a:p>
        </p:txBody>
      </p:sp>
      <p:sp>
        <p:nvSpPr>
          <p:cNvPr id="3" name="Tijdelijke aanduiding voor inhoud 2">
            <a:extLst>
              <a:ext uri="{FF2B5EF4-FFF2-40B4-BE49-F238E27FC236}">
                <a16:creationId xmlns:a16="http://schemas.microsoft.com/office/drawing/2014/main" id="{ACCE765C-6FEB-6E7D-EEA3-D45FF9FA110E}"/>
              </a:ext>
            </a:extLst>
          </p:cNvPr>
          <p:cNvSpPr>
            <a:spLocks noGrp="1"/>
          </p:cNvSpPr>
          <p:nvPr>
            <p:ph sz="half" idx="10"/>
          </p:nvPr>
        </p:nvSpPr>
        <p:spPr>
          <a:xfrm>
            <a:off x="911424" y="1196752"/>
            <a:ext cx="10515600" cy="5037474"/>
          </a:xfrm>
        </p:spPr>
        <p:txBody>
          <a:bodyPr/>
          <a:lstStyle/>
          <a:p>
            <a:pPr indent="0">
              <a:buNone/>
            </a:pPr>
            <a:r>
              <a:rPr lang="nl-NL" sz="1800"/>
              <a:t>5° voor huishoudelijke afnemers die voldoen aan de inkomensgrenzen, vermeld in artikel 5.187, tweede lid, van het Besluit Vlaamse Codex Wonen van 2021, tot en met 31 december 2026 één begeleidings- en ondersteuningstraject opstarten met het oog op energetische renovatiewerken en renovatiewerken in het kader van de woningkwaliteit; </a:t>
            </a:r>
            <a:r>
              <a:rPr lang="nl-NL" sz="1800">
                <a:sym typeface="Wingdings" panose="05000000000000000000" pitchFamily="2" charset="2"/>
              </a:rPr>
              <a:t> </a:t>
            </a:r>
            <a:r>
              <a:rPr lang="nl-NL" sz="1800">
                <a:highlight>
                  <a:srgbClr val="FFFF00"/>
                </a:highlight>
              </a:rPr>
              <a:t>MVB Basis woningen begeleiding één werk vanaf doelgroep 2</a:t>
            </a:r>
          </a:p>
          <a:p>
            <a:pPr indent="0">
              <a:buNone/>
            </a:pPr>
            <a:endParaRPr lang="nl-NL" sz="1800"/>
          </a:p>
          <a:p>
            <a:pPr indent="0">
              <a:buNone/>
            </a:pPr>
            <a:r>
              <a:rPr lang="nl-NL" sz="1800"/>
              <a:t>In afwijking het eerste lid, 5°, zijn voor huishoudelijke afnemers die voldoen aan de inkomensgrenzen, vermeld in 6.4.1/6/3, derde lid, tot en met 31 december 2026 twee begeleidings- en ondersteuningstrajecten mogelijk. </a:t>
            </a:r>
            <a:r>
              <a:rPr lang="nl-NL" sz="1800">
                <a:sym typeface="Wingdings" panose="05000000000000000000" pitchFamily="2" charset="2"/>
              </a:rPr>
              <a:t> </a:t>
            </a:r>
            <a:r>
              <a:rPr lang="nl-NL" sz="1800">
                <a:highlight>
                  <a:srgbClr val="FFFF00"/>
                </a:highlight>
                <a:sym typeface="Wingdings" panose="05000000000000000000" pitchFamily="2" charset="2"/>
              </a:rPr>
              <a:t>MVB Basis woningen begeleiding twee werken vanaf doelgroep 4</a:t>
            </a:r>
            <a:br>
              <a:rPr lang="nl-NL" sz="1800"/>
            </a:br>
            <a:br>
              <a:rPr lang="nl-NL" sz="1800"/>
            </a:br>
            <a:r>
              <a:rPr lang="nl-NL" sz="1800"/>
              <a:t>In afwijking van het eerste lid, 5°, kan het energiehuis ook de </a:t>
            </a:r>
            <a:r>
              <a:rPr lang="nl-NL" sz="1800" u="sng"/>
              <a:t>vereniging van mede-eigenaars </a:t>
            </a:r>
            <a:r>
              <a:rPr lang="nl-NL" sz="1800"/>
              <a:t>tot en met 31 december 2026 éénmalig begeleiden en ondersteunen met het oog op energetische renovatiewerken en renovatiewerken in het kader van de woningkwaliteit van het gebouw waarvoor de vereniging van mede-eigenaars verantwoordelijk is. </a:t>
            </a:r>
            <a:r>
              <a:rPr lang="nl-NL" sz="1800">
                <a:highlight>
                  <a:srgbClr val="FFFF00"/>
                </a:highlight>
                <a:sym typeface="Wingdings" panose="05000000000000000000" pitchFamily="2" charset="2"/>
              </a:rPr>
              <a:t> MVB Basis voor </a:t>
            </a:r>
            <a:r>
              <a:rPr lang="nl-NL" sz="1800" err="1">
                <a:highlight>
                  <a:srgbClr val="FFFF00"/>
                </a:highlight>
                <a:sym typeface="Wingdings" panose="05000000000000000000" pitchFamily="2" charset="2"/>
              </a:rPr>
              <a:t>VME’s</a:t>
            </a:r>
            <a:endParaRPr lang="nl-NL" sz="1800">
              <a:highlight>
                <a:srgbClr val="FFFF00"/>
              </a:highlight>
            </a:endParaRPr>
          </a:p>
          <a:p>
            <a:pPr indent="0">
              <a:buNone/>
            </a:pPr>
            <a:endParaRPr lang="nl-NL" sz="1800"/>
          </a:p>
          <a:p>
            <a:pPr indent="0">
              <a:buNone/>
            </a:pPr>
            <a:r>
              <a:rPr lang="nl-NL" sz="1800"/>
              <a:t>9° </a:t>
            </a:r>
            <a:r>
              <a:rPr lang="nl-NL" sz="1800" u="sng"/>
              <a:t>verenigingen van mede-eigenaars </a:t>
            </a:r>
            <a:r>
              <a:rPr lang="nl-NL" sz="1800"/>
              <a:t>die zich willen voorbereiden op een grondige renovatie van de gemeenschappelijke delen van een woongebouw met </a:t>
            </a:r>
            <a:r>
              <a:rPr lang="nl-NL" sz="1800" u="sng"/>
              <a:t>minstens 15 wooneenheden </a:t>
            </a:r>
            <a:r>
              <a:rPr lang="nl-NL" sz="1800"/>
              <a:t>tot en met 31 december 2026 informeren, adviseren en begeleiden bij het proces dat leidt tot een renovatiebeslissing. De taken die moeten worden uitgevoerd, zijn minstens de volgende: (…) </a:t>
            </a:r>
            <a:r>
              <a:rPr lang="nl-NL" sz="1800">
                <a:highlight>
                  <a:srgbClr val="FFFF00"/>
                </a:highlight>
                <a:sym typeface="Wingdings" panose="05000000000000000000" pitchFamily="2" charset="2"/>
              </a:rPr>
              <a:t> MVB VME Renovatiemasterplan (coach)</a:t>
            </a:r>
            <a:endParaRPr lang="nl-BE" sz="1800">
              <a:highlight>
                <a:srgbClr val="FFFF00"/>
              </a:highlight>
            </a:endParaRPr>
          </a:p>
        </p:txBody>
      </p:sp>
    </p:spTree>
    <p:extLst>
      <p:ext uri="{BB962C8B-B14F-4D97-AF65-F5344CB8AC3E}">
        <p14:creationId xmlns:p14="http://schemas.microsoft.com/office/powerpoint/2010/main" val="169330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17839-DE27-585A-E3AF-61A1567E98BF}"/>
              </a:ext>
            </a:extLst>
          </p:cNvPr>
          <p:cNvSpPr>
            <a:spLocks noGrp="1"/>
          </p:cNvSpPr>
          <p:nvPr>
            <p:ph type="title"/>
          </p:nvPr>
        </p:nvSpPr>
        <p:spPr/>
        <p:txBody>
          <a:bodyPr/>
          <a:lstStyle/>
          <a:p>
            <a:r>
              <a:rPr lang="nl-BE"/>
              <a:t>Regelgeving Energiebesluit: taken VME</a:t>
            </a:r>
          </a:p>
        </p:txBody>
      </p:sp>
      <p:sp>
        <p:nvSpPr>
          <p:cNvPr id="3" name="Tijdelijke aanduiding voor inhoud 2">
            <a:extLst>
              <a:ext uri="{FF2B5EF4-FFF2-40B4-BE49-F238E27FC236}">
                <a16:creationId xmlns:a16="http://schemas.microsoft.com/office/drawing/2014/main" id="{5C77B944-B7ED-1FBB-D379-F81FC846E71A}"/>
              </a:ext>
            </a:extLst>
          </p:cNvPr>
          <p:cNvSpPr>
            <a:spLocks noGrp="1"/>
          </p:cNvSpPr>
          <p:nvPr>
            <p:ph sz="half" idx="10"/>
          </p:nvPr>
        </p:nvSpPr>
        <p:spPr>
          <a:xfrm>
            <a:off x="838200" y="1052736"/>
            <a:ext cx="10515600" cy="5037474"/>
          </a:xfrm>
        </p:spPr>
        <p:txBody>
          <a:bodyPr/>
          <a:lstStyle/>
          <a:p>
            <a:pPr indent="0">
              <a:buNone/>
            </a:pPr>
            <a:r>
              <a:rPr lang="nl-NL" sz="1800"/>
              <a:t>a)    de vereniging van mede-eigenaars en de syndicus informeren over de energiebesparing en vanuit een neutrale expertpositie toelichting geven bij het nut en de noodzaak om grondig te renoveren;</a:t>
            </a:r>
            <a:br>
              <a:rPr lang="nl-NL" sz="1800"/>
            </a:br>
            <a:r>
              <a:rPr lang="nl-NL" sz="1800"/>
              <a:t>b)    advies verlenen over een plan van aanpak, zowel aan de vereniging van mede-eigenaars als aan de individuele eigenaar van het woongebouw zowel voor een gefaseerde aanpak als een aanpak waarbij alle werken tegelijkertijd worden uitgevoerd;</a:t>
            </a:r>
            <a:br>
              <a:rPr lang="nl-NL" sz="1800"/>
            </a:br>
            <a:r>
              <a:rPr lang="nl-NL" sz="1800"/>
              <a:t>c)    de vereniging van mede-eigenaars en de syndicus informeren over de opmaak van een renovatiemasterplan en indien de vereniging van mede-eigenaars opteert voor de opmaak van een renovatiemasterplan door een studiebureau, waarvoor het VEKA financiële steun voorziet, deze bijstaan bij de opmaak van een aanvraagdossier, waarbij minstens de relevante vergaderingen van de vereniging van mede-eigenaars worden bijgewoond en hen helpen bij de data-inventarisatie in samenwerking met de syndicus, bij de bevraging van de eigenaars, bij het in kaart brengen van gebreken en noden van het gebouw en de contouren en wensen voor de renovatie vaststellen;</a:t>
            </a:r>
            <a:br>
              <a:rPr lang="nl-NL" sz="1800"/>
            </a:br>
            <a:r>
              <a:rPr lang="nl-NL" sz="1800"/>
              <a:t>d)    de bewoners doorheen dit proces ondersteunen en vragen beantwoorden;</a:t>
            </a:r>
            <a:br>
              <a:rPr lang="nl-NL" sz="1800"/>
            </a:br>
            <a:r>
              <a:rPr lang="nl-NL" sz="1800"/>
              <a:t>e)    de opgeleverde analyse van de conditiestaat in het kader van het renovatiemasterplan nakijken en bespreken met de vereniging van mede-eigenaars;</a:t>
            </a:r>
            <a:br>
              <a:rPr lang="nl-NL" sz="1800"/>
            </a:br>
            <a:r>
              <a:rPr lang="nl-NL" sz="1800"/>
              <a:t>f)    de opgeleverde renovatiescenario’s nakijken en bespreken ter voorbereiding van de presentatie op de algemene vergadering van de vereniging van mede-eigenaars;</a:t>
            </a:r>
            <a:br>
              <a:rPr lang="nl-NL" sz="1800"/>
            </a:br>
            <a:r>
              <a:rPr lang="nl-NL" sz="1800"/>
              <a:t>g)    de voorstelling van het renovatiemasterplan door het studiebureau, vermeld in c), en het investeringsvoorstel aan de vereniging van mede-eigenaars bijwonen;</a:t>
            </a:r>
            <a:br>
              <a:rPr lang="nl-NL" sz="1800"/>
            </a:br>
            <a:r>
              <a:rPr lang="nl-NL" sz="1800"/>
              <a:t>h)    het in kaart brengen van financieringsmogelijkheden, inclusief financieel advies op maat van eigenaars die dat wensen;</a:t>
            </a:r>
            <a:br>
              <a:rPr lang="nl-NL" sz="1800"/>
            </a:br>
            <a:r>
              <a:rPr lang="nl-NL" sz="1800"/>
              <a:t>i)    de vereniging van mede-eigenaars sensibiliseren om te opteren voor een zo verregaand mogelijke renovatie.</a:t>
            </a:r>
            <a:endParaRPr lang="nl-BE" sz="1800"/>
          </a:p>
        </p:txBody>
      </p:sp>
    </p:spTree>
    <p:extLst>
      <p:ext uri="{BB962C8B-B14F-4D97-AF65-F5344CB8AC3E}">
        <p14:creationId xmlns:p14="http://schemas.microsoft.com/office/powerpoint/2010/main" val="2217510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07246-6A75-7DBA-1763-99E9DBE99009}"/>
              </a:ext>
            </a:extLst>
          </p:cNvPr>
          <p:cNvSpPr>
            <a:spLocks noGrp="1"/>
          </p:cNvSpPr>
          <p:nvPr>
            <p:ph type="title"/>
          </p:nvPr>
        </p:nvSpPr>
        <p:spPr>
          <a:xfrm>
            <a:off x="692784" y="256863"/>
            <a:ext cx="10515601" cy="936104"/>
          </a:xfrm>
        </p:spPr>
        <p:txBody>
          <a:bodyPr/>
          <a:lstStyle/>
          <a:p>
            <a:r>
              <a:rPr lang="nl-BE"/>
              <a:t>Flow MVB</a:t>
            </a:r>
          </a:p>
        </p:txBody>
      </p:sp>
      <p:graphicFrame>
        <p:nvGraphicFramePr>
          <p:cNvPr id="4" name="Tijdelijke aanduiding voor inhoud 3">
            <a:extLst>
              <a:ext uri="{FF2B5EF4-FFF2-40B4-BE49-F238E27FC236}">
                <a16:creationId xmlns:a16="http://schemas.microsoft.com/office/drawing/2014/main" id="{3B429C75-08F6-D333-813E-ECAB53530170}"/>
              </a:ext>
            </a:extLst>
          </p:cNvPr>
          <p:cNvGraphicFramePr>
            <a:graphicFrameLocks noGrp="1"/>
          </p:cNvGraphicFramePr>
          <p:nvPr>
            <p:ph sz="half" idx="10"/>
            <p:extLst>
              <p:ext uri="{D42A27DB-BD31-4B8C-83A1-F6EECF244321}">
                <p14:modId xmlns:p14="http://schemas.microsoft.com/office/powerpoint/2010/main" val="3215461567"/>
              </p:ext>
            </p:extLst>
          </p:nvPr>
        </p:nvGraphicFramePr>
        <p:xfrm>
          <a:off x="844143" y="1179428"/>
          <a:ext cx="10515600"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7762FBC-9A7A-610C-8DF1-18CB60945B9B}"/>
              </a:ext>
            </a:extLst>
          </p:cNvPr>
          <p:cNvSpPr txBox="1"/>
          <p:nvPr/>
        </p:nvSpPr>
        <p:spPr>
          <a:xfrm>
            <a:off x="1806835" y="6218153"/>
            <a:ext cx="9403751" cy="369332"/>
          </a:xfrm>
          <a:prstGeom prst="rect">
            <a:avLst/>
          </a:prstGeom>
          <a:noFill/>
        </p:spPr>
        <p:txBody>
          <a:bodyPr wrap="square" rtlCol="0">
            <a:spAutoFit/>
          </a:bodyPr>
          <a:lstStyle/>
          <a:p>
            <a:r>
              <a:rPr lang="nl-BE"/>
              <a:t>Ook mogelijk: Burger gaat naar het Energiehuis en het EH helpt de burger met de aanvraag.</a:t>
            </a:r>
          </a:p>
        </p:txBody>
      </p:sp>
    </p:spTree>
    <p:extLst>
      <p:ext uri="{BB962C8B-B14F-4D97-AF65-F5344CB8AC3E}">
        <p14:creationId xmlns:p14="http://schemas.microsoft.com/office/powerpoint/2010/main" val="313912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FC5EC-A13C-AE2F-7062-954ACF11A711}"/>
              </a:ext>
            </a:extLst>
          </p:cNvPr>
          <p:cNvSpPr>
            <a:spLocks noGrp="1"/>
          </p:cNvSpPr>
          <p:nvPr>
            <p:ph type="title"/>
          </p:nvPr>
        </p:nvSpPr>
        <p:spPr>
          <a:xfrm>
            <a:off x="838198" y="302548"/>
            <a:ext cx="10515601" cy="936104"/>
          </a:xfrm>
        </p:spPr>
        <p:txBody>
          <a:bodyPr/>
          <a:lstStyle/>
          <a:p>
            <a:r>
              <a:rPr lang="nl-BE"/>
              <a:t>MB’s</a:t>
            </a:r>
          </a:p>
        </p:txBody>
      </p:sp>
      <p:graphicFrame>
        <p:nvGraphicFramePr>
          <p:cNvPr id="4" name="Tijdelijke aanduiding voor inhoud 3">
            <a:extLst>
              <a:ext uri="{FF2B5EF4-FFF2-40B4-BE49-F238E27FC236}">
                <a16:creationId xmlns:a16="http://schemas.microsoft.com/office/drawing/2014/main" id="{D9E4C215-C2B9-AB3F-13A7-BDCAF1D85AAD}"/>
              </a:ext>
            </a:extLst>
          </p:cNvPr>
          <p:cNvGraphicFramePr>
            <a:graphicFrameLocks noGrp="1"/>
          </p:cNvGraphicFramePr>
          <p:nvPr>
            <p:ph sz="half" idx="10"/>
            <p:extLst>
              <p:ext uri="{D42A27DB-BD31-4B8C-83A1-F6EECF244321}">
                <p14:modId xmlns:p14="http://schemas.microsoft.com/office/powerpoint/2010/main" val="351234335"/>
              </p:ext>
            </p:extLst>
          </p:nvPr>
        </p:nvGraphicFramePr>
        <p:xfrm>
          <a:off x="838199" y="836712"/>
          <a:ext cx="1051560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hoek 4">
            <a:extLst>
              <a:ext uri="{FF2B5EF4-FFF2-40B4-BE49-F238E27FC236}">
                <a16:creationId xmlns:a16="http://schemas.microsoft.com/office/drawing/2014/main" id="{66521F6D-C048-4695-EB66-489EB54D19F7}"/>
              </a:ext>
            </a:extLst>
          </p:cNvPr>
          <p:cNvSpPr/>
          <p:nvPr/>
        </p:nvSpPr>
        <p:spPr>
          <a:xfrm>
            <a:off x="479376" y="5041449"/>
            <a:ext cx="3456384" cy="136815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a:p>
            <a:pPr algn="ctr"/>
            <a:r>
              <a:rPr lang="nl-BE"/>
              <a:t>+ Verlenging uitvoeringstermijn </a:t>
            </a:r>
            <a:r>
              <a:rPr lang="nl-BE" b="1"/>
              <a:t>Burenpremie</a:t>
            </a:r>
            <a:r>
              <a:rPr lang="nl-BE"/>
              <a:t> tot 30/06/26</a:t>
            </a:r>
          </a:p>
          <a:p>
            <a:pPr algn="ctr"/>
            <a:r>
              <a:rPr lang="nl-BE"/>
              <a:t>(scan EH, HIP blijft 31/12/25)</a:t>
            </a:r>
          </a:p>
          <a:p>
            <a:pPr algn="ctr"/>
            <a:r>
              <a:rPr lang="nl-BE"/>
              <a:t>(Wijziging Energiebesluit)</a:t>
            </a:r>
          </a:p>
          <a:p>
            <a:pPr algn="ctr"/>
            <a:endParaRPr lang="nl-BE"/>
          </a:p>
        </p:txBody>
      </p:sp>
    </p:spTree>
    <p:extLst>
      <p:ext uri="{BB962C8B-B14F-4D97-AF65-F5344CB8AC3E}">
        <p14:creationId xmlns:p14="http://schemas.microsoft.com/office/powerpoint/2010/main" val="1157194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6125F-3461-7B53-1C2E-65460A78194B}"/>
              </a:ext>
            </a:extLst>
          </p:cNvPr>
          <p:cNvSpPr>
            <a:spLocks noGrp="1"/>
          </p:cNvSpPr>
          <p:nvPr>
            <p:ph type="title"/>
          </p:nvPr>
        </p:nvSpPr>
        <p:spPr/>
        <p:txBody>
          <a:bodyPr/>
          <a:lstStyle/>
          <a:p>
            <a:r>
              <a:rPr lang="nl-BE"/>
              <a:t>MVB Basis: voorwaarden uitvoerders</a:t>
            </a:r>
          </a:p>
        </p:txBody>
      </p:sp>
      <p:sp>
        <p:nvSpPr>
          <p:cNvPr id="3" name="Tijdelijke aanduiding voor inhoud 2">
            <a:extLst>
              <a:ext uri="{FF2B5EF4-FFF2-40B4-BE49-F238E27FC236}">
                <a16:creationId xmlns:a16="http://schemas.microsoft.com/office/drawing/2014/main" id="{9526CB7E-A6B6-2EC2-3817-EECA3FF82E2E}"/>
              </a:ext>
            </a:extLst>
          </p:cNvPr>
          <p:cNvSpPr>
            <a:spLocks noGrp="1"/>
          </p:cNvSpPr>
          <p:nvPr>
            <p:ph sz="half" idx="10"/>
          </p:nvPr>
        </p:nvSpPr>
        <p:spPr>
          <a:xfrm>
            <a:off x="804865" y="1124744"/>
            <a:ext cx="10515600" cy="5037474"/>
          </a:xfrm>
        </p:spPr>
        <p:txBody>
          <a:bodyPr/>
          <a:lstStyle/>
          <a:p>
            <a:r>
              <a:rPr lang="nl-BE" sz="2400"/>
              <a:t>Minstens aan één van de volgende voorwaarden voldoen:</a:t>
            </a:r>
          </a:p>
          <a:p>
            <a:pPr lvl="1"/>
            <a:r>
              <a:rPr lang="nl-BE" sz="2000"/>
              <a:t>Erkend zijn als energiedeskundige type A;</a:t>
            </a:r>
          </a:p>
          <a:p>
            <a:pPr lvl="1"/>
            <a:r>
              <a:rPr lang="nl-BE" sz="2000"/>
              <a:t>Erkend zijn als EPB-verslaggever;</a:t>
            </a:r>
          </a:p>
          <a:p>
            <a:pPr lvl="1"/>
            <a:r>
              <a:rPr lang="nl-BE" sz="2000"/>
              <a:t>Houder van diploma architect, bouwkundig ingenieur of bachelor-diploma bouw.</a:t>
            </a:r>
            <a:br>
              <a:rPr lang="nl-BE" sz="2000"/>
            </a:br>
            <a:endParaRPr lang="nl-BE" sz="2000"/>
          </a:p>
          <a:p>
            <a:r>
              <a:rPr lang="nl-BE" sz="2400"/>
              <a:t>Bouwkundige en technische kennis in energetische renovatie, zowel op theoretisch als op praktisch vlak  </a:t>
            </a:r>
            <a:br>
              <a:rPr lang="nl-BE" sz="2400"/>
            </a:br>
            <a:endParaRPr lang="nl-BE" sz="2400"/>
          </a:p>
          <a:p>
            <a:r>
              <a:rPr lang="nl-BE" sz="2400"/>
              <a:t>Niet tewerkgesteld zijn in een (commercieel) bedrijf dat werken aan woningen uitvoert</a:t>
            </a:r>
            <a:br>
              <a:rPr lang="nl-BE" sz="2400"/>
            </a:br>
            <a:endParaRPr lang="nl-BE" sz="2400"/>
          </a:p>
          <a:p>
            <a:r>
              <a:rPr lang="nl-BE" sz="2400"/>
              <a:t>Selectie en erkenning door het energiehuis is vereist</a:t>
            </a:r>
            <a:br>
              <a:rPr lang="nl-BE" sz="2400"/>
            </a:br>
            <a:endParaRPr lang="nl-BE" sz="2400"/>
          </a:p>
          <a:p>
            <a:r>
              <a:rPr lang="nl-BE" sz="2400"/>
              <a:t>Overeenkomst met energiehuis</a:t>
            </a:r>
            <a:br>
              <a:rPr lang="nl-BE" sz="2400"/>
            </a:br>
            <a:endParaRPr lang="nl-BE" sz="2400"/>
          </a:p>
          <a:p>
            <a:r>
              <a:rPr lang="nl-BE" sz="2400"/>
              <a:t>VEKA stelt model van selectieleidraad ter beschikking</a:t>
            </a:r>
          </a:p>
          <a:p>
            <a:pPr lvl="1"/>
            <a:endParaRPr lang="nl-BE"/>
          </a:p>
          <a:p>
            <a:pPr lvl="1"/>
            <a:endParaRPr lang="nl-BE"/>
          </a:p>
        </p:txBody>
      </p:sp>
    </p:spTree>
    <p:extLst>
      <p:ext uri="{BB962C8B-B14F-4D97-AF65-F5344CB8AC3E}">
        <p14:creationId xmlns:p14="http://schemas.microsoft.com/office/powerpoint/2010/main" val="348945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A4EBF-8068-0E04-3EF9-14DFEF2DFEBA}"/>
              </a:ext>
            </a:extLst>
          </p:cNvPr>
          <p:cNvSpPr>
            <a:spLocks noGrp="1"/>
          </p:cNvSpPr>
          <p:nvPr>
            <p:ph type="title"/>
          </p:nvPr>
        </p:nvSpPr>
        <p:spPr/>
        <p:txBody>
          <a:bodyPr/>
          <a:lstStyle/>
          <a:p>
            <a:r>
              <a:rPr lang="nl-BE"/>
              <a:t>MVB Basis: taken</a:t>
            </a:r>
          </a:p>
        </p:txBody>
      </p:sp>
      <p:sp>
        <p:nvSpPr>
          <p:cNvPr id="3" name="Tijdelijke aanduiding voor inhoud 2">
            <a:extLst>
              <a:ext uri="{FF2B5EF4-FFF2-40B4-BE49-F238E27FC236}">
                <a16:creationId xmlns:a16="http://schemas.microsoft.com/office/drawing/2014/main" id="{42937475-486A-41C0-CCA6-8DD95A28056F}"/>
              </a:ext>
            </a:extLst>
          </p:cNvPr>
          <p:cNvSpPr>
            <a:spLocks noGrp="1"/>
          </p:cNvSpPr>
          <p:nvPr>
            <p:ph sz="half" idx="10"/>
          </p:nvPr>
        </p:nvSpPr>
        <p:spPr>
          <a:xfrm>
            <a:off x="911424" y="1124744"/>
            <a:ext cx="10515600" cy="5037474"/>
          </a:xfrm>
        </p:spPr>
        <p:txBody>
          <a:bodyPr/>
          <a:lstStyle/>
          <a:p>
            <a:pPr marL="514350" indent="-514350">
              <a:buFont typeface="+mj-lt"/>
              <a:buAutoNum type="arabicPeriod"/>
            </a:pPr>
            <a:r>
              <a:rPr lang="nl-BE" sz="2400" dirty="0"/>
              <a:t>Attest inkomen online platform controleren</a:t>
            </a:r>
          </a:p>
          <a:p>
            <a:pPr marL="514350" indent="-514350">
              <a:buFont typeface="+mj-lt"/>
              <a:buAutoNum type="arabicPeriod"/>
            </a:pPr>
            <a:r>
              <a:rPr lang="nl-BE" sz="2400" dirty="0"/>
              <a:t>Stimuleren van doelgroep tot </a:t>
            </a:r>
            <a:r>
              <a:rPr lang="nl-BE" sz="2400" dirty="0" err="1"/>
              <a:t>renovatei</a:t>
            </a:r>
            <a:r>
              <a:rPr lang="nl-BE" sz="2400" dirty="0"/>
              <a:t> + samenwerkingsovereenkomst met burger</a:t>
            </a:r>
          </a:p>
          <a:p>
            <a:pPr marL="514350" indent="-514350">
              <a:buFont typeface="+mj-lt"/>
              <a:buAutoNum type="arabicPeriod"/>
            </a:pPr>
            <a:r>
              <a:rPr lang="nl-BE" sz="2400" dirty="0"/>
              <a:t>Centraal aanspreekpunt voor vragen en problemen</a:t>
            </a:r>
          </a:p>
          <a:p>
            <a:pPr marL="514350" indent="-514350">
              <a:buFont typeface="+mj-lt"/>
              <a:buAutoNum type="arabicPeriod"/>
            </a:pPr>
            <a:r>
              <a:rPr lang="nl-BE" sz="2400" dirty="0"/>
              <a:t>Advies plan van aanpak </a:t>
            </a:r>
          </a:p>
          <a:p>
            <a:pPr marL="514350" indent="-514350">
              <a:buFont typeface="+mj-lt"/>
              <a:buAutoNum type="arabicPeriod"/>
            </a:pPr>
            <a:r>
              <a:rPr lang="nl-BE" sz="2400" dirty="0"/>
              <a:t>Doorlichting gebouw: grondig energetisch, woningkwaliteit, potentieel duurzame energieproductie</a:t>
            </a:r>
          </a:p>
          <a:p>
            <a:pPr marL="514350" indent="-514350">
              <a:buFont typeface="+mj-lt"/>
              <a:buAutoNum type="arabicPeriod"/>
            </a:pPr>
            <a:r>
              <a:rPr lang="nl-BE" sz="2400" dirty="0"/>
              <a:t>Indicatie kostprijs werken</a:t>
            </a:r>
          </a:p>
          <a:p>
            <a:pPr marL="514350" indent="-514350">
              <a:buFont typeface="+mj-lt"/>
              <a:buAutoNum type="arabicPeriod"/>
            </a:pPr>
            <a:r>
              <a:rPr lang="nl-BE" sz="2400" dirty="0"/>
              <a:t>Gedetailleerd gepersonaliseerd plan + indicatieve timing</a:t>
            </a:r>
          </a:p>
          <a:p>
            <a:pPr marL="514350" indent="-514350">
              <a:buFont typeface="+mj-lt"/>
              <a:buAutoNum type="arabicPeriod"/>
            </a:pPr>
            <a:r>
              <a:rPr lang="nl-BE" sz="2400" dirty="0"/>
              <a:t>Ondersteuning bij zoeken naar geschikte aannemers en offertes</a:t>
            </a:r>
          </a:p>
          <a:p>
            <a:pPr marL="514350" indent="-514350">
              <a:buFont typeface="+mj-lt"/>
              <a:buAutoNum type="arabicPeriod"/>
            </a:pPr>
            <a:r>
              <a:rPr lang="nl-BE" sz="2400" dirty="0"/>
              <a:t>Ondersteuning premies en financiering</a:t>
            </a:r>
          </a:p>
          <a:p>
            <a:pPr marL="514350" indent="-514350">
              <a:buFont typeface="+mj-lt"/>
              <a:buAutoNum type="arabicPeriod"/>
            </a:pPr>
            <a:r>
              <a:rPr lang="nl-BE" sz="2400" dirty="0"/>
              <a:t>Begeleiding bij uitvoering van de werken</a:t>
            </a:r>
          </a:p>
          <a:p>
            <a:pPr marL="514350" indent="-514350">
              <a:buFont typeface="+mj-lt"/>
              <a:buAutoNum type="arabicPeriod"/>
            </a:pPr>
            <a:r>
              <a:rPr lang="nl-BE" sz="2400" dirty="0"/>
              <a:t>Rapportage aan VEKA </a:t>
            </a:r>
          </a:p>
          <a:p>
            <a:pPr marL="514350" indent="-514350">
              <a:buFont typeface="+mj-lt"/>
              <a:buAutoNum type="arabicPeriod"/>
            </a:pPr>
            <a:endParaRPr lang="nl-BE" sz="2400" dirty="0"/>
          </a:p>
          <a:p>
            <a:pPr indent="0">
              <a:buNone/>
            </a:pPr>
            <a:endParaRPr lang="nl-BE" sz="2400" dirty="0"/>
          </a:p>
          <a:p>
            <a:pPr marL="514350" indent="-514350">
              <a:buFont typeface="+mj-lt"/>
              <a:buAutoNum type="arabicPeriod"/>
            </a:pPr>
            <a:endParaRPr lang="nl-BE" sz="2800" dirty="0"/>
          </a:p>
          <a:p>
            <a:pPr indent="0">
              <a:buNone/>
            </a:pPr>
            <a:endParaRPr lang="nl-BE" sz="2800" dirty="0"/>
          </a:p>
          <a:p>
            <a:pPr marL="514350" indent="-514350">
              <a:buFont typeface="+mj-lt"/>
              <a:buAutoNum type="arabicPeriod"/>
            </a:pPr>
            <a:endParaRPr lang="nl-BE" dirty="0"/>
          </a:p>
          <a:p>
            <a:pPr marL="514350" indent="-514350">
              <a:buFont typeface="+mj-lt"/>
              <a:buAutoNum type="arabicPeriod"/>
            </a:pPr>
            <a:endParaRPr lang="nl-BE" dirty="0"/>
          </a:p>
        </p:txBody>
      </p:sp>
    </p:spTree>
    <p:extLst>
      <p:ext uri="{BB962C8B-B14F-4D97-AF65-F5344CB8AC3E}">
        <p14:creationId xmlns:p14="http://schemas.microsoft.com/office/powerpoint/2010/main" val="428016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F151D-E848-EC1D-50F7-F331AAB8FA0F}"/>
              </a:ext>
            </a:extLst>
          </p:cNvPr>
          <p:cNvSpPr>
            <a:spLocks noGrp="1"/>
          </p:cNvSpPr>
          <p:nvPr>
            <p:ph type="title"/>
          </p:nvPr>
        </p:nvSpPr>
        <p:spPr/>
        <p:txBody>
          <a:bodyPr/>
          <a:lstStyle/>
          <a:p>
            <a:r>
              <a:rPr lang="nl-BE"/>
              <a:t>Wat doet het Energiehuis? </a:t>
            </a:r>
          </a:p>
        </p:txBody>
      </p:sp>
      <p:sp>
        <p:nvSpPr>
          <p:cNvPr id="3" name="Tijdelijke aanduiding voor inhoud 2">
            <a:extLst>
              <a:ext uri="{FF2B5EF4-FFF2-40B4-BE49-F238E27FC236}">
                <a16:creationId xmlns:a16="http://schemas.microsoft.com/office/drawing/2014/main" id="{68E83210-4751-1ADE-C76D-E25FB816C72D}"/>
              </a:ext>
            </a:extLst>
          </p:cNvPr>
          <p:cNvSpPr>
            <a:spLocks noGrp="1"/>
          </p:cNvSpPr>
          <p:nvPr>
            <p:ph sz="half" idx="10"/>
          </p:nvPr>
        </p:nvSpPr>
        <p:spPr/>
        <p:txBody>
          <a:bodyPr/>
          <a:lstStyle/>
          <a:p>
            <a:pPr indent="0">
              <a:buNone/>
            </a:pPr>
            <a:r>
              <a:rPr lang="nl-BE"/>
              <a:t>Vlaanderen telt 19 Energiehuizen</a:t>
            </a:r>
          </a:p>
          <a:p>
            <a:pPr indent="0">
              <a:buNone/>
            </a:pPr>
            <a:endParaRPr lang="nl-BE"/>
          </a:p>
        </p:txBody>
      </p:sp>
      <p:pic>
        <p:nvPicPr>
          <p:cNvPr id="5" name="Afbeelding 4">
            <a:extLst>
              <a:ext uri="{FF2B5EF4-FFF2-40B4-BE49-F238E27FC236}">
                <a16:creationId xmlns:a16="http://schemas.microsoft.com/office/drawing/2014/main" id="{876A5EE1-F951-D392-FD32-E65995D4FE8E}"/>
              </a:ext>
            </a:extLst>
          </p:cNvPr>
          <p:cNvPicPr>
            <a:picLocks noChangeAspect="1"/>
          </p:cNvPicPr>
          <p:nvPr/>
        </p:nvPicPr>
        <p:blipFill>
          <a:blip r:embed="rId3"/>
          <a:stretch>
            <a:fillRect/>
          </a:stretch>
        </p:blipFill>
        <p:spPr>
          <a:xfrm>
            <a:off x="883126" y="1954297"/>
            <a:ext cx="10425744" cy="4554371"/>
          </a:xfrm>
          <a:prstGeom prst="rect">
            <a:avLst/>
          </a:prstGeom>
        </p:spPr>
      </p:pic>
    </p:spTree>
    <p:extLst>
      <p:ext uri="{BB962C8B-B14F-4D97-AF65-F5344CB8AC3E}">
        <p14:creationId xmlns:p14="http://schemas.microsoft.com/office/powerpoint/2010/main" val="136743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F5EAB-67CA-0178-93CD-7BFE80F31DF1}"/>
              </a:ext>
            </a:extLst>
          </p:cNvPr>
          <p:cNvSpPr>
            <a:spLocks noGrp="1"/>
          </p:cNvSpPr>
          <p:nvPr>
            <p:ph type="title"/>
          </p:nvPr>
        </p:nvSpPr>
        <p:spPr/>
        <p:txBody>
          <a:bodyPr/>
          <a:lstStyle/>
          <a:p>
            <a:r>
              <a:rPr lang="nl-BE" dirty="0"/>
              <a:t>Werken MVB basis</a:t>
            </a:r>
          </a:p>
        </p:txBody>
      </p:sp>
      <p:sp>
        <p:nvSpPr>
          <p:cNvPr id="3" name="Tijdelijke aanduiding voor inhoud 2">
            <a:extLst>
              <a:ext uri="{FF2B5EF4-FFF2-40B4-BE49-F238E27FC236}">
                <a16:creationId xmlns:a16="http://schemas.microsoft.com/office/drawing/2014/main" id="{7534BE2A-DFEF-6D6C-87EF-007E3AB2392D}"/>
              </a:ext>
            </a:extLst>
          </p:cNvPr>
          <p:cNvSpPr>
            <a:spLocks noGrp="1"/>
          </p:cNvSpPr>
          <p:nvPr>
            <p:ph sz="half" idx="10"/>
          </p:nvPr>
        </p:nvSpPr>
        <p:spPr/>
        <p:txBody>
          <a:bodyPr/>
          <a:lstStyle/>
          <a:p>
            <a:r>
              <a:rPr lang="nl-BE"/>
              <a:t>Energiebesparende werken </a:t>
            </a:r>
            <a:r>
              <a:rPr lang="nl-BE" err="1"/>
              <a:t>MijnVerbouwPremie</a:t>
            </a:r>
            <a:br>
              <a:rPr lang="nl-BE"/>
            </a:br>
            <a:endParaRPr lang="nl-BE"/>
          </a:p>
          <a:p>
            <a:r>
              <a:rPr lang="nl-BE"/>
              <a:t>= dakisolatie, verschillende vormen muurisolatie, vloerisolatie en glas</a:t>
            </a:r>
            <a:br>
              <a:rPr lang="nl-BE"/>
            </a:br>
            <a:endParaRPr lang="nl-BE"/>
          </a:p>
          <a:p>
            <a:r>
              <a:rPr lang="nl-BE"/>
              <a:t>= zonneboiler, warmtepompen (</a:t>
            </a:r>
            <a:r>
              <a:rPr lang="nl-BE" err="1"/>
              <a:t>geo</a:t>
            </a:r>
            <a:r>
              <a:rPr lang="nl-BE"/>
              <a:t>, lucht water, lucht </a:t>
            </a:r>
            <a:r>
              <a:rPr lang="nl-BE" err="1"/>
              <a:t>lucht</a:t>
            </a:r>
            <a:r>
              <a:rPr lang="nl-BE"/>
              <a:t>, hybride en warmtepompboiler)</a:t>
            </a:r>
          </a:p>
        </p:txBody>
      </p:sp>
    </p:spTree>
    <p:extLst>
      <p:ext uri="{BB962C8B-B14F-4D97-AF65-F5344CB8AC3E}">
        <p14:creationId xmlns:p14="http://schemas.microsoft.com/office/powerpoint/2010/main" val="3184852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431BC-A27D-714C-7258-CFE6AF6F4B51}"/>
              </a:ext>
            </a:extLst>
          </p:cNvPr>
          <p:cNvSpPr>
            <a:spLocks noGrp="1"/>
          </p:cNvSpPr>
          <p:nvPr>
            <p:ph type="title"/>
          </p:nvPr>
        </p:nvSpPr>
        <p:spPr/>
        <p:txBody>
          <a:bodyPr/>
          <a:lstStyle/>
          <a:p>
            <a:r>
              <a:rPr lang="nl-BE" sz="4400"/>
              <a:t>MVB VME (coach): voorwaarden uitvoerders</a:t>
            </a:r>
          </a:p>
        </p:txBody>
      </p:sp>
      <p:sp>
        <p:nvSpPr>
          <p:cNvPr id="3" name="Tijdelijke aanduiding voor inhoud 2">
            <a:extLst>
              <a:ext uri="{FF2B5EF4-FFF2-40B4-BE49-F238E27FC236}">
                <a16:creationId xmlns:a16="http://schemas.microsoft.com/office/drawing/2014/main" id="{607AC3F3-2CFF-0FFC-8008-9C5C8AA73256}"/>
              </a:ext>
            </a:extLst>
          </p:cNvPr>
          <p:cNvSpPr>
            <a:spLocks noGrp="1"/>
          </p:cNvSpPr>
          <p:nvPr>
            <p:ph sz="half" idx="10"/>
          </p:nvPr>
        </p:nvSpPr>
        <p:spPr>
          <a:xfrm>
            <a:off x="838200" y="1268760"/>
            <a:ext cx="10515600" cy="5037474"/>
          </a:xfrm>
        </p:spPr>
        <p:txBody>
          <a:bodyPr/>
          <a:lstStyle/>
          <a:p>
            <a:r>
              <a:rPr lang="nl-BE" sz="2400"/>
              <a:t>Bouwkundige en technische kennis over de renovatie van woongebouwen met minstens 15 wooneenheden</a:t>
            </a:r>
            <a:br>
              <a:rPr lang="nl-BE" sz="2400"/>
            </a:br>
            <a:endParaRPr lang="nl-BE" sz="2400"/>
          </a:p>
          <a:p>
            <a:r>
              <a:rPr lang="nl-BE" sz="2400"/>
              <a:t>Takenpakket artikel 7.9.2/1, § 1, 9° Energiebesluit kwaliteitsvol uitvoeren</a:t>
            </a:r>
            <a:br>
              <a:rPr lang="nl-BE" sz="2400"/>
            </a:br>
            <a:endParaRPr lang="nl-BE" sz="2400"/>
          </a:p>
          <a:p>
            <a:r>
              <a:rPr lang="nl-BE" sz="2400"/>
              <a:t>Niet tewerkgesteld zijn in een (commercieel) bedrijf dat werken aan woningen uitvoert</a:t>
            </a:r>
            <a:br>
              <a:rPr lang="nl-BE" sz="2400"/>
            </a:br>
            <a:endParaRPr lang="nl-BE" sz="2400"/>
          </a:p>
          <a:p>
            <a:r>
              <a:rPr lang="nl-BE" sz="2400"/>
              <a:t>Selectie en erkenning door het energiehuis is vereist</a:t>
            </a:r>
            <a:br>
              <a:rPr lang="nl-BE" sz="2400"/>
            </a:br>
            <a:endParaRPr lang="nl-BE" sz="2400"/>
          </a:p>
          <a:p>
            <a:r>
              <a:rPr lang="nl-BE" sz="2400"/>
              <a:t>Overeenkomst met energiehuis</a:t>
            </a:r>
            <a:br>
              <a:rPr lang="nl-BE" sz="2400"/>
            </a:br>
            <a:endParaRPr lang="nl-BE" sz="2400"/>
          </a:p>
          <a:p>
            <a:r>
              <a:rPr lang="nl-BE" sz="2400"/>
              <a:t>VEKA stelt model van selectieleidraad ter beschikking</a:t>
            </a:r>
          </a:p>
          <a:p>
            <a:pPr indent="0">
              <a:buNone/>
            </a:pPr>
            <a:endParaRPr lang="nl-BE" sz="3200"/>
          </a:p>
          <a:p>
            <a:endParaRPr lang="nl-BE" sz="3200"/>
          </a:p>
          <a:p>
            <a:endParaRPr lang="nl-BE"/>
          </a:p>
        </p:txBody>
      </p:sp>
    </p:spTree>
    <p:extLst>
      <p:ext uri="{BB962C8B-B14F-4D97-AF65-F5344CB8AC3E}">
        <p14:creationId xmlns:p14="http://schemas.microsoft.com/office/powerpoint/2010/main" val="146552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E64C4-0A2B-5F22-DC88-0C31A12BCAF1}"/>
              </a:ext>
            </a:extLst>
          </p:cNvPr>
          <p:cNvSpPr>
            <a:spLocks noGrp="1"/>
          </p:cNvSpPr>
          <p:nvPr>
            <p:ph type="title"/>
          </p:nvPr>
        </p:nvSpPr>
        <p:spPr/>
        <p:txBody>
          <a:bodyPr/>
          <a:lstStyle/>
          <a:p>
            <a:r>
              <a:rPr lang="nl-BE"/>
              <a:t>Rapportage</a:t>
            </a:r>
          </a:p>
        </p:txBody>
      </p:sp>
      <p:sp>
        <p:nvSpPr>
          <p:cNvPr id="3" name="Tijdelijke aanduiding voor inhoud 2">
            <a:extLst>
              <a:ext uri="{FF2B5EF4-FFF2-40B4-BE49-F238E27FC236}">
                <a16:creationId xmlns:a16="http://schemas.microsoft.com/office/drawing/2014/main" id="{6CF474A0-167E-B2CF-31B1-25CD0E2882F7}"/>
              </a:ext>
            </a:extLst>
          </p:cNvPr>
          <p:cNvSpPr>
            <a:spLocks noGrp="1"/>
          </p:cNvSpPr>
          <p:nvPr>
            <p:ph sz="half" idx="10"/>
          </p:nvPr>
        </p:nvSpPr>
        <p:spPr/>
        <p:txBody>
          <a:bodyPr/>
          <a:lstStyle/>
          <a:p>
            <a:r>
              <a:rPr lang="nl-BE"/>
              <a:t>Energiehuis rapporteert trimestrieel aan VEKA:</a:t>
            </a:r>
          </a:p>
          <a:p>
            <a:pPr marL="745200" lvl="1" indent="-457200">
              <a:buFont typeface="+mj-lt"/>
              <a:buAutoNum type="arabicPeriod"/>
            </a:pPr>
            <a:r>
              <a:rPr lang="nl-BE"/>
              <a:t>inkomensdoelgroep of VME (in het geval de aanvrager een VME is); </a:t>
            </a:r>
          </a:p>
          <a:p>
            <a:pPr marL="745200" lvl="1" indent="-457200">
              <a:buFont typeface="+mj-lt"/>
              <a:buAutoNum type="arabicPeriod"/>
            </a:pPr>
            <a:r>
              <a:rPr lang="nl-BE"/>
              <a:t>type woning;</a:t>
            </a:r>
          </a:p>
          <a:p>
            <a:pPr marL="745200" lvl="1" indent="-457200">
              <a:buFont typeface="+mj-lt"/>
              <a:buAutoNum type="arabicPeriod"/>
            </a:pPr>
            <a:r>
              <a:rPr lang="nl-BE"/>
              <a:t>eigenaar-bewoner/verhuurder; </a:t>
            </a:r>
          </a:p>
          <a:p>
            <a:pPr marL="745200" lvl="1" indent="-457200">
              <a:buFont typeface="+mj-lt"/>
              <a:buAutoNum type="arabicPeriod"/>
            </a:pPr>
            <a:r>
              <a:rPr lang="nl-BE"/>
              <a:t>de startdatum van ondertekening SO; </a:t>
            </a:r>
          </a:p>
          <a:p>
            <a:pPr marL="745200" lvl="1" indent="-457200">
              <a:buFont typeface="+mj-lt"/>
              <a:buAutoNum type="arabicPeriod"/>
            </a:pPr>
            <a:r>
              <a:rPr lang="nl-BE"/>
              <a:t>de datum van het huisbezoek;</a:t>
            </a:r>
          </a:p>
          <a:p>
            <a:pPr marL="745200" lvl="1" indent="-457200">
              <a:buFont typeface="+mj-lt"/>
              <a:buAutoNum type="arabicPeriod"/>
            </a:pPr>
            <a:r>
              <a:rPr lang="nl-BE"/>
              <a:t>vermelding van oplevering van een adviesrapport;</a:t>
            </a:r>
          </a:p>
          <a:p>
            <a:pPr marL="745200" lvl="1" indent="-457200">
              <a:buFont typeface="+mj-lt"/>
              <a:buAutoNum type="arabicPeriod"/>
            </a:pPr>
            <a:r>
              <a:rPr lang="nl-BE"/>
              <a:t>de uitgevoerde energiebesparende maatregel(en); </a:t>
            </a:r>
          </a:p>
          <a:p>
            <a:pPr marL="745200" lvl="1" indent="-457200">
              <a:buFont typeface="+mj-lt"/>
              <a:buAutoNum type="arabicPeriod"/>
            </a:pPr>
            <a:r>
              <a:rPr lang="nl-BE"/>
              <a:t>bedrag en datum eindfactuur.  </a:t>
            </a:r>
          </a:p>
          <a:p>
            <a:pPr indent="0">
              <a:buNone/>
            </a:pPr>
            <a:endParaRPr lang="nl-BE"/>
          </a:p>
          <a:p>
            <a:r>
              <a:rPr lang="nl-BE"/>
              <a:t>VEKA voorziet een sjabloon voor de rapportering</a:t>
            </a:r>
          </a:p>
          <a:p>
            <a:endParaRPr lang="nl-BE"/>
          </a:p>
        </p:txBody>
      </p:sp>
    </p:spTree>
    <p:extLst>
      <p:ext uri="{BB962C8B-B14F-4D97-AF65-F5344CB8AC3E}">
        <p14:creationId xmlns:p14="http://schemas.microsoft.com/office/powerpoint/2010/main" val="82500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1200E-4DBE-D2AE-F290-61FD47CAD70E}"/>
              </a:ext>
            </a:extLst>
          </p:cNvPr>
          <p:cNvSpPr>
            <a:spLocks noGrp="1"/>
          </p:cNvSpPr>
          <p:nvPr>
            <p:ph type="title"/>
          </p:nvPr>
        </p:nvSpPr>
        <p:spPr/>
        <p:txBody>
          <a:bodyPr/>
          <a:lstStyle/>
          <a:p>
            <a:r>
              <a:rPr lang="nl-BE"/>
              <a:t>Sjablonen: MVB Basis + MVB VME</a:t>
            </a:r>
          </a:p>
        </p:txBody>
      </p:sp>
      <p:sp>
        <p:nvSpPr>
          <p:cNvPr id="3" name="Tijdelijke aanduiding voor inhoud 2">
            <a:extLst>
              <a:ext uri="{FF2B5EF4-FFF2-40B4-BE49-F238E27FC236}">
                <a16:creationId xmlns:a16="http://schemas.microsoft.com/office/drawing/2014/main" id="{923908FA-7541-7BB7-39EC-A83926B44740}"/>
              </a:ext>
            </a:extLst>
          </p:cNvPr>
          <p:cNvSpPr>
            <a:spLocks noGrp="1"/>
          </p:cNvSpPr>
          <p:nvPr>
            <p:ph sz="half" idx="10"/>
          </p:nvPr>
        </p:nvSpPr>
        <p:spPr/>
        <p:txBody>
          <a:bodyPr/>
          <a:lstStyle/>
          <a:p>
            <a:r>
              <a:rPr lang="nl-BE" dirty="0"/>
              <a:t>Addendum bij samenwerkingsovereenkomst EH-VEKA</a:t>
            </a:r>
            <a:br>
              <a:rPr lang="nl-BE" dirty="0"/>
            </a:br>
            <a:endParaRPr lang="nl-BE" dirty="0"/>
          </a:p>
          <a:p>
            <a:r>
              <a:rPr lang="nl-BE" dirty="0"/>
              <a:t>Overeenkomst Energiehuis en uitvoerder </a:t>
            </a:r>
          </a:p>
          <a:p>
            <a:r>
              <a:rPr lang="nl-BE" dirty="0"/>
              <a:t>Overeenkomst uitvoerder en begunstigde</a:t>
            </a:r>
          </a:p>
          <a:p>
            <a:r>
              <a:rPr lang="nl-BE" dirty="0"/>
              <a:t>Selectieleidraad</a:t>
            </a:r>
          </a:p>
          <a:p>
            <a:r>
              <a:rPr lang="nl-BE" dirty="0"/>
              <a:t>Rapportage</a:t>
            </a:r>
            <a:br>
              <a:rPr lang="nl-BE" dirty="0"/>
            </a:br>
            <a:endParaRPr lang="nl-BE" dirty="0"/>
          </a:p>
        </p:txBody>
      </p:sp>
    </p:spTree>
    <p:extLst>
      <p:ext uri="{BB962C8B-B14F-4D97-AF65-F5344CB8AC3E}">
        <p14:creationId xmlns:p14="http://schemas.microsoft.com/office/powerpoint/2010/main" val="270751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itle 1">
            <a:extLst>
              <a:ext uri="{FF2B5EF4-FFF2-40B4-BE49-F238E27FC236}">
                <a16:creationId xmlns:a16="http://schemas.microsoft.com/office/drawing/2014/main" id="{43844566-BE06-4871-D4F7-EC511655955C}"/>
              </a:ext>
            </a:extLst>
          </p:cNvPr>
          <p:cNvSpPr>
            <a:spLocks noGrp="1"/>
          </p:cNvSpPr>
          <p:nvPr>
            <p:ph type="title"/>
          </p:nvPr>
        </p:nvSpPr>
        <p:spPr>
          <a:xfrm>
            <a:off x="911424" y="404664"/>
            <a:ext cx="10515601" cy="936104"/>
          </a:xfrm>
        </p:spPr>
        <p:txBody>
          <a:bodyPr lIns="91440" tIns="45720" rIns="91440" bIns="45720" anchor="t"/>
          <a:lstStyle/>
          <a:p>
            <a:r>
              <a:rPr lang="nl-BE" dirty="0">
                <a:latin typeface="Calibri"/>
                <a:cs typeface="Calibri"/>
              </a:rPr>
              <a:t>Inhoud</a:t>
            </a:r>
            <a:endParaRPr lang="nl-BE" dirty="0"/>
          </a:p>
        </p:txBody>
      </p:sp>
      <p:sp>
        <p:nvSpPr>
          <p:cNvPr id="3" name="Tijdelijke aanduiding voor inhoud 2">
            <a:extLst>
              <a:ext uri="{FF2B5EF4-FFF2-40B4-BE49-F238E27FC236}">
                <a16:creationId xmlns:a16="http://schemas.microsoft.com/office/drawing/2014/main" id="{73C2E3F5-A040-28AF-4212-2C27CD43BDF1}"/>
              </a:ext>
            </a:extLst>
          </p:cNvPr>
          <p:cNvSpPr>
            <a:spLocks noGrp="1"/>
          </p:cNvSpPr>
          <p:nvPr>
            <p:ph sz="half" idx="10"/>
          </p:nvPr>
        </p:nvSpPr>
        <p:spPr/>
        <p:txBody>
          <a:bodyPr/>
          <a:lstStyle/>
          <a:p>
            <a:r>
              <a:rPr lang="nl-BE" dirty="0"/>
              <a:t>Kerntaken van de energiehuizen</a:t>
            </a:r>
          </a:p>
          <a:p>
            <a:endParaRPr lang="nl-BE" dirty="0"/>
          </a:p>
          <a:p>
            <a:r>
              <a:rPr lang="nl-BE" dirty="0"/>
              <a:t>Introductie van de Mijn VerbouwBegeleiding</a:t>
            </a:r>
          </a:p>
          <a:p>
            <a:pPr indent="0">
              <a:buNone/>
            </a:pPr>
            <a:endParaRPr lang="nl-BE" dirty="0"/>
          </a:p>
          <a:p>
            <a:r>
              <a:rPr lang="nl-BE" dirty="0">
                <a:highlight>
                  <a:srgbClr val="FFFF00"/>
                </a:highlight>
              </a:rPr>
              <a:t>Integratie woon- en energieloketten</a:t>
            </a:r>
          </a:p>
        </p:txBody>
      </p:sp>
    </p:spTree>
    <p:extLst>
      <p:ext uri="{BB962C8B-B14F-4D97-AF65-F5344CB8AC3E}">
        <p14:creationId xmlns:p14="http://schemas.microsoft.com/office/powerpoint/2010/main" val="4151104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AA6D9-8667-2F11-80AC-022F03D28674}"/>
              </a:ext>
            </a:extLst>
          </p:cNvPr>
          <p:cNvSpPr>
            <a:spLocks noGrp="1"/>
          </p:cNvSpPr>
          <p:nvPr>
            <p:ph type="title"/>
          </p:nvPr>
        </p:nvSpPr>
        <p:spPr/>
        <p:txBody>
          <a:bodyPr/>
          <a:lstStyle/>
          <a:p>
            <a:r>
              <a:rPr lang="nl-BE" dirty="0"/>
              <a:t>Integratie</a:t>
            </a:r>
          </a:p>
        </p:txBody>
      </p:sp>
      <p:sp>
        <p:nvSpPr>
          <p:cNvPr id="3" name="Tijdelijke aanduiding voor inhoud 2">
            <a:extLst>
              <a:ext uri="{FF2B5EF4-FFF2-40B4-BE49-F238E27FC236}">
                <a16:creationId xmlns:a16="http://schemas.microsoft.com/office/drawing/2014/main" id="{AFDCDA3B-26CD-1D9F-0B42-A963524A8241}"/>
              </a:ext>
            </a:extLst>
          </p:cNvPr>
          <p:cNvSpPr>
            <a:spLocks noGrp="1"/>
          </p:cNvSpPr>
          <p:nvPr>
            <p:ph sz="half" idx="10"/>
          </p:nvPr>
        </p:nvSpPr>
        <p:spPr/>
        <p:txBody>
          <a:bodyPr/>
          <a:lstStyle/>
          <a:p>
            <a:r>
              <a:rPr lang="nl-BE" sz="2000" dirty="0">
                <a:effectLst/>
                <a:latin typeface="Calibri" panose="020F0502020204030204" pitchFamily="34" charset="0"/>
                <a:ea typeface="Wingdings" panose="05000000000000000000" pitchFamily="2" charset="2"/>
              </a:rPr>
              <a:t>Regeerakkoord </a:t>
            </a:r>
            <a:r>
              <a:rPr lang="nl-BE" sz="2000" i="1" dirty="0">
                <a:effectLst/>
                <a:latin typeface="Calibri" panose="020F0502020204030204" pitchFamily="34" charset="0"/>
                <a:ea typeface="Wingdings" panose="05000000000000000000" pitchFamily="2" charset="2"/>
              </a:rPr>
              <a:t>“We stimuleren de integratie van de dienstverlening van de energiehuizen in een </a:t>
            </a:r>
            <a:r>
              <a:rPr lang="nl-BE" sz="2000" b="1" i="1" dirty="0">
                <a:effectLst/>
                <a:latin typeface="Calibri" panose="020F0502020204030204" pitchFamily="34" charset="0"/>
                <a:ea typeface="Wingdings" panose="05000000000000000000" pitchFamily="2" charset="2"/>
              </a:rPr>
              <a:t>eengemaakt energie- en woonloket</a:t>
            </a:r>
            <a:r>
              <a:rPr lang="nl-BE" sz="2000" i="1" dirty="0">
                <a:effectLst/>
                <a:latin typeface="Calibri" panose="020F0502020204030204" pitchFamily="34" charset="0"/>
                <a:ea typeface="Wingdings" panose="05000000000000000000" pitchFamily="2" charset="2"/>
              </a:rPr>
              <a:t> op lokaal niveau om het begeleidings- en financieringsaanbod naar de burger te verbeteren</a:t>
            </a:r>
          </a:p>
          <a:p>
            <a:endParaRPr lang="nl-BE" sz="2000" i="1" dirty="0">
              <a:latin typeface="Calibri" panose="020F0502020204030204" pitchFamily="34" charset="0"/>
            </a:endParaRPr>
          </a:p>
          <a:p>
            <a:r>
              <a:rPr lang="nl-BE" sz="2000" dirty="0">
                <a:effectLst/>
                <a:latin typeface="Calibri" panose="020F0502020204030204" pitchFamily="34" charset="0"/>
                <a:ea typeface="Calibri" panose="020F0502020204030204" pitchFamily="34" charset="0"/>
                <a:cs typeface="Arial" panose="020B0604020202020204" pitchFamily="34" charset="0"/>
              </a:rPr>
              <a:t>Het </a:t>
            </a:r>
            <a:r>
              <a:rPr lang="nl-BE" sz="2000" b="1" dirty="0">
                <a:effectLst/>
                <a:latin typeface="Calibri" panose="020F0502020204030204" pitchFamily="34" charset="0"/>
                <a:ea typeface="Calibri" panose="020F0502020204030204" pitchFamily="34" charset="0"/>
                <a:cs typeface="Arial" panose="020B0604020202020204" pitchFamily="34" charset="0"/>
              </a:rPr>
              <a:t>streefdoel, in een ideale wereld,</a:t>
            </a:r>
            <a:r>
              <a:rPr lang="nl-BE" sz="2000" dirty="0">
                <a:effectLst/>
                <a:latin typeface="Calibri" panose="020F0502020204030204" pitchFamily="34" charset="0"/>
                <a:ea typeface="Calibri" panose="020F0502020204030204" pitchFamily="34" charset="0"/>
                <a:cs typeface="Arial" panose="020B0604020202020204" pitchFamily="34" charset="0"/>
              </a:rPr>
              <a:t> is dat in elke gemeente  1 fysiek – én digitaal – geïntegreerd en laagdrempelig </a:t>
            </a:r>
            <a:r>
              <a:rPr lang="nl-BE" sz="2000" b="1" dirty="0">
                <a:effectLst/>
                <a:latin typeface="Calibri" panose="020F0502020204030204" pitchFamily="34" charset="0"/>
                <a:ea typeface="Calibri" panose="020F0502020204030204" pitchFamily="34" charset="0"/>
                <a:cs typeface="Arial" panose="020B0604020202020204" pitchFamily="34" charset="0"/>
              </a:rPr>
              <a:t>woon-en energieloket</a:t>
            </a:r>
            <a:r>
              <a:rPr lang="nl-BE" sz="2000" dirty="0">
                <a:effectLst/>
                <a:latin typeface="Calibri" panose="020F0502020204030204" pitchFamily="34" charset="0"/>
                <a:ea typeface="Calibri" panose="020F0502020204030204" pitchFamily="34" charset="0"/>
                <a:cs typeface="Arial" panose="020B0604020202020204" pitchFamily="34" charset="0"/>
              </a:rPr>
              <a:t> beschikbaar is, waar elke inwoner steeds terecht kan </a:t>
            </a:r>
            <a:r>
              <a:rPr lang="nl-BE" sz="2000" b="1" dirty="0">
                <a:effectLst/>
                <a:latin typeface="Calibri" panose="020F0502020204030204" pitchFamily="34" charset="0"/>
                <a:ea typeface="Calibri" panose="020F0502020204030204" pitchFamily="34" charset="0"/>
                <a:cs typeface="Arial" panose="020B0604020202020204" pitchFamily="34" charset="0"/>
              </a:rPr>
              <a:t>met al zijn vragen in verband met wonen en energie</a:t>
            </a:r>
            <a:r>
              <a:rPr lang="nl-BE" sz="2000" dirty="0">
                <a:effectLst/>
                <a:latin typeface="Calibri" panose="020F0502020204030204" pitchFamily="34" charset="0"/>
                <a:ea typeface="Calibri" panose="020F0502020204030204" pitchFamily="34" charset="0"/>
                <a:cs typeface="Arial" panose="020B0604020202020204" pitchFamily="34" charset="0"/>
              </a:rPr>
              <a:t>. Geïntegreerd werken = 1 frontoffice + goede flow in backoffice</a:t>
            </a:r>
          </a:p>
          <a:p>
            <a:endParaRPr lang="nl-BE" sz="2000" i="1" dirty="0">
              <a:latin typeface="Calibri" panose="020F0502020204030204" pitchFamily="34" charset="0"/>
            </a:endParaRPr>
          </a:p>
          <a:p>
            <a:r>
              <a:rPr lang="nl-BE" sz="2000" i="1" dirty="0">
                <a:effectLst/>
                <a:latin typeface="Calibri" panose="020F0502020204030204" pitchFamily="34" charset="0"/>
                <a:ea typeface="Calibri" panose="020F0502020204030204" pitchFamily="34" charset="0"/>
                <a:cs typeface="Arial" panose="020B0604020202020204" pitchFamily="34" charset="0"/>
              </a:rPr>
              <a:t>afhankelijk van het behalen van streefwaarden en mijlpalen gericht op verdere integratie van de woon- en energieloketten, die zullen opgenomen worden in een actualisatie van de meerjarige overeenkomst van elk energiehuis</a:t>
            </a:r>
          </a:p>
          <a:p>
            <a:pPr lvl="1"/>
            <a:r>
              <a:rPr lang="nl-BE" sz="2000" i="1" dirty="0">
                <a:latin typeface="Calibri" panose="020F0502020204030204" pitchFamily="34" charset="0"/>
                <a:cs typeface="Arial" panose="020B0604020202020204" pitchFamily="34" charset="0"/>
              </a:rPr>
              <a:t>Integratiebonus 25%</a:t>
            </a:r>
          </a:p>
          <a:p>
            <a:pPr lvl="1"/>
            <a:endParaRPr lang="nl-BE" i="1" dirty="0">
              <a:latin typeface="Calibri" panose="020F0502020204030204" pitchFamily="34" charset="0"/>
              <a:cs typeface="Arial" panose="020B0604020202020204" pitchFamily="34" charset="0"/>
            </a:endParaRPr>
          </a:p>
          <a:p>
            <a:r>
              <a:rPr lang="nl-BE" i="1" dirty="0">
                <a:latin typeface="Calibri" panose="020F0502020204030204" pitchFamily="34" charset="0"/>
                <a:cs typeface="Arial" panose="020B0604020202020204" pitchFamily="34" charset="0"/>
              </a:rPr>
              <a:t>2022: nulmeting met acht graadmeters</a:t>
            </a:r>
          </a:p>
          <a:p>
            <a:r>
              <a:rPr lang="nl-BE" i="1" dirty="0">
                <a:latin typeface="Calibri" panose="020F0502020204030204" pitchFamily="34" charset="0"/>
                <a:cs typeface="Arial" panose="020B0604020202020204" pitchFamily="34" charset="0"/>
              </a:rPr>
              <a:t>Jaarlijkse update</a:t>
            </a:r>
          </a:p>
          <a:p>
            <a:pPr marL="288000" lvl="1" indent="0">
              <a:buNone/>
            </a:pPr>
            <a:endParaRPr lang="nl-BE" dirty="0"/>
          </a:p>
        </p:txBody>
      </p:sp>
    </p:spTree>
    <p:extLst>
      <p:ext uri="{BB962C8B-B14F-4D97-AF65-F5344CB8AC3E}">
        <p14:creationId xmlns:p14="http://schemas.microsoft.com/office/powerpoint/2010/main" val="125806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AA6D9-8667-2F11-80AC-022F03D28674}"/>
              </a:ext>
            </a:extLst>
          </p:cNvPr>
          <p:cNvSpPr>
            <a:spLocks noGrp="1"/>
          </p:cNvSpPr>
          <p:nvPr>
            <p:ph type="title"/>
          </p:nvPr>
        </p:nvSpPr>
        <p:spPr/>
        <p:txBody>
          <a:bodyPr/>
          <a:lstStyle/>
          <a:p>
            <a:r>
              <a:rPr lang="nl-BE" dirty="0"/>
              <a:t>Integratie</a:t>
            </a:r>
          </a:p>
        </p:txBody>
      </p:sp>
      <p:sp>
        <p:nvSpPr>
          <p:cNvPr id="3" name="Tijdelijke aanduiding voor inhoud 2">
            <a:extLst>
              <a:ext uri="{FF2B5EF4-FFF2-40B4-BE49-F238E27FC236}">
                <a16:creationId xmlns:a16="http://schemas.microsoft.com/office/drawing/2014/main" id="{AFDCDA3B-26CD-1D9F-0B42-A963524A8241}"/>
              </a:ext>
            </a:extLst>
          </p:cNvPr>
          <p:cNvSpPr>
            <a:spLocks noGrp="1"/>
          </p:cNvSpPr>
          <p:nvPr>
            <p:ph sz="half" idx="10"/>
          </p:nvPr>
        </p:nvSpPr>
        <p:spPr>
          <a:xfrm>
            <a:off x="693819" y="1087742"/>
            <a:ext cx="10515600" cy="5037474"/>
          </a:xfrm>
        </p:spPr>
        <p:txBody>
          <a:bodyPr/>
          <a:lstStyle/>
          <a:p>
            <a:r>
              <a:rPr lang="nl-BE" dirty="0"/>
              <a:t>2023</a:t>
            </a:r>
          </a:p>
          <a:p>
            <a:pPr lvl="1"/>
            <a:r>
              <a:rPr lang="nl-BE" sz="2000" i="1" dirty="0">
                <a:effectLst/>
                <a:latin typeface="Calibri" panose="020F0502020204030204" pitchFamily="34" charset="0"/>
                <a:ea typeface="Calibri" panose="020F0502020204030204" pitchFamily="34" charset="0"/>
              </a:rPr>
              <a:t>Graadmeter 2: </a:t>
            </a:r>
            <a:r>
              <a:rPr lang="nl-BE" sz="2000" i="1" dirty="0">
                <a:effectLst/>
                <a:highlight>
                  <a:srgbClr val="FFFF00"/>
                </a:highlight>
                <a:latin typeface="Calibri" panose="020F0502020204030204" pitchFamily="34" charset="0"/>
                <a:ea typeface="Calibri" panose="020F0502020204030204" pitchFamily="34" charset="0"/>
              </a:rPr>
              <a:t>in 76% van de gemeenten wordt energie- en woonloket op dezelfde locatie aangeboden, waarbij dit voor 56% ook op hetzelfde tijdstip is</a:t>
            </a:r>
            <a:r>
              <a:rPr lang="nl-BE" sz="2000" i="1" dirty="0">
                <a:effectLst/>
                <a:latin typeface="Calibri" panose="020F0502020204030204" pitchFamily="34" charset="0"/>
                <a:ea typeface="Calibri" panose="020F0502020204030204" pitchFamily="34" charset="0"/>
              </a:rPr>
              <a:t>. Steeds meer energiehuizen werken maximaal op afspraak, waardoor die gelijktijdigheid volgens hen irrelevant is.</a:t>
            </a:r>
            <a:endParaRPr lang="nl-BE" sz="2000" dirty="0">
              <a:effectLst/>
              <a:latin typeface="Calibri" panose="020F0502020204030204" pitchFamily="34" charset="0"/>
              <a:ea typeface="Calibri" panose="020F0502020204030204" pitchFamily="34" charset="0"/>
            </a:endParaRPr>
          </a:p>
          <a:p>
            <a:pPr lvl="1"/>
            <a:r>
              <a:rPr lang="nl-BE" sz="2000" i="1" dirty="0">
                <a:effectLst/>
                <a:latin typeface="Calibri" panose="020F0502020204030204" pitchFamily="34" charset="0"/>
                <a:ea typeface="Calibri" panose="020F0502020204030204" pitchFamily="34" charset="0"/>
              </a:rPr>
              <a:t>Graadmeter 3: in 52% van de gemeenten wordt informatie over energie- en wonen op 1 website aangeboden (bv. website van de overkoepelende intercommunale die zowel energiehuis als IGS wonen uitvoert)</a:t>
            </a:r>
            <a:endParaRPr lang="nl-BE" sz="2000" dirty="0">
              <a:effectLst/>
              <a:latin typeface="Calibri" panose="020F0502020204030204" pitchFamily="34" charset="0"/>
              <a:ea typeface="Calibri" panose="020F0502020204030204" pitchFamily="34" charset="0"/>
            </a:endParaRPr>
          </a:p>
          <a:p>
            <a:pPr lvl="1"/>
            <a:r>
              <a:rPr lang="nl-BE" sz="2000" i="1" dirty="0">
                <a:effectLst/>
                <a:latin typeface="Calibri" panose="020F0502020204030204" pitchFamily="34" charset="0"/>
                <a:ea typeface="Calibri" panose="020F0502020204030204" pitchFamily="34" charset="0"/>
              </a:rPr>
              <a:t>Graadmeter 4: </a:t>
            </a:r>
            <a:r>
              <a:rPr lang="nl-BE" sz="2000" i="1" dirty="0">
                <a:effectLst/>
                <a:highlight>
                  <a:srgbClr val="FFFF00"/>
                </a:highlight>
                <a:latin typeface="Calibri" panose="020F0502020204030204" pitchFamily="34" charset="0"/>
                <a:ea typeface="Calibri" panose="020F0502020204030204" pitchFamily="34" charset="0"/>
              </a:rPr>
              <a:t>in 27% gemeenten kan burger zowel voor wonen als energie langs 1 mailadres, telefoonnummer of contactformulier vragen stell</a:t>
            </a:r>
            <a:r>
              <a:rPr lang="nl-BE" sz="2000" i="1" dirty="0">
                <a:effectLst/>
                <a:latin typeface="Calibri" panose="020F0502020204030204" pitchFamily="34" charset="0"/>
                <a:ea typeface="Calibri" panose="020F0502020204030204" pitchFamily="34" charset="0"/>
              </a:rPr>
              <a:t>en. In 63% van de gevallen zijn het aparte kanalen maar met systeem van onderling doorverwijzen in de </a:t>
            </a:r>
            <a:r>
              <a:rPr lang="nl-BE" sz="2000" i="1" dirty="0" err="1">
                <a:effectLst/>
                <a:latin typeface="Calibri" panose="020F0502020204030204" pitchFamily="34" charset="0"/>
                <a:ea typeface="Calibri" panose="020F0502020204030204" pitchFamily="34" charset="0"/>
              </a:rPr>
              <a:t>back-office</a:t>
            </a:r>
            <a:endParaRPr lang="nl-BE" sz="2000" dirty="0">
              <a:effectLst/>
              <a:latin typeface="Calibri" panose="020F0502020204030204" pitchFamily="34" charset="0"/>
              <a:ea typeface="Calibri" panose="020F0502020204030204" pitchFamily="34" charset="0"/>
            </a:endParaRPr>
          </a:p>
          <a:p>
            <a:pPr lvl="1"/>
            <a:r>
              <a:rPr lang="nl-BE" sz="2000" i="1" dirty="0">
                <a:effectLst/>
                <a:latin typeface="Calibri" panose="020F0502020204030204" pitchFamily="34" charset="0"/>
                <a:ea typeface="Calibri" panose="020F0502020204030204" pitchFamily="34" charset="0"/>
              </a:rPr>
              <a:t>Graadmeter 5: in 41% is er een geïntegreerd gezamenlijk CRM-systeem, in 41% niet, maar wel systematische gegevensuitwisseling</a:t>
            </a:r>
            <a:endParaRPr lang="nl-BE" sz="2000" dirty="0">
              <a:effectLst/>
              <a:latin typeface="Calibri" panose="020F0502020204030204" pitchFamily="34" charset="0"/>
              <a:ea typeface="Calibri" panose="020F0502020204030204" pitchFamily="34" charset="0"/>
            </a:endParaRPr>
          </a:p>
          <a:p>
            <a:pPr lvl="1"/>
            <a:r>
              <a:rPr lang="nl-BE" sz="2000" i="1" dirty="0">
                <a:effectLst/>
                <a:latin typeface="Calibri" panose="020F0502020204030204" pitchFamily="34" charset="0"/>
                <a:ea typeface="Calibri" panose="020F0502020204030204" pitchFamily="34" charset="0"/>
              </a:rPr>
              <a:t>Graadmeter 6: in 34% is er een goede onderling procesflow afgesproken, in de andere gevallen slechts algemene afspraken over taakverdeling</a:t>
            </a:r>
          </a:p>
          <a:p>
            <a:pPr lvl="1"/>
            <a:endParaRPr lang="nl-BE" sz="2000" i="1" dirty="0">
              <a:latin typeface="Calibri" panose="020F0502020204030204" pitchFamily="34" charset="0"/>
              <a:ea typeface="Calibri" panose="020F0502020204030204" pitchFamily="34" charset="0"/>
            </a:endParaRPr>
          </a:p>
          <a:p>
            <a:r>
              <a:rPr lang="nl-BE" sz="2700" i="1" dirty="0">
                <a:effectLst/>
                <a:latin typeface="Calibri" panose="020F0502020204030204" pitchFamily="34" charset="0"/>
                <a:ea typeface="Calibri" panose="020F0502020204030204" pitchFamily="34" charset="0"/>
              </a:rPr>
              <a:t>2024: binnenkort beschikbaar</a:t>
            </a:r>
            <a:endParaRPr lang="nl-BE" sz="2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63738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 en dianummer">
            <a:extLst>
              <a:ext uri="{FF2B5EF4-FFF2-40B4-BE49-F238E27FC236}">
                <a16:creationId xmlns:a16="http://schemas.microsoft.com/office/drawing/2014/main" id="{0F09B667-284A-4DE2-86D5-F94B4749ED2F}"/>
              </a:ext>
            </a:extLst>
          </p:cNvPr>
          <p:cNvSpPr txBox="1">
            <a:spLocks/>
          </p:cNvSpPr>
          <p:nvPr/>
        </p:nvSpPr>
        <p:spPr>
          <a:xfrm>
            <a:off x="10981283" y="6480000"/>
            <a:ext cx="900000" cy="288000"/>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a:solidFill>
                  <a:srgbClr val="105269"/>
                </a:solidFill>
              </a:rPr>
              <a:pPr algn="r"/>
              <a:t>37</a:t>
            </a:fld>
            <a:endParaRPr lang="nl-BE" sz="1100">
              <a:solidFill>
                <a:srgbClr val="105269"/>
              </a:solidFill>
            </a:endParaRPr>
          </a:p>
        </p:txBody>
      </p:sp>
      <p:sp>
        <p:nvSpPr>
          <p:cNvPr id="6" name="informatievak">
            <a:extLst>
              <a:ext uri="{FF2B5EF4-FFF2-40B4-BE49-F238E27FC236}">
                <a16:creationId xmlns:a16="http://schemas.microsoft.com/office/drawing/2014/main" id="{D95F4059-6041-4466-9322-5672903A3743}"/>
              </a:ext>
            </a:extLst>
          </p:cNvPr>
          <p:cNvSpPr txBox="1">
            <a:spLocks/>
          </p:cNvSpPr>
          <p:nvPr/>
        </p:nvSpPr>
        <p:spPr>
          <a:xfrm>
            <a:off x="5545283" y="4081086"/>
            <a:ext cx="6336000" cy="2376264"/>
          </a:xfrm>
          <a:prstGeom prst="rect">
            <a:avLst/>
          </a:prstGeom>
        </p:spPr>
        <p:txBody>
          <a:bodyPr/>
          <a:lst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r">
              <a:lnSpc>
                <a:spcPct val="100000"/>
              </a:lnSpc>
            </a:pPr>
            <a:r>
              <a:rPr lang="nl-BE" sz="2200" b="0" dirty="0">
                <a:solidFill>
                  <a:srgbClr val="4AA832"/>
                </a:solidFill>
              </a:rPr>
              <a:t>VOOR MEER INFORMATIE</a:t>
            </a:r>
            <a:br>
              <a:rPr lang="nl-BE" sz="2200" dirty="0"/>
            </a:br>
            <a:r>
              <a:rPr lang="nl-BE" sz="2200" dirty="0"/>
              <a:t>Roel Vermeiren</a:t>
            </a:r>
            <a:br>
              <a:rPr lang="nl-BE" sz="2200" dirty="0"/>
            </a:br>
            <a:r>
              <a:rPr lang="nl-BE" sz="2200" b="0" dirty="0"/>
              <a:t>Vlaams Energie- en Klimaatagentschap</a:t>
            </a:r>
            <a:br>
              <a:rPr lang="nl-BE" sz="2200" dirty="0"/>
            </a:br>
            <a:r>
              <a:rPr lang="nl-BE" sz="2200" b="0" dirty="0"/>
              <a:t>www.vlaanderen.be/veka</a:t>
            </a:r>
            <a:br>
              <a:rPr lang="nl-BE" sz="2200" b="0" dirty="0"/>
            </a:br>
            <a:r>
              <a:rPr lang="nl-BE" sz="2200" b="0" dirty="0"/>
              <a:t>T 02 553 46 00</a:t>
            </a:r>
            <a:br>
              <a:rPr lang="nl-BE" sz="2200" b="0" dirty="0"/>
            </a:br>
            <a:r>
              <a:rPr lang="nl-BE" sz="2200" b="0" dirty="0">
                <a:hlinkClick r:id="rId2"/>
              </a:rPr>
              <a:t>roel.vermeiren@vlaanderen.be</a:t>
            </a:r>
            <a:br>
              <a:rPr lang="nl-BE" sz="2200" b="0" dirty="0"/>
            </a:br>
            <a:br>
              <a:rPr lang="nl-BE" sz="2200" b="0" dirty="0"/>
            </a:br>
            <a:endParaRPr lang="nl-BE" sz="2200" b="0" dirty="0"/>
          </a:p>
        </p:txBody>
      </p:sp>
    </p:spTree>
    <p:extLst>
      <p:ext uri="{BB962C8B-B14F-4D97-AF65-F5344CB8AC3E}">
        <p14:creationId xmlns:p14="http://schemas.microsoft.com/office/powerpoint/2010/main" val="38487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AF382-D2BE-1BA8-5A15-5E769384239E}"/>
              </a:ext>
            </a:extLst>
          </p:cNvPr>
          <p:cNvSpPr>
            <a:spLocks noGrp="1"/>
          </p:cNvSpPr>
          <p:nvPr>
            <p:ph type="title"/>
          </p:nvPr>
        </p:nvSpPr>
        <p:spPr/>
        <p:txBody>
          <a:bodyPr/>
          <a:lstStyle/>
          <a:p>
            <a:r>
              <a:rPr lang="nl-BE"/>
              <a:t>Praktisch</a:t>
            </a:r>
          </a:p>
        </p:txBody>
      </p:sp>
      <p:sp>
        <p:nvSpPr>
          <p:cNvPr id="3" name="Tijdelijke aanduiding voor inhoud 2">
            <a:extLst>
              <a:ext uri="{FF2B5EF4-FFF2-40B4-BE49-F238E27FC236}">
                <a16:creationId xmlns:a16="http://schemas.microsoft.com/office/drawing/2014/main" id="{292C5721-997E-F784-F1FD-DD2E625F1BB0}"/>
              </a:ext>
            </a:extLst>
          </p:cNvPr>
          <p:cNvSpPr>
            <a:spLocks noGrp="1"/>
          </p:cNvSpPr>
          <p:nvPr>
            <p:ph sz="half" idx="10"/>
          </p:nvPr>
        </p:nvSpPr>
        <p:spPr/>
        <p:txBody>
          <a:bodyPr/>
          <a:lstStyle/>
          <a:p>
            <a:r>
              <a:rPr lang="nl-BE"/>
              <a:t>Energiehuis contacteren</a:t>
            </a:r>
          </a:p>
          <a:p>
            <a:pPr lvl="1"/>
            <a:r>
              <a:rPr lang="nl-BE"/>
              <a:t>Vind je Energiehuis op </a:t>
            </a:r>
            <a:r>
              <a:rPr lang="nl-BE">
                <a:hlinkClick r:id="rId3"/>
              </a:rPr>
              <a:t>www.mijnenergiehuis.be</a:t>
            </a:r>
            <a:endParaRPr lang="nl-BE"/>
          </a:p>
          <a:p>
            <a:pPr lvl="1"/>
            <a:endParaRPr lang="nl-BE"/>
          </a:p>
          <a:p>
            <a:pPr marL="288000" lvl="1" indent="0">
              <a:buNone/>
            </a:pPr>
            <a:r>
              <a:rPr lang="nl-BE"/>
              <a:t> </a:t>
            </a:r>
          </a:p>
        </p:txBody>
      </p:sp>
      <p:pic>
        <p:nvPicPr>
          <p:cNvPr id="5" name="Afbeelding 4">
            <a:extLst>
              <a:ext uri="{FF2B5EF4-FFF2-40B4-BE49-F238E27FC236}">
                <a16:creationId xmlns:a16="http://schemas.microsoft.com/office/drawing/2014/main" id="{E207FBAC-E528-4623-EF43-943066F96512}"/>
              </a:ext>
            </a:extLst>
          </p:cNvPr>
          <p:cNvPicPr>
            <a:picLocks noChangeAspect="1"/>
          </p:cNvPicPr>
          <p:nvPr/>
        </p:nvPicPr>
        <p:blipFill>
          <a:blip r:embed="rId4"/>
          <a:stretch>
            <a:fillRect/>
          </a:stretch>
        </p:blipFill>
        <p:spPr>
          <a:xfrm>
            <a:off x="2168516" y="2758632"/>
            <a:ext cx="7867882" cy="3493543"/>
          </a:xfrm>
          <a:prstGeom prst="rect">
            <a:avLst/>
          </a:prstGeom>
        </p:spPr>
      </p:pic>
    </p:spTree>
    <p:extLst>
      <p:ext uri="{BB962C8B-B14F-4D97-AF65-F5344CB8AC3E}">
        <p14:creationId xmlns:p14="http://schemas.microsoft.com/office/powerpoint/2010/main" val="261580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CD2AF-59F0-3C9A-BE70-B168EFF83CB5}"/>
              </a:ext>
            </a:extLst>
          </p:cNvPr>
          <p:cNvSpPr>
            <a:spLocks noGrp="1"/>
          </p:cNvSpPr>
          <p:nvPr>
            <p:ph type="title"/>
          </p:nvPr>
        </p:nvSpPr>
        <p:spPr/>
        <p:txBody>
          <a:bodyPr/>
          <a:lstStyle/>
          <a:p>
            <a:r>
              <a:rPr lang="nl-BE"/>
              <a:t>Basistaken Energiehuis</a:t>
            </a:r>
          </a:p>
        </p:txBody>
      </p:sp>
      <p:sp>
        <p:nvSpPr>
          <p:cNvPr id="3" name="Tijdelijke aanduiding voor inhoud 2">
            <a:extLst>
              <a:ext uri="{FF2B5EF4-FFF2-40B4-BE49-F238E27FC236}">
                <a16:creationId xmlns:a16="http://schemas.microsoft.com/office/drawing/2014/main" id="{7588E3AB-CC38-901F-4238-605BEEB293AF}"/>
              </a:ext>
            </a:extLst>
          </p:cNvPr>
          <p:cNvSpPr>
            <a:spLocks noGrp="1"/>
          </p:cNvSpPr>
          <p:nvPr>
            <p:ph sz="half" idx="10"/>
          </p:nvPr>
        </p:nvSpPr>
        <p:spPr>
          <a:xfrm>
            <a:off x="372979" y="1058779"/>
            <a:ext cx="11819021" cy="5463479"/>
          </a:xfrm>
        </p:spPr>
        <p:txBody>
          <a:bodyPr/>
          <a:lstStyle/>
          <a:p>
            <a:pPr marL="457200" indent="-457200"/>
            <a:r>
              <a:rPr lang="nl-BE" dirty="0"/>
              <a:t>2 grote luiken</a:t>
            </a:r>
          </a:p>
          <a:p>
            <a:pPr marL="1033200" lvl="1" indent="-457200"/>
            <a:r>
              <a:rPr lang="nl-BE" dirty="0"/>
              <a:t>verstrekker van Mijn VerbouwLening</a:t>
            </a:r>
          </a:p>
          <a:p>
            <a:pPr marL="1033200" lvl="1" indent="-457200"/>
            <a:r>
              <a:rPr lang="nl-BE" dirty="0"/>
              <a:t>poort naar het volledige aanbod rond energie en begeleiding daarbij 				(renovatiecoaches, energiesnoeiers, energieconsulenten,….)</a:t>
            </a:r>
            <a:br>
              <a:rPr lang="nl-BE" dirty="0"/>
            </a:br>
            <a:endParaRPr lang="nl-BE" dirty="0"/>
          </a:p>
          <a:p>
            <a:pPr marL="457200" indent="-457200"/>
            <a:r>
              <a:rPr lang="nl-BE" dirty="0"/>
              <a:t>Energiebesluit: taken en Vlaamse financiering</a:t>
            </a:r>
          </a:p>
          <a:p>
            <a:pPr marL="1033200" lvl="1" indent="-457200"/>
            <a:r>
              <a:rPr lang="nl-BE" dirty="0"/>
              <a:t>Details in samenwerkingsovereenkomst VEKA - EH</a:t>
            </a:r>
          </a:p>
          <a:p>
            <a:pPr marL="457200" indent="-457200"/>
            <a:endParaRPr lang="nl-BE" dirty="0"/>
          </a:p>
          <a:p>
            <a:pPr marL="457200" indent="-457200"/>
            <a:r>
              <a:rPr lang="nl-BE" dirty="0"/>
              <a:t>Antwoord op je vragen: eerstelijnsloket voor iedereen</a:t>
            </a:r>
          </a:p>
          <a:p>
            <a:pPr marL="1033200" lvl="1" indent="-457200"/>
            <a:r>
              <a:rPr lang="nl-BE" dirty="0"/>
              <a:t>Informatie over diensten en maatregelen zoals:</a:t>
            </a:r>
          </a:p>
          <a:p>
            <a:pPr marL="1321200" lvl="2" indent="-457200"/>
            <a:r>
              <a:rPr lang="nl-BE" dirty="0"/>
              <a:t>Mijn VerbouwPremie en andere premies (PV, thuisbatterij,…)</a:t>
            </a:r>
          </a:p>
          <a:p>
            <a:pPr marL="1321200" lvl="2" indent="-457200"/>
            <a:r>
              <a:rPr lang="nl-BE" dirty="0"/>
              <a:t>Mijn VerbouwLening e.a. leningen voorzien door Vlaanderen, provincie,… </a:t>
            </a:r>
          </a:p>
          <a:p>
            <a:pPr marL="1321200" lvl="2" indent="-457200"/>
            <a:r>
              <a:rPr lang="nl-BE" dirty="0"/>
              <a:t>Woningpas</a:t>
            </a:r>
          </a:p>
          <a:p>
            <a:pPr marL="1321200" lvl="2" indent="-457200"/>
            <a:r>
              <a:rPr lang="nl-BE" dirty="0"/>
              <a:t>Renovatiebegeleiding</a:t>
            </a:r>
          </a:p>
          <a:p>
            <a:pPr marL="1321200" lvl="2" indent="-457200"/>
            <a:r>
              <a:rPr lang="nl-BE" dirty="0"/>
              <a:t>Digitale meter,…</a:t>
            </a:r>
          </a:p>
          <a:p>
            <a:pPr lvl="2" indent="0">
              <a:buNone/>
            </a:pPr>
            <a:endParaRPr lang="nl-BE" dirty="0"/>
          </a:p>
          <a:p>
            <a:pPr marL="1321200" lvl="2" indent="-457200"/>
            <a:endParaRPr lang="nl-BE" dirty="0"/>
          </a:p>
        </p:txBody>
      </p:sp>
    </p:spTree>
    <p:extLst>
      <p:ext uri="{BB962C8B-B14F-4D97-AF65-F5344CB8AC3E}">
        <p14:creationId xmlns:p14="http://schemas.microsoft.com/office/powerpoint/2010/main" val="265218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9A647992-A983-45E5-B24A-1162EB6825E2}"/>
              </a:ext>
            </a:extLst>
          </p:cNvPr>
          <p:cNvGraphicFramePr/>
          <p:nvPr/>
        </p:nvGraphicFramePr>
        <p:xfrm>
          <a:off x="383433" y="788104"/>
          <a:ext cx="11705648" cy="6462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96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AE0BC-866D-496C-BA81-5423999FE1D4}"/>
              </a:ext>
            </a:extLst>
          </p:cNvPr>
          <p:cNvSpPr>
            <a:spLocks noGrp="1"/>
          </p:cNvSpPr>
          <p:nvPr>
            <p:ph type="title"/>
          </p:nvPr>
        </p:nvSpPr>
        <p:spPr>
          <a:xfrm>
            <a:off x="838199" y="264020"/>
            <a:ext cx="10515601" cy="615553"/>
          </a:xfrm>
        </p:spPr>
        <p:txBody>
          <a:bodyPr/>
          <a:lstStyle/>
          <a:p>
            <a:r>
              <a:rPr lang="nl-BE" sz="4000" b="1" kern="1200">
                <a:solidFill>
                  <a:srgbClr val="105269"/>
                </a:solidFill>
                <a:latin typeface="Calibri" panose="020F0502020204030204" pitchFamily="34" charset="0"/>
                <a:cs typeface="+mj-cs"/>
              </a:rPr>
              <a:t>Noodkoopfonds</a:t>
            </a:r>
          </a:p>
        </p:txBody>
      </p:sp>
      <p:sp>
        <p:nvSpPr>
          <p:cNvPr id="5" name="Tekstvak 4">
            <a:extLst>
              <a:ext uri="{FF2B5EF4-FFF2-40B4-BE49-F238E27FC236}">
                <a16:creationId xmlns:a16="http://schemas.microsoft.com/office/drawing/2014/main" id="{05FEB91C-60EF-485B-9057-AAAE04B2DA87}"/>
              </a:ext>
            </a:extLst>
          </p:cNvPr>
          <p:cNvSpPr txBox="1"/>
          <p:nvPr/>
        </p:nvSpPr>
        <p:spPr>
          <a:xfrm>
            <a:off x="609569" y="819726"/>
            <a:ext cx="10921410" cy="5262979"/>
          </a:xfrm>
          <a:prstGeom prst="rect">
            <a:avLst/>
          </a:prstGeom>
          <a:noFill/>
        </p:spPr>
        <p:txBody>
          <a:bodyPr wrap="square" rtlCol="0">
            <a:spAutoFit/>
          </a:bodyPr>
          <a:lstStyle/>
          <a:p>
            <a:endParaRPr lang="nl-BE" sz="2400" dirty="0">
              <a:solidFill>
                <a:srgbClr val="105269"/>
              </a:solidFill>
            </a:endParaRPr>
          </a:p>
          <a:p>
            <a:pPr marL="342900" indent="-342900">
              <a:buFont typeface="Arial" panose="020B0604020202020204" pitchFamily="34" charset="0"/>
              <a:buChar char="•"/>
            </a:pPr>
            <a:r>
              <a:rPr lang="nl-BE" sz="2400" dirty="0" err="1">
                <a:solidFill>
                  <a:srgbClr val="105269"/>
                </a:solidFill>
              </a:rPr>
              <a:t>Bulletlening</a:t>
            </a:r>
            <a:r>
              <a:rPr lang="nl-BE" sz="2400" dirty="0">
                <a:solidFill>
                  <a:srgbClr val="105269"/>
                </a:solidFill>
              </a:rPr>
              <a:t> : </a:t>
            </a:r>
          </a:p>
          <a:p>
            <a:pPr marL="800100" lvl="1" indent="-342900">
              <a:buFont typeface="Arial" panose="020B0604020202020204" pitchFamily="34" charset="0"/>
              <a:buChar char="•"/>
            </a:pPr>
            <a:r>
              <a:rPr lang="nl-BE" sz="2400" dirty="0">
                <a:solidFill>
                  <a:srgbClr val="105269"/>
                </a:solidFill>
              </a:rPr>
              <a:t>Geen impact op gezinsbudget gedurende 20 jaar, tenzij verkoop/vervreemding</a:t>
            </a:r>
          </a:p>
          <a:p>
            <a:pPr marL="800100" lvl="1" indent="-342900">
              <a:buFont typeface="Arial" panose="020B0604020202020204" pitchFamily="34" charset="0"/>
              <a:buChar char="•"/>
            </a:pPr>
            <a:r>
              <a:rPr lang="nl-BE" sz="2400" dirty="0">
                <a:solidFill>
                  <a:srgbClr val="105269"/>
                </a:solidFill>
              </a:rPr>
              <a:t>Daarna terugbetaling over 25 jaar mogelijk</a:t>
            </a:r>
          </a:p>
          <a:p>
            <a:pPr marL="342900" indent="-342900">
              <a:buFont typeface="Arial" panose="020B0604020202020204" pitchFamily="34" charset="0"/>
              <a:buChar char="•"/>
            </a:pPr>
            <a:r>
              <a:rPr lang="nl-BE" sz="2400" dirty="0">
                <a:solidFill>
                  <a:srgbClr val="105269"/>
                </a:solidFill>
              </a:rPr>
              <a:t>Noodkoper = eigenaar slechte woning, zonder bijkomende financieringscapaciteit</a:t>
            </a:r>
          </a:p>
          <a:p>
            <a:pPr marL="342900" indent="-342900">
              <a:buFont typeface="Arial" panose="020B0604020202020204" pitchFamily="34" charset="0"/>
              <a:buChar char="•"/>
            </a:pPr>
            <a:r>
              <a:rPr lang="nl-BE" sz="2400" dirty="0">
                <a:solidFill>
                  <a:srgbClr val="105269"/>
                </a:solidFill>
              </a:rPr>
              <a:t>Via OCMW’s :</a:t>
            </a:r>
          </a:p>
          <a:p>
            <a:pPr marL="800100" lvl="1" indent="-342900">
              <a:buFont typeface="Arial" panose="020B0604020202020204" pitchFamily="34" charset="0"/>
              <a:buChar char="•"/>
            </a:pPr>
            <a:r>
              <a:rPr lang="nl-BE" sz="2400" dirty="0">
                <a:solidFill>
                  <a:srgbClr val="105269"/>
                </a:solidFill>
              </a:rPr>
              <a:t>Krijgen kredietlijn (1,8 mio euro)</a:t>
            </a:r>
          </a:p>
          <a:p>
            <a:pPr marL="800100" lvl="1" indent="-342900">
              <a:buFont typeface="Arial" panose="020B0604020202020204" pitchFamily="34" charset="0"/>
              <a:buChar char="•"/>
            </a:pPr>
            <a:r>
              <a:rPr lang="nl-BE" sz="2400" dirty="0">
                <a:solidFill>
                  <a:srgbClr val="105269"/>
                </a:solidFill>
              </a:rPr>
              <a:t>Versterkt hiermee renteloze </a:t>
            </a:r>
            <a:r>
              <a:rPr lang="nl-BE" sz="2400" dirty="0" err="1">
                <a:solidFill>
                  <a:srgbClr val="105269"/>
                </a:solidFill>
              </a:rPr>
              <a:t>bulletleningen</a:t>
            </a:r>
            <a:r>
              <a:rPr lang="nl-BE" sz="2400" dirty="0">
                <a:solidFill>
                  <a:srgbClr val="105269"/>
                </a:solidFill>
              </a:rPr>
              <a:t> (50.000 euro)</a:t>
            </a:r>
          </a:p>
          <a:p>
            <a:pPr marL="800100" lvl="1" indent="-342900">
              <a:buFont typeface="Arial" panose="020B0604020202020204" pitchFamily="34" charset="0"/>
              <a:buChar char="•"/>
            </a:pPr>
            <a:r>
              <a:rPr lang="nl-BE" sz="2400" dirty="0">
                <a:solidFill>
                  <a:srgbClr val="105269"/>
                </a:solidFill>
              </a:rPr>
              <a:t>Biedt volledige sociale en bouwtechnische ontzorging en begeleiding</a:t>
            </a:r>
          </a:p>
          <a:p>
            <a:pPr marL="800100" lvl="1" indent="-342900">
              <a:buFont typeface="Arial" panose="020B0604020202020204" pitchFamily="34" charset="0"/>
              <a:buChar char="•"/>
            </a:pPr>
            <a:r>
              <a:rPr lang="nl-BE" sz="2400" dirty="0">
                <a:solidFill>
                  <a:srgbClr val="105269"/>
                </a:solidFill>
              </a:rPr>
              <a:t>Ontvangt werkingsvergoeding (3000€, binnenkort 9000€/woning)</a:t>
            </a:r>
          </a:p>
          <a:p>
            <a:pPr marL="342900" indent="-342900">
              <a:buFont typeface="Arial" panose="020B0604020202020204" pitchFamily="34" charset="0"/>
              <a:buChar char="•"/>
            </a:pPr>
            <a:r>
              <a:rPr lang="nl-BE" sz="2400" dirty="0">
                <a:solidFill>
                  <a:srgbClr val="105269"/>
                </a:solidFill>
              </a:rPr>
              <a:t>3 projectoproepen: </a:t>
            </a:r>
          </a:p>
          <a:p>
            <a:pPr marL="800100" lvl="1" indent="-342900">
              <a:buFont typeface="Arial" panose="020B0604020202020204" pitchFamily="34" charset="0"/>
              <a:buChar char="•"/>
            </a:pPr>
            <a:r>
              <a:rPr lang="nl-BE" sz="2400" dirty="0">
                <a:solidFill>
                  <a:srgbClr val="105269"/>
                </a:solidFill>
              </a:rPr>
              <a:t>53 projecten lopend, samen 854 woningen, 32 miljoen euro kredietlijn</a:t>
            </a:r>
          </a:p>
          <a:p>
            <a:pPr marL="342900" indent="-342900">
              <a:buFont typeface="Arial" panose="020B0604020202020204" pitchFamily="34" charset="0"/>
              <a:buChar char="•"/>
            </a:pPr>
            <a:r>
              <a:rPr lang="nl-BE" sz="2400" dirty="0">
                <a:solidFill>
                  <a:srgbClr val="105269"/>
                </a:solidFill>
              </a:rPr>
              <a:t>Vanaf 2023 geen calls meer maar doorlopende mogelijkheid voor OCMW’s om kredietlijn aan te vragen</a:t>
            </a:r>
          </a:p>
        </p:txBody>
      </p:sp>
    </p:spTree>
    <p:extLst>
      <p:ext uri="{BB962C8B-B14F-4D97-AF65-F5344CB8AC3E}">
        <p14:creationId xmlns:p14="http://schemas.microsoft.com/office/powerpoint/2010/main" val="86831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CD2AF-59F0-3C9A-BE70-B168EFF83CB5}"/>
              </a:ext>
            </a:extLst>
          </p:cNvPr>
          <p:cNvSpPr>
            <a:spLocks noGrp="1"/>
          </p:cNvSpPr>
          <p:nvPr>
            <p:ph type="title"/>
          </p:nvPr>
        </p:nvSpPr>
        <p:spPr/>
        <p:txBody>
          <a:bodyPr/>
          <a:lstStyle/>
          <a:p>
            <a:r>
              <a:rPr lang="nl-BE" dirty="0"/>
              <a:t>Basistaken Energiehuis</a:t>
            </a:r>
          </a:p>
        </p:txBody>
      </p:sp>
      <p:sp>
        <p:nvSpPr>
          <p:cNvPr id="3" name="Tijdelijke aanduiding voor inhoud 2">
            <a:extLst>
              <a:ext uri="{FF2B5EF4-FFF2-40B4-BE49-F238E27FC236}">
                <a16:creationId xmlns:a16="http://schemas.microsoft.com/office/drawing/2014/main" id="{7588E3AB-CC38-901F-4238-605BEEB293AF}"/>
              </a:ext>
            </a:extLst>
          </p:cNvPr>
          <p:cNvSpPr>
            <a:spLocks noGrp="1"/>
          </p:cNvSpPr>
          <p:nvPr>
            <p:ph sz="half" idx="10"/>
          </p:nvPr>
        </p:nvSpPr>
        <p:spPr>
          <a:xfrm>
            <a:off x="372979" y="1058779"/>
            <a:ext cx="11819021" cy="5463479"/>
          </a:xfrm>
        </p:spPr>
        <p:txBody>
          <a:bodyPr/>
          <a:lstStyle/>
          <a:p>
            <a:pPr marL="457200" indent="-457200"/>
            <a:endParaRPr lang="nl-BE" dirty="0"/>
          </a:p>
          <a:p>
            <a:pPr marL="457200" indent="-457200"/>
            <a:r>
              <a:rPr lang="nl-BE" dirty="0"/>
              <a:t>Antwoord op je vragen: eerstelijnsloket voor iedereen</a:t>
            </a:r>
          </a:p>
          <a:p>
            <a:pPr marL="1033200" lvl="1" indent="-457200"/>
            <a:r>
              <a:rPr lang="nl-BE" dirty="0"/>
              <a:t>Informatie over diensten en maatregelen zoals:</a:t>
            </a:r>
          </a:p>
          <a:p>
            <a:pPr marL="1321200" lvl="2" indent="-457200"/>
            <a:r>
              <a:rPr lang="nl-BE" dirty="0"/>
              <a:t>Mijn VerbouwPremie en andere premies (PV, thuisbatterij,…)</a:t>
            </a:r>
          </a:p>
          <a:p>
            <a:pPr marL="1321200" lvl="2" indent="-457200"/>
            <a:r>
              <a:rPr lang="nl-BE" dirty="0"/>
              <a:t>Mijn VerbouwLening e.a. leningen voorzien door Vlaanderen, provincie,… </a:t>
            </a:r>
          </a:p>
          <a:p>
            <a:pPr marL="1321200" lvl="2" indent="-457200"/>
            <a:r>
              <a:rPr lang="nl-BE" dirty="0"/>
              <a:t>Woningpas</a:t>
            </a:r>
          </a:p>
          <a:p>
            <a:pPr marL="1321200" lvl="2" indent="-457200"/>
            <a:r>
              <a:rPr lang="nl-BE" dirty="0"/>
              <a:t>Renovatiebegeleiding</a:t>
            </a:r>
          </a:p>
          <a:p>
            <a:pPr marL="1321200" lvl="2" indent="-457200"/>
            <a:r>
              <a:rPr lang="nl-BE" dirty="0"/>
              <a:t>Digitale meter,…</a:t>
            </a:r>
          </a:p>
          <a:p>
            <a:pPr lvl="2" indent="0">
              <a:buNone/>
            </a:pPr>
            <a:endParaRPr lang="nl-BE" dirty="0"/>
          </a:p>
          <a:p>
            <a:pPr marL="1321200" lvl="2" indent="-457200"/>
            <a:endParaRPr lang="nl-BE" dirty="0"/>
          </a:p>
        </p:txBody>
      </p:sp>
    </p:spTree>
    <p:extLst>
      <p:ext uri="{BB962C8B-B14F-4D97-AF65-F5344CB8AC3E}">
        <p14:creationId xmlns:p14="http://schemas.microsoft.com/office/powerpoint/2010/main" val="427897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81655-56BD-F34F-B182-D8FC3C5654D6}"/>
              </a:ext>
            </a:extLst>
          </p:cNvPr>
          <p:cNvSpPr>
            <a:spLocks noGrp="1"/>
          </p:cNvSpPr>
          <p:nvPr>
            <p:ph type="title"/>
          </p:nvPr>
        </p:nvSpPr>
        <p:spPr/>
        <p:txBody>
          <a:bodyPr/>
          <a:lstStyle/>
          <a:p>
            <a:r>
              <a:rPr lang="nl-BE"/>
              <a:t>Basistaken Energiehuis</a:t>
            </a:r>
          </a:p>
        </p:txBody>
      </p:sp>
      <p:sp>
        <p:nvSpPr>
          <p:cNvPr id="3" name="Tijdelijke aanduiding voor inhoud 2">
            <a:extLst>
              <a:ext uri="{FF2B5EF4-FFF2-40B4-BE49-F238E27FC236}">
                <a16:creationId xmlns:a16="http://schemas.microsoft.com/office/drawing/2014/main" id="{822B02A2-ADCC-C539-8EEE-DBF324589DE0}"/>
              </a:ext>
            </a:extLst>
          </p:cNvPr>
          <p:cNvSpPr>
            <a:spLocks noGrp="1"/>
          </p:cNvSpPr>
          <p:nvPr>
            <p:ph sz="half" idx="10"/>
          </p:nvPr>
        </p:nvSpPr>
        <p:spPr/>
        <p:txBody>
          <a:bodyPr/>
          <a:lstStyle/>
          <a:p>
            <a:r>
              <a:rPr lang="nl-BE"/>
              <a:t>Begeleiding en ondersteuning</a:t>
            </a:r>
          </a:p>
          <a:p>
            <a:pPr lvl="1"/>
            <a:r>
              <a:rPr lang="nl-BE"/>
              <a:t>Tips en advies bij renovatie (in 2024: Mijn </a:t>
            </a:r>
            <a:r>
              <a:rPr lang="nl-BE" err="1"/>
              <a:t>VerbouwBegeleiding</a:t>
            </a:r>
            <a:r>
              <a:rPr lang="nl-BE"/>
              <a:t>)</a:t>
            </a:r>
          </a:p>
          <a:p>
            <a:pPr lvl="1"/>
            <a:r>
              <a:rPr lang="nl-BE"/>
              <a:t>Offertes aanvragen/vergelijken</a:t>
            </a:r>
          </a:p>
          <a:p>
            <a:pPr lvl="1"/>
            <a:r>
              <a:rPr lang="nl-BE"/>
              <a:t>Ondersteuning bij </a:t>
            </a:r>
            <a:r>
              <a:rPr lang="nl-BE" err="1"/>
              <a:t>premieaanvraag</a:t>
            </a:r>
            <a:endParaRPr lang="nl-BE"/>
          </a:p>
          <a:p>
            <a:pPr lvl="1"/>
            <a:r>
              <a:rPr lang="nl-BE"/>
              <a:t>Gegevens interpreteren:</a:t>
            </a:r>
          </a:p>
          <a:p>
            <a:pPr lvl="2"/>
            <a:r>
              <a:rPr lang="nl-BE"/>
              <a:t>Zonnekaart</a:t>
            </a:r>
          </a:p>
          <a:p>
            <a:pPr lvl="2"/>
            <a:r>
              <a:rPr lang="nl-BE"/>
              <a:t>Energieprestatiecertificaat (EPC)</a:t>
            </a:r>
          </a:p>
          <a:p>
            <a:pPr lvl="2"/>
            <a:r>
              <a:rPr lang="nl-BE"/>
              <a:t>Resultaten van een energiescan</a:t>
            </a:r>
          </a:p>
          <a:p>
            <a:pPr lvl="1"/>
            <a:r>
              <a:rPr lang="nl-BE"/>
              <a:t>V-test (overstap energieleverancier)</a:t>
            </a:r>
          </a:p>
        </p:txBody>
      </p:sp>
    </p:spTree>
    <p:extLst>
      <p:ext uri="{BB962C8B-B14F-4D97-AF65-F5344CB8AC3E}">
        <p14:creationId xmlns:p14="http://schemas.microsoft.com/office/powerpoint/2010/main" val="1574040210"/>
      </p:ext>
    </p:extLst>
  </p:cSld>
  <p:clrMapOvr>
    <a:masterClrMapping/>
  </p:clrMapOvr>
</p:sld>
</file>

<file path=ppt/theme/theme1.xml><?xml version="1.0" encoding="utf-8"?>
<a:theme xmlns:a="http://schemas.openxmlformats.org/drawingml/2006/main" name="sjabloon-PREMIES">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E6B639B5-8850-4E55-AE8A-D6F33FA2018E}"/>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s op blanco">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A303F331-3346-42C3-A872-88C539887AE5}"/>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huis-bestand" ma:contentTypeID="0x0101006F9C7C1746960341B67A546B27CC8B9801008517B1B0A892A2429525F26ABC8E9CF7" ma:contentTypeVersion="13" ma:contentTypeDescription="" ma:contentTypeScope="" ma:versionID="de665194d359c0a210a216fdc68e22d9">
  <xsd:schema xmlns:xsd="http://www.w3.org/2001/XMLSchema" xmlns:xs="http://www.w3.org/2001/XMLSchema" xmlns:p="http://schemas.microsoft.com/office/2006/metadata/properties" xmlns:ns2="02c4650c-f8e4-4645-b522-cf5020ef161b" xmlns:ns3="61d3942d-d6bb-49db-9b74-7bc159db0724" targetNamespace="http://schemas.microsoft.com/office/2006/metadata/properties" ma:root="true" ma:fieldsID="05223f4439352525722688b0cc776961" ns2:_="" ns3:_="">
    <xsd:import namespace="02c4650c-f8e4-4645-b522-cf5020ef161b"/>
    <xsd:import namespace="61d3942d-d6bb-49db-9b74-7bc159db0724"/>
    <xsd:element name="properties">
      <xsd:complexType>
        <xsd:sequence>
          <xsd:element name="documentManagement">
            <xsd:complexType>
              <xsd:all>
                <xsd:element ref="ns2:Beschrijving" minOccurs="0"/>
                <xsd:element ref="ns2:Documentdatum" minOccurs="0"/>
                <xsd:element ref="ns2:_dlc_DocIdUrl" minOccurs="0"/>
                <xsd:element ref="ns2:_dlc_DocIdPersistId" minOccurs="0"/>
                <xsd:element ref="ns2:k333a8beaf644326990bea8727c469f3" minOccurs="0"/>
                <xsd:element ref="ns2:TaxCatchAll" minOccurs="0"/>
                <xsd:element ref="ns2:TaxCatchAllLabel" minOccurs="0"/>
                <xsd:element ref="ns2:mad72c545b54457b81618ddb1b162d54" minOccurs="0"/>
                <xsd:element ref="ns2:_dlc_DocId" minOccurs="0"/>
                <xsd:element ref="ns2:k4933a99bdc04028b7f75f3dc41cfae2" minOccurs="0"/>
                <xsd:element ref="ns3:MediaServiceObjectDetectorVersions" minOccurs="0"/>
                <xsd:element ref="ns2:SharedWithUsers" minOccurs="0"/>
                <xsd:element ref="ns2:SharedWithDetail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4650c-f8e4-4645-b522-cf5020ef161b" elementFormDefault="qualified">
    <xsd:import namespace="http://schemas.microsoft.com/office/2006/documentManagement/types"/>
    <xsd:import namespace="http://schemas.microsoft.com/office/infopath/2007/PartnerControls"/>
    <xsd:element name="Beschrijving" ma:index="1" nillable="true" ma:displayName="Beschrijving" ma:description="Optioneel vrij tekstveld met een extra woordje uitleg over je document." ma:internalName="Beschrijving">
      <xsd:simpleType>
        <xsd:restriction base="dms:Text">
          <xsd:maxLength value="255"/>
        </xsd:restriction>
      </xsd:simpleType>
    </xsd:element>
    <xsd:element name="Documentdatum" ma:index="3" nillable="true" ma:displayName="Documentdatum" ma:default="[today]" ma:description="Standaard wordt hier de datum ingevuld waarop je het document hebt opgeladen. Pas die datum zo nodig aan." ma:format="DateOnly" ma:indexed="true" ma:internalName="Documentdatum">
      <xsd:simpleType>
        <xsd:restriction base="dms:DateTime"/>
      </xsd:simpleType>
    </xsd:element>
    <xsd:element name="_dlc_DocIdUrl" ma:index="7"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Id blijven behouden" ma:description="Id behouden tijdens toevoegen." ma:hidden="true" ma:internalName="_dlc_DocIdPersistId" ma:readOnly="true">
      <xsd:simpleType>
        <xsd:restriction base="dms:Boolean"/>
      </xsd:simpleType>
    </xsd:element>
    <xsd:element name="k333a8beaf644326990bea8727c469f3" ma:index="10" nillable="true" ma:taxonomy="true" ma:internalName="k333a8beaf644326990bea8727c469f3" ma:taxonomyFieldName="Documentsoort" ma:displayName="Documentsoort" ma:indexed="true" ma:default="" ma:fieldId="{4333a8be-af64-4326-990b-ea8727c469f3}" ma:sspId="49ca8161-7180-459b-a0ef-1a71cf6ffea5" ma:termSetId="b7679fbf-2c84-4831-a1b7-f18cf4b546e0"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2bd96c27-5181-4a80-bd1f-528e6b4f7ba1}" ma:internalName="TaxCatchAll" ma:showField="CatchAllData" ma:web="02c4650c-f8e4-4645-b522-cf5020ef161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2bd96c27-5181-4a80-bd1f-528e6b4f7ba1}" ma:internalName="TaxCatchAllLabel" ma:readOnly="true" ma:showField="CatchAllDataLabel" ma:web="02c4650c-f8e4-4645-b522-cf5020ef161b">
      <xsd:complexType>
        <xsd:complexContent>
          <xsd:extension base="dms:MultiChoiceLookup">
            <xsd:sequence>
              <xsd:element name="Value" type="dms:Lookup" maxOccurs="unbounded" minOccurs="0" nillable="true"/>
            </xsd:sequence>
          </xsd:extension>
        </xsd:complexContent>
      </xsd:complexType>
    </xsd:element>
    <xsd:element name="mad72c545b54457b81618ddb1b162d54" ma:index="16" nillable="true" ma:taxonomy="true" ma:internalName="mad72c545b54457b81618ddb1b162d54" ma:taxonomyFieldName="Sitethema" ma:displayName="Sitethema" ma:default="1;#Belanghebbendenmanagement|6b580beb-060d-41a4-a3eb-1bcc0c00fa97;#2;#Energie- en klimaattransitie|236e6c75-c1c0-4f46-b61c-8c597e1ff9f0;#3;#Energie-efficiëntie|8bdaf7a8-08e2-416d-a7a5-8f77bf0b7a23;#4;#Lokaal energie- en kllimaatbeleid|516be5f0-ecc9-450f-bb77-74219f2db163" ma:fieldId="{6ad72c54-5b54-457b-8161-8ddb1b162d54}" ma:taxonomyMulti="true" ma:sspId="49ca8161-7180-459b-a0ef-1a71cf6ffea5" ma:termSetId="c7f1d544-3886-43fa-874c-1cdd2802d06b" ma:anchorId="00000000-0000-0000-0000-000000000000" ma:open="false" ma:isKeyword="false">
      <xsd:complexType>
        <xsd:sequence>
          <xsd:element ref="pc:Terms" minOccurs="0" maxOccurs="1"/>
        </xsd:sequence>
      </xsd:complexType>
    </xsd:element>
    <xsd:element name="_dlc_DocId" ma:index="17" nillable="true" ma:displayName="Waarde van de document-id" ma:description="De waarde van de document-id die aan dit item is toegewezen." ma:indexed="true" ma:internalName="_dlc_DocId" ma:readOnly="true">
      <xsd:simpleType>
        <xsd:restriction base="dms:Text"/>
      </xsd:simpleType>
    </xsd:element>
    <xsd:element name="k4933a99bdc04028b7f75f3dc41cfae2" ma:index="19" nillable="true" ma:taxonomy="true" ma:internalName="k4933a99bdc04028b7f75f3dc41cfae2" ma:taxonomyFieldName="Projectsoort" ma:displayName="Projectsoort" ma:indexed="true" ma:default="5;#Algemeen|ad51441b-97e0-4300-9fc9-c5cab4069d3c" ma:fieldId="{44933a99-bdc0-4028-b7f7-5f3dc41cfae2}" ma:sspId="49ca8161-7180-459b-a0ef-1a71cf6ffea5" ma:termSetId="419a150d-85a1-44b5-937d-a430253715f8" ma:anchorId="00000000-0000-0000-0000-000000000000" ma:open="false" ma:isKeyword="false">
      <xsd:complexType>
        <xsd:sequence>
          <xsd:element ref="pc:Terms" minOccurs="0" maxOccurs="1"/>
        </xsd:sequence>
      </xsd:complexType>
    </xsd:element>
    <xsd:element name="SharedWithUsers" ma:index="2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d3942d-d6bb-49db-9b74-7bc159db0724" elementFormDefault="qualified">
    <xsd:import namespace="http://schemas.microsoft.com/office/2006/documentManagement/types"/>
    <xsd:import namespace="http://schemas.microsoft.com/office/infopath/2007/PartnerControls"/>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2c4650c-f8e4-4645-b522-cf5020ef161b">
      <Value>2</Value>
      <Value>5</Value>
      <Value>4</Value>
      <Value>3</Value>
      <Value>36</Value>
      <Value>1</Value>
    </TaxCatchAll>
    <_dlc_DocId xmlns="02c4650c-f8e4-4645-b522-cf5020ef161b">VAEHHA3TZA3K-1769823284-171</_dlc_DocId>
    <_dlc_DocIdUrl xmlns="02c4650c-f8e4-4645-b522-cf5020ef161b">
      <Url>https://vlaamseoverheid.sharepoint.com/sites/veka-ehuis/_layouts/15/DocIdRedir.aspx?ID=VAEHHA3TZA3K-1769823284-171</Url>
      <Description>VAEHHA3TZA3K-1769823284-171</Description>
    </_dlc_DocIdUrl>
    <mad72c545b54457b81618ddb1b162d54 xmlns="02c4650c-f8e4-4645-b522-cf5020ef161b">
      <Terms xmlns="http://schemas.microsoft.com/office/infopath/2007/PartnerControls">
        <TermInfo xmlns="http://schemas.microsoft.com/office/infopath/2007/PartnerControls">
          <TermName xmlns="http://schemas.microsoft.com/office/infopath/2007/PartnerControls">Belanghebbendenmanagement</TermName>
          <TermId xmlns="http://schemas.microsoft.com/office/infopath/2007/PartnerControls">6b580beb-060d-41a4-a3eb-1bcc0c00fa97</TermId>
        </TermInfo>
        <TermInfo xmlns="http://schemas.microsoft.com/office/infopath/2007/PartnerControls">
          <TermName xmlns="http://schemas.microsoft.com/office/infopath/2007/PartnerControls">Energie- en klimaattransitie</TermName>
          <TermId xmlns="http://schemas.microsoft.com/office/infopath/2007/PartnerControls">236e6c75-c1c0-4f46-b61c-8c597e1ff9f0</TermId>
        </TermInfo>
        <TermInfo xmlns="http://schemas.microsoft.com/office/infopath/2007/PartnerControls">
          <TermName xmlns="http://schemas.microsoft.com/office/infopath/2007/PartnerControls">Energie-efficiëntie</TermName>
          <TermId xmlns="http://schemas.microsoft.com/office/infopath/2007/PartnerControls">8bdaf7a8-08e2-416d-a7a5-8f77bf0b7a23</TermId>
        </TermInfo>
        <TermInfo xmlns="http://schemas.microsoft.com/office/infopath/2007/PartnerControls">
          <TermName xmlns="http://schemas.microsoft.com/office/infopath/2007/PartnerControls">Lokaal energie- en klimaatbeleid</TermName>
          <TermId xmlns="http://schemas.microsoft.com/office/infopath/2007/PartnerControls">516be5f0-ecc9-450f-bb77-74219f2db163</TermId>
        </TermInfo>
      </Terms>
    </mad72c545b54457b81618ddb1b162d54>
    <k333a8beaf644326990bea8727c469f3 xmlns="02c4650c-f8e4-4645-b522-cf5020ef161b">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355c0479-f4d0-494a-8f79-2056d5bf19b9</TermId>
        </TermInfo>
      </Terms>
    </k333a8beaf644326990bea8727c469f3>
    <k4933a99bdc04028b7f75f3dc41cfae2 xmlns="02c4650c-f8e4-4645-b522-cf5020ef161b">
      <Terms xmlns="http://schemas.microsoft.com/office/infopath/2007/PartnerControls">
        <TermInfo xmlns="http://schemas.microsoft.com/office/infopath/2007/PartnerControls">
          <TermName xmlns="http://schemas.microsoft.com/office/infopath/2007/PartnerControls">Algemeen</TermName>
          <TermId xmlns="http://schemas.microsoft.com/office/infopath/2007/PartnerControls">ad51441b-97e0-4300-9fc9-c5cab4069d3c</TermId>
        </TermInfo>
      </Terms>
    </k4933a99bdc04028b7f75f3dc41cfae2>
    <Documentdatum xmlns="02c4650c-f8e4-4645-b522-cf5020ef161b">2024-04-15T22:00:00+00:00</Documentdatum>
    <Beschrijving xmlns="02c4650c-f8e4-4645-b522-cf5020ef161b"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37BABDC-6185-4F27-A828-D27D694F6843}">
  <ds:schemaRefs>
    <ds:schemaRef ds:uri="http://schemas.microsoft.com/sharepoint/v3/contenttype/forms"/>
  </ds:schemaRefs>
</ds:datastoreItem>
</file>

<file path=customXml/itemProps2.xml><?xml version="1.0" encoding="utf-8"?>
<ds:datastoreItem xmlns:ds="http://schemas.openxmlformats.org/officeDocument/2006/customXml" ds:itemID="{C9AB62CA-DF61-473E-B476-7841E36F248C}">
  <ds:schemaRefs>
    <ds:schemaRef ds:uri="02c4650c-f8e4-4645-b522-cf5020ef161b"/>
    <ds:schemaRef ds:uri="61d3942d-d6bb-49db-9b74-7bc159db07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3EA3A2-2ECE-49BF-A00B-8099AFA49BC5}">
  <ds:schemaRefs>
    <ds:schemaRef ds:uri="http://schemas.microsoft.com/office/2006/documentManagement/types"/>
    <ds:schemaRef ds:uri="http://purl.org/dc/elements/1.1/"/>
    <ds:schemaRef ds:uri="http://purl.org/dc/dcmitype/"/>
    <ds:schemaRef ds:uri="02c4650c-f8e4-4645-b522-cf5020ef161b"/>
    <ds:schemaRef ds:uri="http://www.w3.org/XML/1998/namespace"/>
    <ds:schemaRef ds:uri="http://purl.org/dc/terms/"/>
    <ds:schemaRef ds:uri="http://schemas.microsoft.com/office/2006/metadata/properties"/>
    <ds:schemaRef ds:uri="http://schemas.openxmlformats.org/package/2006/metadata/core-properties"/>
    <ds:schemaRef ds:uri="http://schemas.microsoft.com/office/infopath/2007/PartnerControls"/>
    <ds:schemaRef ds:uri="61d3942d-d6bb-49db-9b74-7bc159db0724"/>
  </ds:schemaRefs>
</ds:datastoreItem>
</file>

<file path=customXml/itemProps4.xml><?xml version="1.0" encoding="utf-8"?>
<ds:datastoreItem xmlns:ds="http://schemas.openxmlformats.org/officeDocument/2006/customXml" ds:itemID="{0DF95DAC-FBBA-4810-9F26-97CA9BBC65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136</TotalTime>
  <Words>3707</Words>
  <Application>Microsoft Office PowerPoint</Application>
  <PresentationFormat>Breedbeeld</PresentationFormat>
  <Paragraphs>493</Paragraphs>
  <Slides>37</Slides>
  <Notes>22</Notes>
  <HiddenSlides>1</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37</vt:i4>
      </vt:variant>
    </vt:vector>
  </HeadingPairs>
  <TitlesOfParts>
    <vt:vector size="49" baseType="lpstr">
      <vt:lpstr>Arial</vt:lpstr>
      <vt:lpstr>Calibri</vt:lpstr>
      <vt:lpstr>Calibri Light</vt:lpstr>
      <vt:lpstr>Courier New</vt:lpstr>
      <vt:lpstr>inherit</vt:lpstr>
      <vt:lpstr>Symbol</vt:lpstr>
      <vt:lpstr>Wingdings</vt:lpstr>
      <vt:lpstr>Wingdings 2</vt:lpstr>
      <vt:lpstr>Wingdings 3</vt:lpstr>
      <vt:lpstr>sjabloon-PREMIES</vt:lpstr>
      <vt:lpstr>Aangepast ontwerp</vt:lpstr>
      <vt:lpstr>Bos op blanco</vt:lpstr>
      <vt:lpstr>PowerPoint-presentatie</vt:lpstr>
      <vt:lpstr>Inhoud</vt:lpstr>
      <vt:lpstr>Wat doet het Energiehuis? </vt:lpstr>
      <vt:lpstr>Praktisch</vt:lpstr>
      <vt:lpstr>Basistaken Energiehuis</vt:lpstr>
      <vt:lpstr>PowerPoint-presentatie</vt:lpstr>
      <vt:lpstr>Noodkoopfonds</vt:lpstr>
      <vt:lpstr>Basistaken Energiehuis</vt:lpstr>
      <vt:lpstr>Basistaken Energiehuis</vt:lpstr>
      <vt:lpstr>Basistaken Energiehuis</vt:lpstr>
      <vt:lpstr>Basistaken Energiehuis</vt:lpstr>
      <vt:lpstr>Projectmatig aanbod Energiehuizen</vt:lpstr>
      <vt:lpstr>Eerstelijnsadvies: loket energiehuis</vt:lpstr>
      <vt:lpstr>Tweede lijn: renovatiebegeleidingen</vt:lpstr>
      <vt:lpstr>Inhoud</vt:lpstr>
      <vt:lpstr>Historiek MVB</vt:lpstr>
      <vt:lpstr>      Historiek MVB            </vt:lpstr>
      <vt:lpstr>Situering            </vt:lpstr>
      <vt:lpstr>Renovatiebegeleidingslandschap vanaf 2024</vt:lpstr>
      <vt:lpstr>Context: één platform</vt:lpstr>
      <vt:lpstr>PowerPoint-presentatie</vt:lpstr>
      <vt:lpstr>PowerPoint-presentatie</vt:lpstr>
      <vt:lpstr>Doelgroepen</vt:lpstr>
      <vt:lpstr>Artikel 7.9.2/1, Energiebesluit, § 1 (basistaken)</vt:lpstr>
      <vt:lpstr>Regelgeving Energiebesluit: taken VME</vt:lpstr>
      <vt:lpstr>Flow MVB</vt:lpstr>
      <vt:lpstr>MB’s</vt:lpstr>
      <vt:lpstr>MVB Basis: voorwaarden uitvoerders</vt:lpstr>
      <vt:lpstr>MVB Basis: taken</vt:lpstr>
      <vt:lpstr>Werken MVB basis</vt:lpstr>
      <vt:lpstr>MVB VME (coach): voorwaarden uitvoerders</vt:lpstr>
      <vt:lpstr>Rapportage</vt:lpstr>
      <vt:lpstr>Sjablonen: MVB Basis + MVB VME</vt:lpstr>
      <vt:lpstr>Inhoud</vt:lpstr>
      <vt:lpstr>Integratie</vt:lpstr>
      <vt:lpstr>Integratie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Netwerkdag energie-en woonloketten - Werking energiehuizen</dc:title>
  <dc:subject>Netwerkdag energie-en woonloketten - Werking energiehuizen</dc:subject>
  <dc:creator>Vens Veronique</dc:creator>
  <cp:keywords>Presentatie</cp:keywords>
  <cp:lastModifiedBy>Provincie Vlaams-Brabant</cp:lastModifiedBy>
  <cp:revision>3</cp:revision>
  <dcterms:created xsi:type="dcterms:W3CDTF">2020-12-27T23:18:28Z</dcterms:created>
  <dcterms:modified xsi:type="dcterms:W3CDTF">2024-05-22T11:19:19Z</dcterms:modified>
  <cp:category>energie, netwerkdag, energiehuis,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0x0101006F9C7C1746960341B67A546B27CC8B9801008517B1B0A892A2429525F26ABC8E9CF7</vt:lpwstr>
  </property>
  <property fmtid="{D5CDD505-2E9C-101B-9397-08002B2CF9AE}" pid="3" name="_dlc_DocIdItemGuid">
    <vt:lpwstr>08a1c9e2-adda-419d-952c-c26b8aa15836</vt:lpwstr>
  </property>
  <property fmtid="{D5CDD505-2E9C-101B-9397-08002B2CF9AE}" pid="4" name="VEKA - Huisstijl - Sjabloontype">
    <vt:lpwstr>969;#Presentatie|42839348-e47c-4bdb-8d8d-14b5d5e0c2f5</vt:lpwstr>
  </property>
  <property fmtid="{D5CDD505-2E9C-101B-9397-08002B2CF9AE}" pid="5" name="Huisstijl - scope">
    <vt:lpwstr>954;#VEKA|f58e36ef-da85-4ad2-ab84-ad72cd1808c7</vt:lpwstr>
  </property>
  <property fmtid="{D5CDD505-2E9C-101B-9397-08002B2CF9AE}" pid="6" name="Projectsoort">
    <vt:lpwstr>5;#Algemeen|ad51441b-97e0-4300-9fc9-c5cab4069d3c</vt:lpwstr>
  </property>
  <property fmtid="{D5CDD505-2E9C-101B-9397-08002B2CF9AE}" pid="7" name="Sitethema">
    <vt:lpwstr>1;#Belanghebbendenmanagement|6b580beb-060d-41a4-a3eb-1bcc0c00fa97;#2;#Energie- en klimaattransitie|236e6c75-c1c0-4f46-b61c-8c597e1ff9f0;#3;#Energie-efficiëntie|8bdaf7a8-08e2-416d-a7a5-8f77bf0b7a23;#4;#Lokaal energie- en klimaatbeleid|516be5f0-ecc9-450f-bb77-74219f2db163</vt:lpwstr>
  </property>
  <property fmtid="{D5CDD505-2E9C-101B-9397-08002B2CF9AE}" pid="8" name="Documentsoort">
    <vt:lpwstr>36;#Presentatie|355c0479-f4d0-494a-8f79-2056d5bf19b9</vt:lpwstr>
  </property>
</Properties>
</file>