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60" r:id="rId5"/>
    <p:sldMasterId id="2147483648" r:id="rId6"/>
    <p:sldMasterId id="2147483651" r:id="rId7"/>
    <p:sldMasterId id="2147483654" r:id="rId8"/>
    <p:sldMasterId id="2147483657" r:id="rId9"/>
    <p:sldMasterId id="2147483665" r:id="rId10"/>
  </p:sldMasterIdLst>
  <p:notesMasterIdLst>
    <p:notesMasterId r:id="rId54"/>
  </p:notesMasterIdLst>
  <p:sldIdLst>
    <p:sldId id="257" r:id="rId11"/>
    <p:sldId id="265" r:id="rId12"/>
    <p:sldId id="258" r:id="rId13"/>
    <p:sldId id="266" r:id="rId14"/>
    <p:sldId id="260" r:id="rId15"/>
    <p:sldId id="259" r:id="rId16"/>
    <p:sldId id="305" r:id="rId17"/>
    <p:sldId id="304" r:id="rId18"/>
    <p:sldId id="261" r:id="rId19"/>
    <p:sldId id="267" r:id="rId20"/>
    <p:sldId id="269" r:id="rId21"/>
    <p:sldId id="270" r:id="rId22"/>
    <p:sldId id="272" r:id="rId23"/>
    <p:sldId id="274" r:id="rId24"/>
    <p:sldId id="277" r:id="rId25"/>
    <p:sldId id="278" r:id="rId26"/>
    <p:sldId id="262" r:id="rId27"/>
    <p:sldId id="273" r:id="rId28"/>
    <p:sldId id="279" r:id="rId29"/>
    <p:sldId id="281" r:id="rId30"/>
    <p:sldId id="280" r:id="rId31"/>
    <p:sldId id="282" r:id="rId32"/>
    <p:sldId id="284" r:id="rId33"/>
    <p:sldId id="285" r:id="rId34"/>
    <p:sldId id="286" r:id="rId35"/>
    <p:sldId id="287" r:id="rId36"/>
    <p:sldId id="288" r:id="rId37"/>
    <p:sldId id="292" r:id="rId38"/>
    <p:sldId id="289" r:id="rId39"/>
    <p:sldId id="291" r:id="rId40"/>
    <p:sldId id="294" r:id="rId41"/>
    <p:sldId id="302" r:id="rId42"/>
    <p:sldId id="293" r:id="rId43"/>
    <p:sldId id="295" r:id="rId44"/>
    <p:sldId id="303" r:id="rId45"/>
    <p:sldId id="297" r:id="rId46"/>
    <p:sldId id="298" r:id="rId47"/>
    <p:sldId id="299" r:id="rId48"/>
    <p:sldId id="300" r:id="rId49"/>
    <p:sldId id="301" r:id="rId50"/>
    <p:sldId id="307" r:id="rId51"/>
    <p:sldId id="308" r:id="rId52"/>
    <p:sldId id="306" r:id="rId5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C42"/>
    <a:srgbClr val="95C11F"/>
    <a:srgbClr val="E7F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0D4EC-E6A6-77F4-0ABA-0FD0117C3E84}" v="7" dt="2024-05-07T11:54:15.181"/>
    <p1510:client id="{36CC0246-BBFD-4073-9B38-947CF4B2968F}" v="242" dt="2024-05-07T10:24:37.858"/>
    <p1510:client id="{EC745E7A-119B-4A84-9C6A-9D6C0B6398A6}" v="369" dt="2024-05-07T11:53:22.604"/>
    <p1510:client id="{FBA10DBF-B6A6-E52D-E845-37E18A0D4544}" v="1" dt="2024-05-06T13:40:36.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A4B2A-54AC-412E-AEB5-DE59B88B6A06}" type="datetimeFigureOut">
              <a:rPr lang="nl-BE" smtClean="0"/>
              <a:t>22/05/2024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65E02-0F4A-46A9-A0A1-ED3AA2E46122}" type="slidenum">
              <a:rPr lang="nl-BE" smtClean="0"/>
              <a:t>‹nr.›</a:t>
            </a:fld>
            <a:endParaRPr lang="nl-BE"/>
          </a:p>
        </p:txBody>
      </p:sp>
    </p:spTree>
    <p:extLst>
      <p:ext uri="{BB962C8B-B14F-4D97-AF65-F5344CB8AC3E}">
        <p14:creationId xmlns:p14="http://schemas.microsoft.com/office/powerpoint/2010/main" val="2354516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Joeri </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a:t>
            </a:fld>
            <a:endParaRPr lang="nl-BE"/>
          </a:p>
        </p:txBody>
      </p:sp>
    </p:spTree>
    <p:extLst>
      <p:ext uri="{BB962C8B-B14F-4D97-AF65-F5344CB8AC3E}">
        <p14:creationId xmlns:p14="http://schemas.microsoft.com/office/powerpoint/2010/main" val="2382965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12</a:t>
            </a:fld>
            <a:endParaRPr lang="nl-BE"/>
          </a:p>
        </p:txBody>
      </p:sp>
    </p:spTree>
    <p:extLst>
      <p:ext uri="{BB962C8B-B14F-4D97-AF65-F5344CB8AC3E}">
        <p14:creationId xmlns:p14="http://schemas.microsoft.com/office/powerpoint/2010/main" val="417213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13</a:t>
            </a:fld>
            <a:endParaRPr lang="nl-BE"/>
          </a:p>
        </p:txBody>
      </p:sp>
    </p:spTree>
    <p:extLst>
      <p:ext uri="{BB962C8B-B14F-4D97-AF65-F5344CB8AC3E}">
        <p14:creationId xmlns:p14="http://schemas.microsoft.com/office/powerpoint/2010/main" val="35373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14</a:t>
            </a:fld>
            <a:endParaRPr lang="nl-BE"/>
          </a:p>
        </p:txBody>
      </p:sp>
    </p:spTree>
    <p:extLst>
      <p:ext uri="{BB962C8B-B14F-4D97-AF65-F5344CB8AC3E}">
        <p14:creationId xmlns:p14="http://schemas.microsoft.com/office/powerpoint/2010/main" val="87005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15</a:t>
            </a:fld>
            <a:endParaRPr lang="nl-BE"/>
          </a:p>
        </p:txBody>
      </p:sp>
    </p:spTree>
    <p:extLst>
      <p:ext uri="{BB962C8B-B14F-4D97-AF65-F5344CB8AC3E}">
        <p14:creationId xmlns:p14="http://schemas.microsoft.com/office/powerpoint/2010/main" val="3601867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16</a:t>
            </a:fld>
            <a:endParaRPr lang="nl-BE"/>
          </a:p>
        </p:txBody>
      </p:sp>
    </p:spTree>
    <p:extLst>
      <p:ext uri="{BB962C8B-B14F-4D97-AF65-F5344CB8AC3E}">
        <p14:creationId xmlns:p14="http://schemas.microsoft.com/office/powerpoint/2010/main" val="1310307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17</a:t>
            </a:fld>
            <a:endParaRPr lang="nl-BE"/>
          </a:p>
        </p:txBody>
      </p:sp>
    </p:spTree>
    <p:extLst>
      <p:ext uri="{BB962C8B-B14F-4D97-AF65-F5344CB8AC3E}">
        <p14:creationId xmlns:p14="http://schemas.microsoft.com/office/powerpoint/2010/main" val="4066579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18</a:t>
            </a:fld>
            <a:endParaRPr lang="nl-BE"/>
          </a:p>
        </p:txBody>
      </p:sp>
    </p:spTree>
    <p:extLst>
      <p:ext uri="{BB962C8B-B14F-4D97-AF65-F5344CB8AC3E}">
        <p14:creationId xmlns:p14="http://schemas.microsoft.com/office/powerpoint/2010/main" val="383281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19</a:t>
            </a:fld>
            <a:endParaRPr lang="nl-BE"/>
          </a:p>
        </p:txBody>
      </p:sp>
    </p:spTree>
    <p:extLst>
      <p:ext uri="{BB962C8B-B14F-4D97-AF65-F5344CB8AC3E}">
        <p14:creationId xmlns:p14="http://schemas.microsoft.com/office/powerpoint/2010/main" val="1784833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20</a:t>
            </a:fld>
            <a:endParaRPr lang="nl-BE"/>
          </a:p>
        </p:txBody>
      </p:sp>
    </p:spTree>
    <p:extLst>
      <p:ext uri="{BB962C8B-B14F-4D97-AF65-F5344CB8AC3E}">
        <p14:creationId xmlns:p14="http://schemas.microsoft.com/office/powerpoint/2010/main" val="2909430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21</a:t>
            </a:fld>
            <a:endParaRPr lang="nl-BE"/>
          </a:p>
        </p:txBody>
      </p:sp>
    </p:spTree>
    <p:extLst>
      <p:ext uri="{BB962C8B-B14F-4D97-AF65-F5344CB8AC3E}">
        <p14:creationId xmlns:p14="http://schemas.microsoft.com/office/powerpoint/2010/main" val="30534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29 gemeenten Oost-Brabant. </a:t>
            </a:r>
            <a:endParaRPr lang="nl-BE"/>
          </a:p>
          <a:p>
            <a:r>
              <a:rPr lang="nl-BE"/>
              <a:t>Hoeilaart, Tervuren, Huldenberg, Bertem en Overijse = klimaatalliantie. Hoeilaart en Overijse enkel 3W+, Huldenberg, Bertem en Tervuren 3w+ en IGO. </a:t>
            </a:r>
          </a:p>
          <a:p>
            <a:r>
              <a:rPr lang="nl-BE"/>
              <a:t>Leuven heeft sinds 2023 klimaathuis en eigen renovatiebegeleiding. </a:t>
            </a:r>
            <a:endParaRPr lang="nl-NL"/>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3</a:t>
            </a:fld>
            <a:endParaRPr lang="nl-BE"/>
          </a:p>
        </p:txBody>
      </p:sp>
    </p:spTree>
    <p:extLst>
      <p:ext uri="{BB962C8B-B14F-4D97-AF65-F5344CB8AC3E}">
        <p14:creationId xmlns:p14="http://schemas.microsoft.com/office/powerpoint/2010/main" val="4225904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22</a:t>
            </a:fld>
            <a:endParaRPr lang="nl-BE"/>
          </a:p>
        </p:txBody>
      </p:sp>
    </p:spTree>
    <p:extLst>
      <p:ext uri="{BB962C8B-B14F-4D97-AF65-F5344CB8AC3E}">
        <p14:creationId xmlns:p14="http://schemas.microsoft.com/office/powerpoint/2010/main" val="413067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25</a:t>
            </a:fld>
            <a:endParaRPr lang="nl-BE"/>
          </a:p>
        </p:txBody>
      </p:sp>
    </p:spTree>
    <p:extLst>
      <p:ext uri="{BB962C8B-B14F-4D97-AF65-F5344CB8AC3E}">
        <p14:creationId xmlns:p14="http://schemas.microsoft.com/office/powerpoint/2010/main" val="168519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26</a:t>
            </a:fld>
            <a:endParaRPr lang="nl-BE"/>
          </a:p>
        </p:txBody>
      </p:sp>
    </p:spTree>
    <p:extLst>
      <p:ext uri="{BB962C8B-B14F-4D97-AF65-F5344CB8AC3E}">
        <p14:creationId xmlns:p14="http://schemas.microsoft.com/office/powerpoint/2010/main" val="1413156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27</a:t>
            </a:fld>
            <a:endParaRPr lang="nl-BE"/>
          </a:p>
        </p:txBody>
      </p:sp>
    </p:spTree>
    <p:extLst>
      <p:ext uri="{BB962C8B-B14F-4D97-AF65-F5344CB8AC3E}">
        <p14:creationId xmlns:p14="http://schemas.microsoft.com/office/powerpoint/2010/main" val="3376294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31</a:t>
            </a:fld>
            <a:endParaRPr lang="nl-BE"/>
          </a:p>
        </p:txBody>
      </p:sp>
    </p:spTree>
    <p:extLst>
      <p:ext uri="{BB962C8B-B14F-4D97-AF65-F5344CB8AC3E}">
        <p14:creationId xmlns:p14="http://schemas.microsoft.com/office/powerpoint/2010/main" val="3900986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33</a:t>
            </a:fld>
            <a:endParaRPr lang="nl-BE"/>
          </a:p>
        </p:txBody>
      </p:sp>
    </p:spTree>
    <p:extLst>
      <p:ext uri="{BB962C8B-B14F-4D97-AF65-F5344CB8AC3E}">
        <p14:creationId xmlns:p14="http://schemas.microsoft.com/office/powerpoint/2010/main" val="2295163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36</a:t>
            </a:fld>
            <a:endParaRPr lang="nl-BE"/>
          </a:p>
        </p:txBody>
      </p:sp>
    </p:spTree>
    <p:extLst>
      <p:ext uri="{BB962C8B-B14F-4D97-AF65-F5344CB8AC3E}">
        <p14:creationId xmlns:p14="http://schemas.microsoft.com/office/powerpoint/2010/main" val="2589070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42</a:t>
            </a:fld>
            <a:endParaRPr lang="nl-BE"/>
          </a:p>
        </p:txBody>
      </p:sp>
    </p:spTree>
    <p:extLst>
      <p:ext uri="{BB962C8B-B14F-4D97-AF65-F5344CB8AC3E}">
        <p14:creationId xmlns:p14="http://schemas.microsoft.com/office/powerpoint/2010/main" val="3783189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43</a:t>
            </a:fld>
            <a:endParaRPr lang="nl-BE"/>
          </a:p>
        </p:txBody>
      </p:sp>
    </p:spTree>
    <p:extLst>
      <p:ext uri="{BB962C8B-B14F-4D97-AF65-F5344CB8AC3E}">
        <p14:creationId xmlns:p14="http://schemas.microsoft.com/office/powerpoint/2010/main" val="293431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Basistaken gefinancierd met middelen vanuit het VEKA. </a:t>
            </a:r>
          </a:p>
          <a:p>
            <a:r>
              <a:rPr lang="nl-NL"/>
              <a:t>Loket: organisatie hiervan in geval van intern IGS, bij externe IGS-en hebben nog eigen loketwerking maar is er wel uitwisseling en samenwerking.  Enkel Holsbeek heeft geen geïntegreerd woonenergieloket, maar apart </a:t>
            </a:r>
            <a:r>
              <a:rPr lang="nl-NL" err="1"/>
              <a:t>energieloket</a:t>
            </a:r>
            <a:r>
              <a:rPr lang="nl-NL"/>
              <a:t>. </a:t>
            </a:r>
          </a:p>
          <a:p>
            <a:endParaRPr lang="nl-NL"/>
          </a:p>
          <a:p>
            <a:r>
              <a:rPr lang="nl-NL"/>
              <a:t>Het aanvullend aanbod voor gemeenten is niet via basisfinanciering vanuit het VEKA en hiervoor rekenen we op bijdragen vanuit de gemeenten. </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4</a:t>
            </a:fld>
            <a:endParaRPr lang="nl-BE"/>
          </a:p>
        </p:txBody>
      </p:sp>
    </p:spTree>
    <p:extLst>
      <p:ext uri="{BB962C8B-B14F-4D97-AF65-F5344CB8AC3E}">
        <p14:creationId xmlns:p14="http://schemas.microsoft.com/office/powerpoint/2010/main" val="267196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Via burenpremie krijgen we financiering voor het opstellen van het Benovatieplan en na uitvoering van maatregelen.</a:t>
            </a:r>
          </a:p>
          <a:p>
            <a:endParaRPr lang="nl-NL"/>
          </a:p>
          <a:p>
            <a:r>
              <a:rPr lang="nl-NL"/>
              <a:t>Inhoud Benovatieplan: prioriteiten, info over kostenplaatje met/zonder premies. </a:t>
            </a:r>
          </a:p>
          <a:p>
            <a:endParaRPr lang="nl-NL"/>
          </a:p>
          <a:p>
            <a:r>
              <a:rPr lang="nl-NL"/>
              <a:t>Misschien wat meer info geven tijdens de sessie over de screening van offertes en meest voorkomende technische vragen die jullie nog van mensen krijgen? </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5</a:t>
            </a:fld>
            <a:endParaRPr lang="nl-BE"/>
          </a:p>
        </p:txBody>
      </p:sp>
    </p:spTree>
    <p:extLst>
      <p:ext uri="{BB962C8B-B14F-4D97-AF65-F5344CB8AC3E}">
        <p14:creationId xmlns:p14="http://schemas.microsoft.com/office/powerpoint/2010/main" val="288501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Energiehuizen in VL krijgen niet langer financiering voor het opstellen van een plan, enkel bij uitvoering van een maatregel, maar dit zelfs niet voor burgers van de hoogste inkomenscategorie van MVP. </a:t>
            </a:r>
          </a:p>
          <a:p>
            <a:endParaRPr lang="nl-NL"/>
          </a:p>
          <a:p>
            <a:r>
              <a:rPr lang="nl-NL"/>
              <a:t>Renovatiebegeleiding zal in de praktijk vooral op woningen gericht zijn, appartementen zal beperkt zijn. </a:t>
            </a:r>
          </a:p>
          <a:p>
            <a:endParaRPr lang="nl-NL"/>
          </a:p>
          <a:p>
            <a:r>
              <a:rPr lang="nl-NL"/>
              <a:t>We willen als Energiehuis IGO een aanbod naar alle burgers graag behouden, maar de vraag is hoe we dit gaan kunnen garanderen en of we dit gaan kunnen waarmaken. Het Energiehuis zal daarom later dit jaar waarschijnlijk een (online) infomomenten organiseren voor de woonenergieloketten/</a:t>
            </a:r>
            <a:r>
              <a:rPr lang="nl-NL" err="1"/>
              <a:t>wooninfopunten</a:t>
            </a:r>
            <a:r>
              <a:rPr lang="nl-NL"/>
              <a:t> om dit verder toe te lichten, wanneer we onze aanpak concreter hebben uitgewerkt. </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6</a:t>
            </a:fld>
            <a:endParaRPr lang="nl-BE"/>
          </a:p>
        </p:txBody>
      </p:sp>
    </p:spTree>
    <p:extLst>
      <p:ext uri="{BB962C8B-B14F-4D97-AF65-F5344CB8AC3E}">
        <p14:creationId xmlns:p14="http://schemas.microsoft.com/office/powerpoint/2010/main" val="120846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8</a:t>
            </a:fld>
            <a:endParaRPr lang="nl-BE"/>
          </a:p>
        </p:txBody>
      </p:sp>
    </p:spTree>
    <p:extLst>
      <p:ext uri="{BB962C8B-B14F-4D97-AF65-F5344CB8AC3E}">
        <p14:creationId xmlns:p14="http://schemas.microsoft.com/office/powerpoint/2010/main" val="282045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9</a:t>
            </a:fld>
            <a:endParaRPr lang="nl-BE"/>
          </a:p>
        </p:txBody>
      </p:sp>
    </p:spTree>
    <p:extLst>
      <p:ext uri="{BB962C8B-B14F-4D97-AF65-F5344CB8AC3E}">
        <p14:creationId xmlns:p14="http://schemas.microsoft.com/office/powerpoint/2010/main" val="298859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Jenthe</a:t>
            </a:r>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10</a:t>
            </a:fld>
            <a:endParaRPr lang="nl-BE"/>
          </a:p>
        </p:txBody>
      </p:sp>
    </p:spTree>
    <p:extLst>
      <p:ext uri="{BB962C8B-B14F-4D97-AF65-F5344CB8AC3E}">
        <p14:creationId xmlns:p14="http://schemas.microsoft.com/office/powerpoint/2010/main" val="1426308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2465E02-0F4A-46A9-A0A1-ED3AA2E46122}" type="slidenum">
              <a:rPr lang="nl-BE" smtClean="0"/>
              <a:t>11</a:t>
            </a:fld>
            <a:endParaRPr lang="nl-BE"/>
          </a:p>
        </p:txBody>
      </p:sp>
    </p:spTree>
    <p:extLst>
      <p:ext uri="{BB962C8B-B14F-4D97-AF65-F5344CB8AC3E}">
        <p14:creationId xmlns:p14="http://schemas.microsoft.com/office/powerpoint/2010/main" val="359699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52AC6F0-D1ED-332E-7417-3B67286AC8B6}"/>
              </a:ext>
            </a:extLst>
          </p:cNvPr>
          <p:cNvSpPr>
            <a:spLocks noGrp="1"/>
          </p:cNvSpPr>
          <p:nvPr userDrawn="1">
            <p:ph type="title" hasCustomPrompt="1"/>
          </p:nvPr>
        </p:nvSpPr>
        <p:spPr>
          <a:xfrm>
            <a:off x="5045939" y="4302268"/>
            <a:ext cx="5442033" cy="1325563"/>
          </a:xfrm>
          <a:prstGeom prst="rect">
            <a:avLst/>
          </a:prstGeom>
        </p:spPr>
        <p:txBody>
          <a:bodyPr vert="horz" lIns="91440" tIns="45720" rIns="91440" bIns="45720" rtlCol="0" anchor="b">
            <a:normAutofit/>
          </a:bodyPr>
          <a:lstStyle>
            <a:lvl1pPr algn="r">
              <a:defRPr sz="3200" b="1">
                <a:solidFill>
                  <a:srgbClr val="95C11F"/>
                </a:solidFill>
                <a:latin typeface="Arial" panose="020B0604020202020204" pitchFamily="34" charset="0"/>
                <a:cs typeface="Arial" panose="020B0604020202020204" pitchFamily="34" charset="0"/>
              </a:defRPr>
            </a:lvl1pPr>
          </a:lstStyle>
          <a:p>
            <a:r>
              <a:rPr lang="nl-NL"/>
              <a:t>POWERPOINT TITEL</a:t>
            </a:r>
            <a:endParaRPr lang="nl-BE"/>
          </a:p>
        </p:txBody>
      </p:sp>
      <p:sp>
        <p:nvSpPr>
          <p:cNvPr id="3" name="Ondertitel 2">
            <a:extLst>
              <a:ext uri="{FF2B5EF4-FFF2-40B4-BE49-F238E27FC236}">
                <a16:creationId xmlns:a16="http://schemas.microsoft.com/office/drawing/2014/main" id="{4AF51152-40BE-C186-25D2-514AA1E32FD1}"/>
              </a:ext>
            </a:extLst>
          </p:cNvPr>
          <p:cNvSpPr>
            <a:spLocks noGrp="1"/>
          </p:cNvSpPr>
          <p:nvPr>
            <p:ph type="subTitle" idx="1" hasCustomPrompt="1"/>
          </p:nvPr>
        </p:nvSpPr>
        <p:spPr>
          <a:xfrm>
            <a:off x="5045938" y="5689433"/>
            <a:ext cx="5442034" cy="456390"/>
          </a:xfrm>
          <a:prstGeom prst="rect">
            <a:avLst/>
          </a:prstGeom>
        </p:spPr>
        <p:txBody>
          <a:bodyPr/>
          <a:lstStyle>
            <a:lvl1pPr marL="0" indent="0" algn="r">
              <a:buNone/>
              <a:defRPr sz="1800">
                <a:solidFill>
                  <a:srgbClr val="624C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Datum</a:t>
            </a:r>
            <a:endParaRPr lang="nl-BE"/>
          </a:p>
        </p:txBody>
      </p:sp>
    </p:spTree>
    <p:extLst>
      <p:ext uri="{BB962C8B-B14F-4D97-AF65-F5344CB8AC3E}">
        <p14:creationId xmlns:p14="http://schemas.microsoft.com/office/powerpoint/2010/main" val="345995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ussentitel S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5A02-E68D-56F6-1A94-3B7AAEF6689C}"/>
              </a:ext>
            </a:extLst>
          </p:cNvPr>
          <p:cNvSpPr>
            <a:spLocks noGrp="1"/>
          </p:cNvSpPr>
          <p:nvPr>
            <p:ph type="ctrTitle" hasCustomPrompt="1"/>
          </p:nvPr>
        </p:nvSpPr>
        <p:spPr>
          <a:xfrm>
            <a:off x="1524000" y="1122363"/>
            <a:ext cx="9144000" cy="2387600"/>
          </a:xfrm>
        </p:spPr>
        <p:txBody>
          <a:bodyPr anchor="b"/>
          <a:lstStyle>
            <a:lvl1pPr algn="ctr">
              <a:defRPr sz="6000">
                <a:solidFill>
                  <a:srgbClr val="95C11F"/>
                </a:solidFill>
                <a:latin typeface="Arial" panose="020B0604020202020204" pitchFamily="34" charset="0"/>
                <a:cs typeface="Arial" panose="020B0604020202020204" pitchFamily="34" charset="0"/>
              </a:defRPr>
            </a:lvl1pPr>
          </a:lstStyle>
          <a:p>
            <a:r>
              <a:rPr lang="nl-NL"/>
              <a:t>Tussentitel SE</a:t>
            </a:r>
            <a:endParaRPr lang="nl-BE"/>
          </a:p>
        </p:txBody>
      </p:sp>
      <p:sp>
        <p:nvSpPr>
          <p:cNvPr id="3" name="Ondertitel 2">
            <a:extLst>
              <a:ext uri="{FF2B5EF4-FFF2-40B4-BE49-F238E27FC236}">
                <a16:creationId xmlns:a16="http://schemas.microsoft.com/office/drawing/2014/main" id="{8675562E-639E-1D66-EC55-BD3D0581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119FB85E-42DB-390F-5568-F58AD1F30BFA}"/>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415628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Algemeen S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F83-7DF5-A0C7-9928-EDE4AF6A18EF}"/>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CB6A6D-DA36-E041-9ADE-E98D6EFB0A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5AC0CFCF-39AE-25D0-2946-8CB860E8FBC4}"/>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329382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ussentitel Energiehui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5A02-E68D-56F6-1A94-3B7AAEF6689C}"/>
              </a:ext>
            </a:extLst>
          </p:cNvPr>
          <p:cNvSpPr>
            <a:spLocks noGrp="1"/>
          </p:cNvSpPr>
          <p:nvPr>
            <p:ph type="ctrTitle" hasCustomPrompt="1"/>
          </p:nvPr>
        </p:nvSpPr>
        <p:spPr>
          <a:xfrm>
            <a:off x="1524000" y="1122363"/>
            <a:ext cx="9144000" cy="2387600"/>
          </a:xfrm>
        </p:spPr>
        <p:txBody>
          <a:bodyPr anchor="b"/>
          <a:lstStyle>
            <a:lvl1pPr algn="ctr">
              <a:defRPr sz="6000">
                <a:solidFill>
                  <a:srgbClr val="95C11F"/>
                </a:solidFill>
                <a:latin typeface="Arial" panose="020B0604020202020204" pitchFamily="34" charset="0"/>
                <a:cs typeface="Arial" panose="020B0604020202020204" pitchFamily="34" charset="0"/>
              </a:defRPr>
            </a:lvl1pPr>
          </a:lstStyle>
          <a:p>
            <a:r>
              <a:rPr lang="nl-NL"/>
              <a:t>Tussentitel Energiehuis</a:t>
            </a:r>
            <a:endParaRPr lang="nl-BE"/>
          </a:p>
        </p:txBody>
      </p:sp>
      <p:sp>
        <p:nvSpPr>
          <p:cNvPr id="3" name="Ondertitel 2">
            <a:extLst>
              <a:ext uri="{FF2B5EF4-FFF2-40B4-BE49-F238E27FC236}">
                <a16:creationId xmlns:a16="http://schemas.microsoft.com/office/drawing/2014/main" id="{8675562E-639E-1D66-EC55-BD3D0581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119FB85E-42DB-390F-5568-F58AD1F30BFA}"/>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992384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lgemeen Energiehu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F83-7DF5-A0C7-9928-EDE4AF6A18EF}"/>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CB6A6D-DA36-E041-9ADE-E98D6EFB0A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5AC0CFCF-39AE-25D0-2946-8CB860E8FBC4}"/>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20382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ussentitel IGO">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5A02-E68D-56F6-1A94-3B7AAEF6689C}"/>
              </a:ext>
            </a:extLst>
          </p:cNvPr>
          <p:cNvSpPr>
            <a:spLocks noGrp="1" noRot="1" noMove="1" noResize="1" noEditPoints="1" noAdjustHandles="1" noChangeArrowheads="1" noChangeShapeType="1"/>
          </p:cNvSpPr>
          <p:nvPr>
            <p:ph type="ctrTitle" hasCustomPrompt="1"/>
          </p:nvPr>
        </p:nvSpPr>
        <p:spPr>
          <a:xfrm>
            <a:off x="1524000" y="1122363"/>
            <a:ext cx="9144000" cy="2387600"/>
          </a:xfrm>
        </p:spPr>
        <p:txBody>
          <a:bodyPr anchor="b"/>
          <a:lstStyle>
            <a:lvl1pPr algn="ctr">
              <a:defRPr sz="6000">
                <a:solidFill>
                  <a:srgbClr val="95C11F"/>
                </a:solidFill>
                <a:latin typeface="Arial" panose="020B0604020202020204" pitchFamily="34" charset="0"/>
                <a:cs typeface="Arial" panose="020B0604020202020204" pitchFamily="34" charset="0"/>
              </a:defRPr>
            </a:lvl1pPr>
          </a:lstStyle>
          <a:p>
            <a:r>
              <a:rPr lang="nl-NL"/>
              <a:t>Tussentitel IGO</a:t>
            </a:r>
            <a:endParaRPr lang="nl-BE"/>
          </a:p>
        </p:txBody>
      </p:sp>
      <p:sp>
        <p:nvSpPr>
          <p:cNvPr id="3" name="Ondertitel 2">
            <a:extLst>
              <a:ext uri="{FF2B5EF4-FFF2-40B4-BE49-F238E27FC236}">
                <a16:creationId xmlns:a16="http://schemas.microsoft.com/office/drawing/2014/main" id="{8675562E-639E-1D66-EC55-BD3D0581F9C2}"/>
              </a:ext>
            </a:extLst>
          </p:cNvPr>
          <p:cNvSpPr>
            <a:spLocks noGrp="1" noRot="1" noMove="1" noResize="1" noEditPoints="1" noAdjustHandles="1" noChangeArrowheads="1" noChangeShapeType="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119FB85E-42DB-390F-5568-F58AD1F30BFA}"/>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138684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lgemeen I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F83-7DF5-A0C7-9928-EDE4AF6A18EF}"/>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CB6A6D-DA36-E041-9ADE-E98D6EFB0A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5AC0CFCF-39AE-25D0-2946-8CB860E8FBC4}"/>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67533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ussentitel BO">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5A02-E68D-56F6-1A94-3B7AAEF6689C}"/>
              </a:ext>
            </a:extLst>
          </p:cNvPr>
          <p:cNvSpPr>
            <a:spLocks noGrp="1"/>
          </p:cNvSpPr>
          <p:nvPr>
            <p:ph type="ctrTitle" hasCustomPrompt="1"/>
          </p:nvPr>
        </p:nvSpPr>
        <p:spPr>
          <a:xfrm>
            <a:off x="1524000" y="1122363"/>
            <a:ext cx="9144000" cy="2387600"/>
          </a:xfrm>
        </p:spPr>
        <p:txBody>
          <a:bodyPr anchor="b"/>
          <a:lstStyle>
            <a:lvl1pPr algn="ctr">
              <a:defRPr sz="6000">
                <a:solidFill>
                  <a:srgbClr val="95C11F"/>
                </a:solidFill>
                <a:latin typeface="Arial" panose="020B0604020202020204" pitchFamily="34" charset="0"/>
                <a:cs typeface="Arial" panose="020B0604020202020204" pitchFamily="34" charset="0"/>
              </a:defRPr>
            </a:lvl1pPr>
          </a:lstStyle>
          <a:p>
            <a:r>
              <a:rPr lang="nl-NL"/>
              <a:t>Tussentitel BO</a:t>
            </a:r>
            <a:endParaRPr lang="nl-BE"/>
          </a:p>
        </p:txBody>
      </p:sp>
      <p:sp>
        <p:nvSpPr>
          <p:cNvPr id="3" name="Ondertitel 2">
            <a:extLst>
              <a:ext uri="{FF2B5EF4-FFF2-40B4-BE49-F238E27FC236}">
                <a16:creationId xmlns:a16="http://schemas.microsoft.com/office/drawing/2014/main" id="{8675562E-639E-1D66-EC55-BD3D0581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119FB85E-42DB-390F-5568-F58AD1F30BFA}"/>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00048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lgemeen B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F83-7DF5-A0C7-9928-EDE4AF6A18EF}"/>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CB6A6D-DA36-E041-9ADE-E98D6EFB0A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5AC0CFCF-39AE-25D0-2946-8CB860E8FBC4}"/>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88864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ussentitel Omgev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5A02-E68D-56F6-1A94-3B7AAEF6689C}"/>
              </a:ext>
            </a:extLst>
          </p:cNvPr>
          <p:cNvSpPr>
            <a:spLocks noGrp="1"/>
          </p:cNvSpPr>
          <p:nvPr>
            <p:ph type="ctrTitle" hasCustomPrompt="1"/>
          </p:nvPr>
        </p:nvSpPr>
        <p:spPr>
          <a:xfrm>
            <a:off x="1524000" y="1122363"/>
            <a:ext cx="9144000" cy="2387600"/>
          </a:xfrm>
        </p:spPr>
        <p:txBody>
          <a:bodyPr anchor="b"/>
          <a:lstStyle>
            <a:lvl1pPr algn="ctr">
              <a:defRPr sz="6000">
                <a:solidFill>
                  <a:srgbClr val="95C11F"/>
                </a:solidFill>
                <a:latin typeface="Arial" panose="020B0604020202020204" pitchFamily="34" charset="0"/>
                <a:cs typeface="Arial" panose="020B0604020202020204" pitchFamily="34" charset="0"/>
              </a:defRPr>
            </a:lvl1pPr>
          </a:lstStyle>
          <a:p>
            <a:r>
              <a:rPr lang="nl-NL"/>
              <a:t>Tussentitel Omgeving</a:t>
            </a:r>
            <a:endParaRPr lang="nl-BE"/>
          </a:p>
        </p:txBody>
      </p:sp>
      <p:sp>
        <p:nvSpPr>
          <p:cNvPr id="3" name="Ondertitel 2">
            <a:extLst>
              <a:ext uri="{FF2B5EF4-FFF2-40B4-BE49-F238E27FC236}">
                <a16:creationId xmlns:a16="http://schemas.microsoft.com/office/drawing/2014/main" id="{8675562E-639E-1D66-EC55-BD3D0581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119FB85E-42DB-390F-5568-F58AD1F30BFA}"/>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29539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lgemeen Omgev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F83-7DF5-A0C7-9928-EDE4AF6A18EF}"/>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CB6A6D-DA36-E041-9ADE-E98D6EFB0A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5AC0CFCF-39AE-25D0-2946-8CB860E8FBC4}"/>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3108906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ussentitel Men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B5A02-E68D-56F6-1A94-3B7AAEF6689C}"/>
              </a:ext>
            </a:extLst>
          </p:cNvPr>
          <p:cNvSpPr>
            <a:spLocks noGrp="1"/>
          </p:cNvSpPr>
          <p:nvPr>
            <p:ph type="ctrTitle" hasCustomPrompt="1"/>
          </p:nvPr>
        </p:nvSpPr>
        <p:spPr>
          <a:xfrm>
            <a:off x="1524000" y="1122363"/>
            <a:ext cx="9144000" cy="2387600"/>
          </a:xfrm>
        </p:spPr>
        <p:txBody>
          <a:bodyPr anchor="b"/>
          <a:lstStyle>
            <a:lvl1pPr algn="ctr">
              <a:defRPr sz="6000">
                <a:solidFill>
                  <a:srgbClr val="95C11F"/>
                </a:solidFill>
                <a:latin typeface="Arial" panose="020B0604020202020204" pitchFamily="34" charset="0"/>
                <a:cs typeface="Arial" panose="020B0604020202020204" pitchFamily="34" charset="0"/>
              </a:defRPr>
            </a:lvl1pPr>
          </a:lstStyle>
          <a:p>
            <a:r>
              <a:rPr lang="nl-NL"/>
              <a:t>Tussentitel Mens</a:t>
            </a:r>
            <a:endParaRPr lang="nl-BE"/>
          </a:p>
        </p:txBody>
      </p:sp>
      <p:sp>
        <p:nvSpPr>
          <p:cNvPr id="3" name="Ondertitel 2">
            <a:extLst>
              <a:ext uri="{FF2B5EF4-FFF2-40B4-BE49-F238E27FC236}">
                <a16:creationId xmlns:a16="http://schemas.microsoft.com/office/drawing/2014/main" id="{8675562E-639E-1D66-EC55-BD3D0581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119FB85E-42DB-390F-5568-F58AD1F30BFA}"/>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175465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lgemeen Me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F83-7DF5-A0C7-9928-EDE4AF6A18EF}"/>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CB6A6D-DA36-E041-9ADE-E98D6EFB0A6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5AC0CFCF-39AE-25D0-2946-8CB860E8FBC4}"/>
              </a:ext>
            </a:extLst>
          </p:cNvPr>
          <p:cNvSpPr>
            <a:spLocks noGrp="1"/>
          </p:cNvSpPr>
          <p:nvPr>
            <p:ph type="sldNum" sz="quarter" idx="12"/>
          </p:nvPr>
        </p:nvSpPr>
        <p:spPr/>
        <p:txBody>
          <a:bodyPr/>
          <a:lstStyle/>
          <a:p>
            <a:fld id="{7677F1E7-5ECF-4B81-B114-1B3ED4B92598}" type="slidenum">
              <a:rPr lang="nl-BE" smtClean="0"/>
              <a:t>‹nr.›</a:t>
            </a:fld>
            <a:endParaRPr lang="nl-BE"/>
          </a:p>
        </p:txBody>
      </p:sp>
    </p:spTree>
    <p:extLst>
      <p:ext uri="{BB962C8B-B14F-4D97-AF65-F5344CB8AC3E}">
        <p14:creationId xmlns:p14="http://schemas.microsoft.com/office/powerpoint/2010/main" val="7556607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36758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936F43-882F-93E7-2B88-D3B3DEB73B58}"/>
              </a:ext>
            </a:extLst>
          </p:cNvPr>
          <p:cNvSpPr>
            <a:spLocks noGrp="1" noRot="1" noMove="1" noResize="1" noEditPoints="1" noAdjustHandles="1" noChangeArrowheads="1" noChangeShapeType="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C491-4BEB-E831-8480-7A11BA9AE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DF460C6C-856F-767E-A3F7-3A9A0EAF8A3D}"/>
              </a:ext>
            </a:extLst>
          </p:cNvPr>
          <p:cNvSpPr>
            <a:spLocks noGrp="1"/>
          </p:cNvSpPr>
          <p:nvPr>
            <p:ph type="sldNum" sz="quarter" idx="4"/>
          </p:nvPr>
        </p:nvSpPr>
        <p:spPr>
          <a:xfrm>
            <a:off x="0" y="6492875"/>
            <a:ext cx="1135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1E7-5ECF-4B81-B114-1B3ED4B92598}" type="slidenum">
              <a:rPr lang="nl-BE" smtClean="0"/>
              <a:t>‹nr.›</a:t>
            </a:fld>
            <a:endParaRPr lang="nl-BE"/>
          </a:p>
        </p:txBody>
      </p:sp>
    </p:spTree>
    <p:extLst>
      <p:ext uri="{BB962C8B-B14F-4D97-AF65-F5344CB8AC3E}">
        <p14:creationId xmlns:p14="http://schemas.microsoft.com/office/powerpoint/2010/main" val="13916747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936F43-882F-93E7-2B88-D3B3DEB7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C491-4BEB-E831-8480-7A11BA9AE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DF460C6C-856F-767E-A3F7-3A9A0EAF8A3D}"/>
              </a:ext>
            </a:extLst>
          </p:cNvPr>
          <p:cNvSpPr>
            <a:spLocks noGrp="1"/>
          </p:cNvSpPr>
          <p:nvPr>
            <p:ph type="sldNum" sz="quarter" idx="4"/>
          </p:nvPr>
        </p:nvSpPr>
        <p:spPr>
          <a:xfrm>
            <a:off x="0" y="6492875"/>
            <a:ext cx="1135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1E7-5ECF-4B81-B114-1B3ED4B92598}" type="slidenum">
              <a:rPr lang="nl-BE" smtClean="0"/>
              <a:t>‹nr.›</a:t>
            </a:fld>
            <a:endParaRPr lang="nl-BE"/>
          </a:p>
        </p:txBody>
      </p:sp>
    </p:spTree>
    <p:extLst>
      <p:ext uri="{BB962C8B-B14F-4D97-AF65-F5344CB8AC3E}">
        <p14:creationId xmlns:p14="http://schemas.microsoft.com/office/powerpoint/2010/main" val="158261103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936F43-882F-93E7-2B88-D3B3DEB7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C491-4BEB-E831-8480-7A11BA9AE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DF460C6C-856F-767E-A3F7-3A9A0EAF8A3D}"/>
              </a:ext>
            </a:extLst>
          </p:cNvPr>
          <p:cNvSpPr>
            <a:spLocks noGrp="1"/>
          </p:cNvSpPr>
          <p:nvPr>
            <p:ph type="sldNum" sz="quarter" idx="4"/>
          </p:nvPr>
        </p:nvSpPr>
        <p:spPr>
          <a:xfrm>
            <a:off x="0" y="6492875"/>
            <a:ext cx="1135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1E7-5ECF-4B81-B114-1B3ED4B92598}" type="slidenum">
              <a:rPr lang="nl-BE" smtClean="0"/>
              <a:t>‹nr.›</a:t>
            </a:fld>
            <a:endParaRPr lang="nl-BE"/>
          </a:p>
        </p:txBody>
      </p:sp>
    </p:spTree>
    <p:extLst>
      <p:ext uri="{BB962C8B-B14F-4D97-AF65-F5344CB8AC3E}">
        <p14:creationId xmlns:p14="http://schemas.microsoft.com/office/powerpoint/2010/main" val="3328615534"/>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936F43-882F-93E7-2B88-D3B3DEB7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C491-4BEB-E831-8480-7A11BA9AE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DF460C6C-856F-767E-A3F7-3A9A0EAF8A3D}"/>
              </a:ext>
            </a:extLst>
          </p:cNvPr>
          <p:cNvSpPr>
            <a:spLocks noGrp="1"/>
          </p:cNvSpPr>
          <p:nvPr>
            <p:ph type="sldNum" sz="quarter" idx="4"/>
          </p:nvPr>
        </p:nvSpPr>
        <p:spPr>
          <a:xfrm>
            <a:off x="0" y="6492875"/>
            <a:ext cx="1135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1E7-5ECF-4B81-B114-1B3ED4B92598}" type="slidenum">
              <a:rPr lang="nl-BE" smtClean="0"/>
              <a:t>‹nr.›</a:t>
            </a:fld>
            <a:endParaRPr lang="nl-BE"/>
          </a:p>
        </p:txBody>
      </p:sp>
    </p:spTree>
    <p:extLst>
      <p:ext uri="{BB962C8B-B14F-4D97-AF65-F5344CB8AC3E}">
        <p14:creationId xmlns:p14="http://schemas.microsoft.com/office/powerpoint/2010/main" val="4287936440"/>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936F43-882F-93E7-2B88-D3B3DEB7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C491-4BEB-E831-8480-7A11BA9AE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DF460C6C-856F-767E-A3F7-3A9A0EAF8A3D}"/>
              </a:ext>
            </a:extLst>
          </p:cNvPr>
          <p:cNvSpPr>
            <a:spLocks noGrp="1"/>
          </p:cNvSpPr>
          <p:nvPr>
            <p:ph type="sldNum" sz="quarter" idx="4"/>
          </p:nvPr>
        </p:nvSpPr>
        <p:spPr>
          <a:xfrm>
            <a:off x="0" y="6492875"/>
            <a:ext cx="1135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1E7-5ECF-4B81-B114-1B3ED4B92598}" type="slidenum">
              <a:rPr lang="nl-BE" smtClean="0"/>
              <a:t>‹nr.›</a:t>
            </a:fld>
            <a:endParaRPr lang="nl-BE"/>
          </a:p>
        </p:txBody>
      </p:sp>
    </p:spTree>
    <p:extLst>
      <p:ext uri="{BB962C8B-B14F-4D97-AF65-F5344CB8AC3E}">
        <p14:creationId xmlns:p14="http://schemas.microsoft.com/office/powerpoint/2010/main" val="2280404497"/>
      </p:ext>
    </p:ext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9936F43-882F-93E7-2B88-D3B3DEB73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C491-4BEB-E831-8480-7A11BA9AE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DF460C6C-856F-767E-A3F7-3A9A0EAF8A3D}"/>
              </a:ext>
            </a:extLst>
          </p:cNvPr>
          <p:cNvSpPr>
            <a:spLocks noGrp="1"/>
          </p:cNvSpPr>
          <p:nvPr>
            <p:ph type="sldNum" sz="quarter" idx="4"/>
          </p:nvPr>
        </p:nvSpPr>
        <p:spPr>
          <a:xfrm>
            <a:off x="0" y="6492875"/>
            <a:ext cx="1135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1E7-5ECF-4B81-B114-1B3ED4B92598}" type="slidenum">
              <a:rPr lang="nl-BE" smtClean="0"/>
              <a:t>‹nr.›</a:t>
            </a:fld>
            <a:endParaRPr lang="nl-BE"/>
          </a:p>
        </p:txBody>
      </p:sp>
    </p:spTree>
    <p:extLst>
      <p:ext uri="{BB962C8B-B14F-4D97-AF65-F5344CB8AC3E}">
        <p14:creationId xmlns:p14="http://schemas.microsoft.com/office/powerpoint/2010/main" val="2726510470"/>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BC4B1-69C3-9E2F-7DC6-FAFA7F9AD2B5}"/>
              </a:ext>
            </a:extLst>
          </p:cNvPr>
          <p:cNvSpPr>
            <a:spLocks noGrp="1"/>
          </p:cNvSpPr>
          <p:nvPr>
            <p:ph type="ctrTitle"/>
          </p:nvPr>
        </p:nvSpPr>
        <p:spPr/>
        <p:txBody>
          <a:bodyPr>
            <a:normAutofit fontScale="90000"/>
          </a:bodyPr>
          <a:lstStyle/>
          <a:p>
            <a:r>
              <a:rPr lang="nl-NL" dirty="0"/>
              <a:t>Energetisch renovatieadvies en - begeleiding</a:t>
            </a:r>
            <a:endParaRPr lang="nl-BE" dirty="0"/>
          </a:p>
        </p:txBody>
      </p:sp>
      <p:sp>
        <p:nvSpPr>
          <p:cNvPr id="3" name="Ondertitel 2">
            <a:extLst>
              <a:ext uri="{FF2B5EF4-FFF2-40B4-BE49-F238E27FC236}">
                <a16:creationId xmlns:a16="http://schemas.microsoft.com/office/drawing/2014/main" id="{A375CB49-9AE7-76B3-A95D-5231E786BAD3}"/>
              </a:ext>
            </a:extLst>
          </p:cNvPr>
          <p:cNvSpPr>
            <a:spLocks noGrp="1"/>
          </p:cNvSpPr>
          <p:nvPr>
            <p:ph type="subTitle" idx="1"/>
          </p:nvPr>
        </p:nvSpPr>
        <p:spPr/>
        <p:txBody>
          <a:bodyPr/>
          <a:lstStyle/>
          <a:p>
            <a:r>
              <a:rPr lang="nl-NL"/>
              <a:t>Energiehuis IGO </a:t>
            </a:r>
          </a:p>
          <a:p>
            <a:endParaRPr lang="nl-NL"/>
          </a:p>
          <a:p>
            <a:r>
              <a:rPr lang="nl-NL"/>
              <a:t>Brecht Talpe - Renovatiebegeleider</a:t>
            </a:r>
            <a:endParaRPr lang="nl-BE"/>
          </a:p>
        </p:txBody>
      </p:sp>
    </p:spTree>
    <p:extLst>
      <p:ext uri="{BB962C8B-B14F-4D97-AF65-F5344CB8AC3E}">
        <p14:creationId xmlns:p14="http://schemas.microsoft.com/office/powerpoint/2010/main" val="916079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36121-8622-523C-E7B2-1E68D9EEE849}"/>
              </a:ext>
            </a:extLst>
          </p:cNvPr>
          <p:cNvSpPr>
            <a:spLocks noGrp="1"/>
          </p:cNvSpPr>
          <p:nvPr>
            <p:ph type="title"/>
          </p:nvPr>
        </p:nvSpPr>
        <p:spPr/>
        <p:txBody>
          <a:bodyPr/>
          <a:lstStyle/>
          <a:p>
            <a:r>
              <a:rPr lang="nl-NL">
                <a:latin typeface="Arial"/>
                <a:cs typeface="Arial"/>
              </a:rPr>
              <a:t>Waarom energetisch renoveren?</a:t>
            </a:r>
            <a:endParaRPr lang="nl-BE"/>
          </a:p>
        </p:txBody>
      </p:sp>
      <p:sp>
        <p:nvSpPr>
          <p:cNvPr id="3" name="Tijdelijke aanduiding voor inhoud 2">
            <a:extLst>
              <a:ext uri="{FF2B5EF4-FFF2-40B4-BE49-F238E27FC236}">
                <a16:creationId xmlns:a16="http://schemas.microsoft.com/office/drawing/2014/main" id="{83679D0E-AA40-8E82-3586-59C257C3CA91}"/>
              </a:ext>
            </a:extLst>
          </p:cNvPr>
          <p:cNvSpPr>
            <a:spLocks noGrp="1"/>
          </p:cNvSpPr>
          <p:nvPr>
            <p:ph idx="1"/>
          </p:nvPr>
        </p:nvSpPr>
        <p:spPr>
          <a:xfrm>
            <a:off x="838200" y="1805077"/>
            <a:ext cx="10515600" cy="4351338"/>
          </a:xfrm>
        </p:spPr>
        <p:txBody>
          <a:bodyPr/>
          <a:lstStyle/>
          <a:p>
            <a:r>
              <a:rPr lang="nl-NL"/>
              <a:t>Lagere energiefactuur </a:t>
            </a:r>
          </a:p>
          <a:p>
            <a:r>
              <a:rPr lang="nl-NL"/>
              <a:t>Meer thermisch comfort in winter en zomer</a:t>
            </a:r>
          </a:p>
          <a:p>
            <a:r>
              <a:rPr lang="nl-NL"/>
              <a:t>Meer akoestisch comfort</a:t>
            </a:r>
          </a:p>
          <a:p>
            <a:r>
              <a:rPr lang="nl-NL"/>
              <a:t>Waarde woning stijgt </a:t>
            </a:r>
          </a:p>
          <a:p>
            <a:r>
              <a:rPr lang="nl-NL"/>
              <a:t>Minder impact op het milieu </a:t>
            </a:r>
          </a:p>
          <a:p>
            <a:r>
              <a:rPr lang="nl-NL" err="1"/>
              <a:t>Future</a:t>
            </a:r>
            <a:r>
              <a:rPr lang="nl-NL"/>
              <a:t> </a:t>
            </a:r>
            <a:r>
              <a:rPr lang="nl-NL" err="1"/>
              <a:t>proof</a:t>
            </a:r>
            <a:r>
              <a:rPr lang="nl-NL"/>
              <a:t> (2050)</a:t>
            </a:r>
          </a:p>
          <a:p>
            <a:pPr marL="0" indent="0">
              <a:buNone/>
            </a:pPr>
            <a:endParaRPr lang="nl-NL"/>
          </a:p>
          <a:p>
            <a:endParaRPr lang="nl-BE"/>
          </a:p>
        </p:txBody>
      </p:sp>
    </p:spTree>
    <p:extLst>
      <p:ext uri="{BB962C8B-B14F-4D97-AF65-F5344CB8AC3E}">
        <p14:creationId xmlns:p14="http://schemas.microsoft.com/office/powerpoint/2010/main" val="2096322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B180A-BAB7-4320-02CC-A95CEAF6FDC1}"/>
              </a:ext>
            </a:extLst>
          </p:cNvPr>
          <p:cNvSpPr>
            <a:spLocks noGrp="1"/>
          </p:cNvSpPr>
          <p:nvPr>
            <p:ph type="title"/>
          </p:nvPr>
        </p:nvSpPr>
        <p:spPr/>
        <p:txBody>
          <a:bodyPr/>
          <a:lstStyle/>
          <a:p>
            <a:r>
              <a:rPr lang="nl-NL">
                <a:latin typeface="Arial"/>
                <a:cs typeface="Arial"/>
              </a:rPr>
              <a:t>Waarom energetisch renoveren?</a:t>
            </a:r>
            <a:endParaRPr lang="nl-BE"/>
          </a:p>
        </p:txBody>
      </p:sp>
      <p:sp>
        <p:nvSpPr>
          <p:cNvPr id="3" name="Tijdelijke aanduiding voor inhoud 2">
            <a:extLst>
              <a:ext uri="{FF2B5EF4-FFF2-40B4-BE49-F238E27FC236}">
                <a16:creationId xmlns:a16="http://schemas.microsoft.com/office/drawing/2014/main" id="{A1A8EA29-5AF3-6BAE-919B-553D17D530FC}"/>
              </a:ext>
            </a:extLst>
          </p:cNvPr>
          <p:cNvSpPr>
            <a:spLocks noGrp="1"/>
          </p:cNvSpPr>
          <p:nvPr>
            <p:ph idx="1"/>
          </p:nvPr>
        </p:nvSpPr>
        <p:spPr>
          <a:xfrm>
            <a:off x="910119" y="1486577"/>
            <a:ext cx="10515600" cy="4351338"/>
          </a:xfrm>
        </p:spPr>
        <p:txBody>
          <a:bodyPr/>
          <a:lstStyle/>
          <a:p>
            <a:r>
              <a:rPr lang="nl-NL"/>
              <a:t>Renovatiepact Vlaanderen 2050 </a:t>
            </a:r>
          </a:p>
          <a:p>
            <a:pPr lvl="1"/>
            <a:r>
              <a:rPr lang="nl-NL"/>
              <a:t>Alle woningen even energiezuinig als nieuwbouwwoning van 2016: energieverbruik ≤ 100 kWh/m² jaar </a:t>
            </a:r>
          </a:p>
          <a:p>
            <a:pPr lvl="1"/>
            <a:r>
              <a:rPr lang="nl-NL"/>
              <a:t>Energielabel A (via EPC vastgesteld) </a:t>
            </a:r>
          </a:p>
          <a:p>
            <a:pPr lvl="1"/>
            <a:r>
              <a:rPr lang="nl-NL"/>
              <a:t>E-peil ≤ E60 (via EPB -&gt; Ingrijpende Energetische Renovatie) </a:t>
            </a:r>
          </a:p>
          <a:p>
            <a:endParaRPr lang="nl-BE"/>
          </a:p>
        </p:txBody>
      </p:sp>
    </p:spTree>
    <p:extLst>
      <p:ext uri="{BB962C8B-B14F-4D97-AF65-F5344CB8AC3E}">
        <p14:creationId xmlns:p14="http://schemas.microsoft.com/office/powerpoint/2010/main" val="100996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B180A-BAB7-4320-02CC-A95CEAF6FDC1}"/>
              </a:ext>
            </a:extLst>
          </p:cNvPr>
          <p:cNvSpPr>
            <a:spLocks noGrp="1"/>
          </p:cNvSpPr>
          <p:nvPr>
            <p:ph type="title"/>
          </p:nvPr>
        </p:nvSpPr>
        <p:spPr/>
        <p:txBody>
          <a:bodyPr/>
          <a:lstStyle/>
          <a:p>
            <a:r>
              <a:rPr lang="nl-NL">
                <a:latin typeface="Arial"/>
                <a:cs typeface="Arial"/>
              </a:rPr>
              <a:t>Waarom energetisch renoveren?</a:t>
            </a:r>
            <a:endParaRPr lang="nl-BE"/>
          </a:p>
        </p:txBody>
      </p:sp>
      <p:sp>
        <p:nvSpPr>
          <p:cNvPr id="3" name="Tijdelijke aanduiding voor inhoud 2">
            <a:extLst>
              <a:ext uri="{FF2B5EF4-FFF2-40B4-BE49-F238E27FC236}">
                <a16:creationId xmlns:a16="http://schemas.microsoft.com/office/drawing/2014/main" id="{A1A8EA29-5AF3-6BAE-919B-553D17D530FC}"/>
              </a:ext>
            </a:extLst>
          </p:cNvPr>
          <p:cNvSpPr>
            <a:spLocks noGrp="1"/>
          </p:cNvSpPr>
          <p:nvPr>
            <p:ph idx="1"/>
          </p:nvPr>
        </p:nvSpPr>
        <p:spPr>
          <a:xfrm>
            <a:off x="910119" y="1486577"/>
            <a:ext cx="10515600" cy="4351338"/>
          </a:xfrm>
        </p:spPr>
        <p:txBody>
          <a:bodyPr/>
          <a:lstStyle/>
          <a:p>
            <a:r>
              <a:rPr lang="nl-NL"/>
              <a:t>Renovatieverplichting residentiële gebouwen</a:t>
            </a:r>
          </a:p>
          <a:p>
            <a:pPr lvl="1"/>
            <a:r>
              <a:rPr lang="nl-NL"/>
              <a:t>Nieuwe eigenaars vanaf 01/01/2023</a:t>
            </a:r>
          </a:p>
          <a:p>
            <a:pPr lvl="1"/>
            <a:r>
              <a:rPr lang="nl-NL"/>
              <a:t>Slecht EPC-label E of F </a:t>
            </a:r>
          </a:p>
          <a:p>
            <a:pPr lvl="1"/>
            <a:r>
              <a:rPr lang="nl-NL"/>
              <a:t>Binnen de 5 jaar renoveren naar minimaal label D</a:t>
            </a:r>
          </a:p>
        </p:txBody>
      </p:sp>
      <p:pic>
        <p:nvPicPr>
          <p:cNvPr id="4" name="Picture 2">
            <a:extLst>
              <a:ext uri="{FF2B5EF4-FFF2-40B4-BE49-F238E27FC236}">
                <a16:creationId xmlns:a16="http://schemas.microsoft.com/office/drawing/2014/main" id="{201E2C47-CDA4-4DEF-252C-3BF239C65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18" y="3094502"/>
            <a:ext cx="91440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93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B180A-BAB7-4320-02CC-A95CEAF6FDC1}"/>
              </a:ext>
            </a:extLst>
          </p:cNvPr>
          <p:cNvSpPr>
            <a:spLocks noGrp="1"/>
          </p:cNvSpPr>
          <p:nvPr>
            <p:ph type="title"/>
          </p:nvPr>
        </p:nvSpPr>
        <p:spPr/>
        <p:txBody>
          <a:bodyPr/>
          <a:lstStyle/>
          <a:p>
            <a:r>
              <a:rPr lang="nl-NL">
                <a:latin typeface="Arial"/>
                <a:cs typeface="Arial"/>
              </a:rPr>
              <a:t>Toeleiding</a:t>
            </a:r>
            <a:endParaRPr lang="nl-BE"/>
          </a:p>
        </p:txBody>
      </p:sp>
      <p:sp>
        <p:nvSpPr>
          <p:cNvPr id="3" name="Tijdelijke aanduiding voor inhoud 2">
            <a:extLst>
              <a:ext uri="{FF2B5EF4-FFF2-40B4-BE49-F238E27FC236}">
                <a16:creationId xmlns:a16="http://schemas.microsoft.com/office/drawing/2014/main" id="{A1A8EA29-5AF3-6BAE-919B-553D17D530FC}"/>
              </a:ext>
            </a:extLst>
          </p:cNvPr>
          <p:cNvSpPr>
            <a:spLocks noGrp="1"/>
          </p:cNvSpPr>
          <p:nvPr>
            <p:ph idx="1"/>
          </p:nvPr>
        </p:nvSpPr>
        <p:spPr>
          <a:xfrm>
            <a:off x="910119" y="1486577"/>
            <a:ext cx="10515600" cy="4351338"/>
          </a:xfrm>
        </p:spPr>
        <p:txBody>
          <a:bodyPr/>
          <a:lstStyle/>
          <a:p>
            <a:r>
              <a:rPr lang="nl-NL"/>
              <a:t>Burgers zoeken contact via:</a:t>
            </a:r>
          </a:p>
          <a:p>
            <a:pPr lvl="1"/>
            <a:r>
              <a:rPr lang="nl-NL"/>
              <a:t>Via het WoonEnergieloket</a:t>
            </a:r>
          </a:p>
          <a:p>
            <a:pPr marL="457200" lvl="1" indent="0">
              <a:buNone/>
            </a:pPr>
            <a:r>
              <a:rPr lang="nl-NL"/>
              <a:t> of Wooninfopunt </a:t>
            </a:r>
          </a:p>
          <a:p>
            <a:pPr lvl="1"/>
            <a:r>
              <a:rPr lang="nl-NL"/>
              <a:t>Via artikels in gemeentebladen </a:t>
            </a:r>
          </a:p>
          <a:p>
            <a:pPr marL="457200" lvl="1" indent="0">
              <a:buNone/>
            </a:pPr>
            <a:r>
              <a:rPr lang="nl-NL"/>
              <a:t>en stadsmagazines </a:t>
            </a:r>
          </a:p>
          <a:p>
            <a:pPr lvl="1"/>
            <a:r>
              <a:rPr lang="nl-NL"/>
              <a:t>De website van IGO, </a:t>
            </a:r>
          </a:p>
          <a:p>
            <a:pPr marL="457200" lvl="1" indent="0">
              <a:buNone/>
            </a:pPr>
            <a:r>
              <a:rPr lang="nl-NL"/>
              <a:t>de gemeente of het IGS</a:t>
            </a:r>
          </a:p>
          <a:p>
            <a:pPr lvl="1"/>
            <a:r>
              <a:rPr lang="nl-NL"/>
              <a:t>Via mail en telefonisch</a:t>
            </a:r>
          </a:p>
        </p:txBody>
      </p:sp>
      <p:pic>
        <p:nvPicPr>
          <p:cNvPr id="5" name="Afbeelding 4">
            <a:extLst>
              <a:ext uri="{FF2B5EF4-FFF2-40B4-BE49-F238E27FC236}">
                <a16:creationId xmlns:a16="http://schemas.microsoft.com/office/drawing/2014/main" id="{16DF214D-A133-8B7C-A6E3-50E46AC0C1DD}"/>
              </a:ext>
            </a:extLst>
          </p:cNvPr>
          <p:cNvPicPr>
            <a:picLocks noChangeAspect="1"/>
          </p:cNvPicPr>
          <p:nvPr/>
        </p:nvPicPr>
        <p:blipFill rotWithShape="1">
          <a:blip r:embed="rId3"/>
          <a:srcRect r="-1" b="27992"/>
          <a:stretch/>
        </p:blipFill>
        <p:spPr>
          <a:xfrm>
            <a:off x="6765408" y="978792"/>
            <a:ext cx="4311733" cy="4573058"/>
          </a:xfrm>
          <a:prstGeom prst="rect">
            <a:avLst/>
          </a:prstGeom>
          <a:noFill/>
        </p:spPr>
      </p:pic>
    </p:spTree>
    <p:extLst>
      <p:ext uri="{BB962C8B-B14F-4D97-AF65-F5344CB8AC3E}">
        <p14:creationId xmlns:p14="http://schemas.microsoft.com/office/powerpoint/2010/main" val="2214534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E2FF8-AB61-3FA0-DCB5-1C0DA36961E7}"/>
              </a:ext>
            </a:extLst>
          </p:cNvPr>
          <p:cNvSpPr>
            <a:spLocks noGrp="1"/>
          </p:cNvSpPr>
          <p:nvPr>
            <p:ph type="title"/>
          </p:nvPr>
        </p:nvSpPr>
        <p:spPr>
          <a:xfrm>
            <a:off x="419100" y="385673"/>
            <a:ext cx="11353800" cy="1325563"/>
          </a:xfrm>
        </p:spPr>
        <p:txBody>
          <a:bodyPr/>
          <a:lstStyle/>
          <a:p>
            <a:r>
              <a:rPr lang="nl-NL"/>
              <a:t>Verloop renovatiebegeleidingstraject</a:t>
            </a:r>
            <a:endParaRPr lang="nl-BE"/>
          </a:p>
        </p:txBody>
      </p:sp>
      <p:sp>
        <p:nvSpPr>
          <p:cNvPr id="3" name="Tijdelijke aanduiding voor inhoud 2">
            <a:extLst>
              <a:ext uri="{FF2B5EF4-FFF2-40B4-BE49-F238E27FC236}">
                <a16:creationId xmlns:a16="http://schemas.microsoft.com/office/drawing/2014/main" id="{0A11C57B-3A48-9337-95A5-DC6ABF661436}"/>
              </a:ext>
            </a:extLst>
          </p:cNvPr>
          <p:cNvSpPr>
            <a:spLocks noGrp="1"/>
          </p:cNvSpPr>
          <p:nvPr>
            <p:ph idx="1"/>
          </p:nvPr>
        </p:nvSpPr>
        <p:spPr>
          <a:xfrm>
            <a:off x="838200" y="1609868"/>
            <a:ext cx="10515600" cy="4351338"/>
          </a:xfrm>
        </p:spPr>
        <p:txBody>
          <a:bodyPr>
            <a:normAutofit/>
          </a:bodyPr>
          <a:lstStyle/>
          <a:p>
            <a:r>
              <a:rPr lang="nl-NL"/>
              <a:t>Inschrijving </a:t>
            </a:r>
          </a:p>
          <a:p>
            <a:pPr lvl="1"/>
            <a:r>
              <a:rPr lang="nl-NL"/>
              <a:t>Via inschrijfformulier</a:t>
            </a:r>
          </a:p>
          <a:p>
            <a:pPr lvl="1"/>
            <a:r>
              <a:rPr lang="nl-NL"/>
              <a:t>Aanvragen chronologisch behandeld </a:t>
            </a:r>
          </a:p>
          <a:p>
            <a:r>
              <a:rPr lang="nl-NL"/>
              <a:t>Woninganalyse</a:t>
            </a:r>
          </a:p>
          <a:p>
            <a:pPr lvl="1"/>
            <a:r>
              <a:rPr lang="nl-NL"/>
              <a:t>Huisbezoek van 1,5 à 2 uur</a:t>
            </a:r>
          </a:p>
          <a:p>
            <a:pPr lvl="1"/>
            <a:r>
              <a:rPr lang="nl-NL"/>
              <a:t>Overlopen bestaande situatie</a:t>
            </a:r>
          </a:p>
          <a:p>
            <a:pPr lvl="1"/>
            <a:r>
              <a:rPr lang="nl-NL"/>
              <a:t>Bespreken renovatiemogelijkheden </a:t>
            </a:r>
          </a:p>
          <a:p>
            <a:pPr lvl="1"/>
            <a:r>
              <a:rPr lang="nl-NL"/>
              <a:t>Toelichting premies en leningen</a:t>
            </a:r>
          </a:p>
        </p:txBody>
      </p:sp>
    </p:spTree>
    <p:extLst>
      <p:ext uri="{BB962C8B-B14F-4D97-AF65-F5344CB8AC3E}">
        <p14:creationId xmlns:p14="http://schemas.microsoft.com/office/powerpoint/2010/main" val="2881680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E2FF8-AB61-3FA0-DCB5-1C0DA36961E7}"/>
              </a:ext>
            </a:extLst>
          </p:cNvPr>
          <p:cNvSpPr>
            <a:spLocks noGrp="1"/>
          </p:cNvSpPr>
          <p:nvPr>
            <p:ph type="title"/>
          </p:nvPr>
        </p:nvSpPr>
        <p:spPr>
          <a:xfrm>
            <a:off x="419100" y="385673"/>
            <a:ext cx="11353800" cy="1325563"/>
          </a:xfrm>
        </p:spPr>
        <p:txBody>
          <a:bodyPr/>
          <a:lstStyle/>
          <a:p>
            <a:r>
              <a:rPr lang="nl-NL"/>
              <a:t>Verloop renovatiebegeleidingstraject</a:t>
            </a:r>
            <a:endParaRPr lang="nl-BE"/>
          </a:p>
        </p:txBody>
      </p:sp>
      <p:sp>
        <p:nvSpPr>
          <p:cNvPr id="3" name="Tijdelijke aanduiding voor inhoud 2">
            <a:extLst>
              <a:ext uri="{FF2B5EF4-FFF2-40B4-BE49-F238E27FC236}">
                <a16:creationId xmlns:a16="http://schemas.microsoft.com/office/drawing/2014/main" id="{0A11C57B-3A48-9337-95A5-DC6ABF661436}"/>
              </a:ext>
            </a:extLst>
          </p:cNvPr>
          <p:cNvSpPr>
            <a:spLocks noGrp="1"/>
          </p:cNvSpPr>
          <p:nvPr>
            <p:ph idx="1"/>
          </p:nvPr>
        </p:nvSpPr>
        <p:spPr>
          <a:xfrm>
            <a:off x="838200" y="1609868"/>
            <a:ext cx="10515600" cy="4351338"/>
          </a:xfrm>
        </p:spPr>
        <p:txBody>
          <a:bodyPr>
            <a:normAutofit/>
          </a:bodyPr>
          <a:lstStyle/>
          <a:p>
            <a:r>
              <a:rPr lang="nl-NL"/>
              <a:t>Renovatieplan</a:t>
            </a:r>
          </a:p>
          <a:p>
            <a:pPr lvl="1"/>
            <a:r>
              <a:rPr lang="nl-NL"/>
              <a:t>Prioriteitsvolgorde</a:t>
            </a:r>
          </a:p>
          <a:p>
            <a:pPr lvl="1"/>
            <a:r>
              <a:rPr lang="nl-NL"/>
              <a:t>Persoonlijk advies </a:t>
            </a:r>
          </a:p>
          <a:p>
            <a:pPr lvl="1"/>
            <a:r>
              <a:rPr lang="nl-NL"/>
              <a:t>Technische aandachtpunten</a:t>
            </a:r>
          </a:p>
          <a:p>
            <a:pPr lvl="1"/>
            <a:r>
              <a:rPr lang="nl-NL"/>
              <a:t>Kostenraming </a:t>
            </a:r>
          </a:p>
          <a:p>
            <a:pPr lvl="1"/>
            <a:r>
              <a:rPr lang="nl-NL"/>
              <a:t>Overzicht premies</a:t>
            </a:r>
          </a:p>
          <a:p>
            <a:r>
              <a:rPr lang="nl-NL"/>
              <a:t>Offertes</a:t>
            </a:r>
          </a:p>
          <a:p>
            <a:pPr lvl="1"/>
            <a:r>
              <a:rPr lang="nl-NL"/>
              <a:t>Opvragen offertes door klant</a:t>
            </a:r>
          </a:p>
          <a:p>
            <a:pPr lvl="1"/>
            <a:r>
              <a:rPr lang="nl-NL"/>
              <a:t>Controle door renovatiebegeleider</a:t>
            </a:r>
          </a:p>
        </p:txBody>
      </p:sp>
    </p:spTree>
    <p:extLst>
      <p:ext uri="{BB962C8B-B14F-4D97-AF65-F5344CB8AC3E}">
        <p14:creationId xmlns:p14="http://schemas.microsoft.com/office/powerpoint/2010/main" val="317142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E2FF8-AB61-3FA0-DCB5-1C0DA36961E7}"/>
              </a:ext>
            </a:extLst>
          </p:cNvPr>
          <p:cNvSpPr>
            <a:spLocks noGrp="1"/>
          </p:cNvSpPr>
          <p:nvPr>
            <p:ph type="title"/>
          </p:nvPr>
        </p:nvSpPr>
        <p:spPr>
          <a:xfrm>
            <a:off x="419100" y="385673"/>
            <a:ext cx="11353800" cy="1325563"/>
          </a:xfrm>
        </p:spPr>
        <p:txBody>
          <a:bodyPr/>
          <a:lstStyle/>
          <a:p>
            <a:r>
              <a:rPr lang="nl-NL"/>
              <a:t>Verloop renovatiebegeleidingstraject</a:t>
            </a:r>
            <a:endParaRPr lang="nl-BE"/>
          </a:p>
        </p:txBody>
      </p:sp>
      <p:sp>
        <p:nvSpPr>
          <p:cNvPr id="3" name="Tijdelijke aanduiding voor inhoud 2">
            <a:extLst>
              <a:ext uri="{FF2B5EF4-FFF2-40B4-BE49-F238E27FC236}">
                <a16:creationId xmlns:a16="http://schemas.microsoft.com/office/drawing/2014/main" id="{0A11C57B-3A48-9337-95A5-DC6ABF661436}"/>
              </a:ext>
            </a:extLst>
          </p:cNvPr>
          <p:cNvSpPr>
            <a:spLocks noGrp="1"/>
          </p:cNvSpPr>
          <p:nvPr>
            <p:ph idx="1"/>
          </p:nvPr>
        </p:nvSpPr>
        <p:spPr>
          <a:xfrm>
            <a:off x="838200" y="1609868"/>
            <a:ext cx="10515600" cy="4351338"/>
          </a:xfrm>
        </p:spPr>
        <p:txBody>
          <a:bodyPr>
            <a:normAutofit/>
          </a:bodyPr>
          <a:lstStyle/>
          <a:p>
            <a:r>
              <a:rPr lang="nl-NL"/>
              <a:t>Opvolging</a:t>
            </a:r>
          </a:p>
          <a:p>
            <a:pPr lvl="1"/>
            <a:r>
              <a:rPr lang="nl-NL"/>
              <a:t>Renovatiebegeleider steeds beschikbaar bij vragen</a:t>
            </a:r>
          </a:p>
          <a:p>
            <a:pPr lvl="1"/>
            <a:endParaRPr lang="nl-NL"/>
          </a:p>
          <a:p>
            <a:r>
              <a:rPr lang="nl-NL"/>
              <a:t>Premies </a:t>
            </a:r>
          </a:p>
          <a:p>
            <a:pPr lvl="1"/>
            <a:r>
              <a:rPr lang="nl-NL"/>
              <a:t>Hulp op afstand </a:t>
            </a:r>
          </a:p>
          <a:p>
            <a:pPr lvl="1"/>
            <a:r>
              <a:rPr lang="nl-NL"/>
              <a:t>Doorverwijzing naar WoonEnergieloket of Wooninfopunt </a:t>
            </a:r>
          </a:p>
        </p:txBody>
      </p:sp>
    </p:spTree>
    <p:extLst>
      <p:ext uri="{BB962C8B-B14F-4D97-AF65-F5344CB8AC3E}">
        <p14:creationId xmlns:p14="http://schemas.microsoft.com/office/powerpoint/2010/main" val="3226276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E2FF8-AB61-3FA0-DCB5-1C0DA36961E7}"/>
              </a:ext>
            </a:extLst>
          </p:cNvPr>
          <p:cNvSpPr>
            <a:spLocks noGrp="1"/>
          </p:cNvSpPr>
          <p:nvPr>
            <p:ph type="title"/>
          </p:nvPr>
        </p:nvSpPr>
        <p:spPr/>
        <p:txBody>
          <a:bodyPr/>
          <a:lstStyle/>
          <a:p>
            <a:r>
              <a:rPr lang="nl-NL"/>
              <a:t>Inschrijving</a:t>
            </a:r>
            <a:endParaRPr lang="nl-BE"/>
          </a:p>
        </p:txBody>
      </p:sp>
      <p:sp>
        <p:nvSpPr>
          <p:cNvPr id="3" name="Tijdelijke aanduiding voor inhoud 2">
            <a:extLst>
              <a:ext uri="{FF2B5EF4-FFF2-40B4-BE49-F238E27FC236}">
                <a16:creationId xmlns:a16="http://schemas.microsoft.com/office/drawing/2014/main" id="{0A11C57B-3A48-9337-95A5-DC6ABF661436}"/>
              </a:ext>
            </a:extLst>
          </p:cNvPr>
          <p:cNvSpPr>
            <a:spLocks noGrp="1"/>
          </p:cNvSpPr>
          <p:nvPr>
            <p:ph idx="1"/>
          </p:nvPr>
        </p:nvSpPr>
        <p:spPr>
          <a:xfrm>
            <a:off x="838200" y="1609868"/>
            <a:ext cx="10515600" cy="4351338"/>
          </a:xfrm>
        </p:spPr>
        <p:txBody>
          <a:bodyPr/>
          <a:lstStyle/>
          <a:p>
            <a:r>
              <a:rPr lang="nl-NL"/>
              <a:t>Via online inschrijfformulier renovatiebegeleiding</a:t>
            </a:r>
          </a:p>
          <a:p>
            <a:pPr lvl="1"/>
            <a:r>
              <a:rPr lang="nl-NL"/>
              <a:t>Adres- en contactgegevens </a:t>
            </a:r>
          </a:p>
          <a:p>
            <a:pPr lvl="1"/>
            <a:r>
              <a:rPr lang="nl-NL"/>
              <a:t>Gegevens over de woning</a:t>
            </a:r>
          </a:p>
          <a:p>
            <a:pPr lvl="2"/>
            <a:r>
              <a:rPr lang="nl-NL"/>
              <a:t>Huidige isolatiegraad</a:t>
            </a:r>
          </a:p>
          <a:p>
            <a:pPr lvl="2"/>
            <a:r>
              <a:rPr lang="nl-NL"/>
              <a:t>Aanwezige technieken</a:t>
            </a:r>
          </a:p>
          <a:p>
            <a:pPr lvl="2"/>
            <a:r>
              <a:rPr lang="nl-NL"/>
              <a:t>EPC-score</a:t>
            </a:r>
          </a:p>
          <a:p>
            <a:pPr lvl="2"/>
            <a:r>
              <a:rPr lang="nl-NL"/>
              <a:t>…</a:t>
            </a:r>
          </a:p>
          <a:p>
            <a:pPr lvl="2"/>
            <a:endParaRPr lang="nl-NL"/>
          </a:p>
          <a:p>
            <a:pPr lvl="1"/>
            <a:r>
              <a:rPr lang="nl-NL"/>
              <a:t>Na volledig invullen formulier -&gt; automatische bevestigingsmail </a:t>
            </a:r>
          </a:p>
        </p:txBody>
      </p:sp>
    </p:spTree>
    <p:extLst>
      <p:ext uri="{BB962C8B-B14F-4D97-AF65-F5344CB8AC3E}">
        <p14:creationId xmlns:p14="http://schemas.microsoft.com/office/powerpoint/2010/main" val="2048350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E2FF8-AB61-3FA0-DCB5-1C0DA36961E7}"/>
              </a:ext>
            </a:extLst>
          </p:cNvPr>
          <p:cNvSpPr>
            <a:spLocks noGrp="1"/>
          </p:cNvSpPr>
          <p:nvPr>
            <p:ph type="title"/>
          </p:nvPr>
        </p:nvSpPr>
        <p:spPr/>
        <p:txBody>
          <a:bodyPr/>
          <a:lstStyle/>
          <a:p>
            <a:r>
              <a:rPr lang="nl-NL"/>
              <a:t>Inschrijving</a:t>
            </a:r>
            <a:endParaRPr lang="nl-BE"/>
          </a:p>
        </p:txBody>
      </p:sp>
      <p:pic>
        <p:nvPicPr>
          <p:cNvPr id="5" name="Tijdelijke aanduiding voor inhoud 4">
            <a:extLst>
              <a:ext uri="{FF2B5EF4-FFF2-40B4-BE49-F238E27FC236}">
                <a16:creationId xmlns:a16="http://schemas.microsoft.com/office/drawing/2014/main" id="{6B2EB3C6-4F41-51F0-26E2-F44A1443F0D0}"/>
              </a:ext>
            </a:extLst>
          </p:cNvPr>
          <p:cNvPicPr>
            <a:picLocks noGrp="1" noChangeAspect="1"/>
          </p:cNvPicPr>
          <p:nvPr>
            <p:ph idx="1"/>
          </p:nvPr>
        </p:nvPicPr>
        <p:blipFill>
          <a:blip r:embed="rId3"/>
          <a:stretch>
            <a:fillRect/>
          </a:stretch>
        </p:blipFill>
        <p:spPr>
          <a:xfrm>
            <a:off x="468329" y="260311"/>
            <a:ext cx="6918789" cy="6337378"/>
          </a:xfrm>
        </p:spPr>
      </p:pic>
    </p:spTree>
    <p:extLst>
      <p:ext uri="{BB962C8B-B14F-4D97-AF65-F5344CB8AC3E}">
        <p14:creationId xmlns:p14="http://schemas.microsoft.com/office/powerpoint/2010/main" val="101707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E2FF8-AB61-3FA0-DCB5-1C0DA36961E7}"/>
              </a:ext>
            </a:extLst>
          </p:cNvPr>
          <p:cNvSpPr>
            <a:spLocks noGrp="1"/>
          </p:cNvSpPr>
          <p:nvPr>
            <p:ph type="title"/>
          </p:nvPr>
        </p:nvSpPr>
        <p:spPr>
          <a:xfrm>
            <a:off x="419100" y="385673"/>
            <a:ext cx="11353800" cy="1325563"/>
          </a:xfrm>
        </p:spPr>
        <p:txBody>
          <a:bodyPr/>
          <a:lstStyle/>
          <a:p>
            <a:r>
              <a:rPr lang="nl-NL"/>
              <a:t>Case: Woning Scherpenheuvel-Zichem</a:t>
            </a:r>
            <a:endParaRPr lang="nl-BE"/>
          </a:p>
        </p:txBody>
      </p:sp>
      <p:sp>
        <p:nvSpPr>
          <p:cNvPr id="3" name="Tijdelijke aanduiding voor inhoud 2">
            <a:extLst>
              <a:ext uri="{FF2B5EF4-FFF2-40B4-BE49-F238E27FC236}">
                <a16:creationId xmlns:a16="http://schemas.microsoft.com/office/drawing/2014/main" id="{0A11C57B-3A48-9337-95A5-DC6ABF661436}"/>
              </a:ext>
            </a:extLst>
          </p:cNvPr>
          <p:cNvSpPr>
            <a:spLocks noGrp="1"/>
          </p:cNvSpPr>
          <p:nvPr>
            <p:ph idx="1"/>
          </p:nvPr>
        </p:nvSpPr>
        <p:spPr>
          <a:xfrm>
            <a:off x="838200" y="1609868"/>
            <a:ext cx="10515600" cy="4351338"/>
          </a:xfrm>
        </p:spPr>
        <p:txBody>
          <a:bodyPr>
            <a:normAutofit/>
          </a:bodyPr>
          <a:lstStyle/>
          <a:p>
            <a:r>
              <a:rPr lang="nl-NL"/>
              <a:t>Situatie: </a:t>
            </a:r>
          </a:p>
          <a:p>
            <a:pPr lvl="1"/>
            <a:r>
              <a:rPr lang="nl-NL"/>
              <a:t>Alleenstaande man (laagste inkomenscategorie MVP) </a:t>
            </a:r>
          </a:p>
          <a:p>
            <a:pPr lvl="1"/>
            <a:r>
              <a:rPr lang="nl-NL"/>
              <a:t>Vrijstaande woning met een F-label aangekocht in 2019.</a:t>
            </a:r>
          </a:p>
        </p:txBody>
      </p:sp>
    </p:spTree>
    <p:extLst>
      <p:ext uri="{BB962C8B-B14F-4D97-AF65-F5344CB8AC3E}">
        <p14:creationId xmlns:p14="http://schemas.microsoft.com/office/powerpoint/2010/main" val="1116385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E684F-9D47-469A-B097-247387E2F65F}"/>
              </a:ext>
            </a:extLst>
          </p:cNvPr>
          <p:cNvSpPr>
            <a:spLocks noGrp="1"/>
          </p:cNvSpPr>
          <p:nvPr>
            <p:ph type="title"/>
          </p:nvPr>
        </p:nvSpPr>
        <p:spPr/>
        <p:txBody>
          <a:bodyPr/>
          <a:lstStyle/>
          <a:p>
            <a:r>
              <a:rPr lang="nl-NL"/>
              <a:t>Overzicht </a:t>
            </a:r>
            <a:endParaRPr lang="nl-BE"/>
          </a:p>
        </p:txBody>
      </p:sp>
      <p:sp>
        <p:nvSpPr>
          <p:cNvPr id="3" name="Tijdelijke aanduiding voor inhoud 2">
            <a:extLst>
              <a:ext uri="{FF2B5EF4-FFF2-40B4-BE49-F238E27FC236}">
                <a16:creationId xmlns:a16="http://schemas.microsoft.com/office/drawing/2014/main" id="{17C697D3-4152-A23E-71C1-E02B422DE0E0}"/>
              </a:ext>
            </a:extLst>
          </p:cNvPr>
          <p:cNvSpPr>
            <a:spLocks noGrp="1"/>
          </p:cNvSpPr>
          <p:nvPr>
            <p:ph idx="1"/>
          </p:nvPr>
        </p:nvSpPr>
        <p:spPr/>
        <p:txBody>
          <a:bodyPr/>
          <a:lstStyle/>
          <a:p>
            <a:r>
              <a:rPr lang="nl-NL"/>
              <a:t>Werkingsgebied Energiehuis IGO </a:t>
            </a:r>
          </a:p>
          <a:p>
            <a:r>
              <a:rPr lang="nl-NL"/>
              <a:t>Basistaken en aanvullend aanbod Energiehuis </a:t>
            </a:r>
          </a:p>
          <a:p>
            <a:r>
              <a:rPr lang="nl-NL"/>
              <a:t>Huidige renovatiebegeleiding (burenpremie)</a:t>
            </a:r>
          </a:p>
          <a:p>
            <a:r>
              <a:rPr lang="nl-NL"/>
              <a:t>Toekomstige renovatiebegeleiding (MVB) </a:t>
            </a:r>
          </a:p>
          <a:p>
            <a:r>
              <a:rPr lang="nl-NL"/>
              <a:t>Case renovatiebegeleiding particuliere woning</a:t>
            </a:r>
          </a:p>
          <a:p>
            <a:r>
              <a:rPr lang="nl-NL"/>
              <a:t>Technische renovatiebegeleiding NKF</a:t>
            </a:r>
          </a:p>
          <a:p>
            <a:endParaRPr lang="nl-BE"/>
          </a:p>
        </p:txBody>
      </p:sp>
    </p:spTree>
    <p:extLst>
      <p:ext uri="{BB962C8B-B14F-4D97-AF65-F5344CB8AC3E}">
        <p14:creationId xmlns:p14="http://schemas.microsoft.com/office/powerpoint/2010/main" val="906518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DED1DB1E-9AC4-BF2D-6D93-5F6A57FFB72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5926" r="8598" b="11640"/>
          <a:stretch/>
        </p:blipFill>
        <p:spPr bwMode="auto">
          <a:xfrm>
            <a:off x="709819" y="483867"/>
            <a:ext cx="6492734" cy="3327845"/>
          </a:xfrm>
          <a:prstGeom prst="rect">
            <a:avLst/>
          </a:prstGeom>
          <a:noFill/>
          <a:ln>
            <a:noFill/>
          </a:ln>
          <a:extLst>
            <a:ext uri="{53640926-AAD7-44D8-BBD7-CCE9431645EC}">
              <a14:shadowObscured xmlns:a14="http://schemas.microsoft.com/office/drawing/2010/main"/>
            </a:ext>
          </a:extLst>
        </p:spPr>
      </p:pic>
      <p:pic>
        <p:nvPicPr>
          <p:cNvPr id="5" name="Afbeelding 4" descr="Afbeelding met boom, buitenshuis, plant, berk&#10;&#10;Automatisch gegenereerde beschrijving">
            <a:extLst>
              <a:ext uri="{FF2B5EF4-FFF2-40B4-BE49-F238E27FC236}">
                <a16:creationId xmlns:a16="http://schemas.microsoft.com/office/drawing/2014/main" id="{79A8B454-1A73-887D-0DCB-B930D3FAFD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26" t="2687" r="41899" b="4925"/>
          <a:stretch/>
        </p:blipFill>
        <p:spPr bwMode="auto">
          <a:xfrm rot="5400000">
            <a:off x="6822751" y="1448758"/>
            <a:ext cx="3273906" cy="64689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823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boom, buitenshuis, huis, hout&#10;&#10;Automatisch gegenereerde beschrijving">
            <a:extLst>
              <a:ext uri="{FF2B5EF4-FFF2-40B4-BE49-F238E27FC236}">
                <a16:creationId xmlns:a16="http://schemas.microsoft.com/office/drawing/2014/main" id="{9561409D-E8F9-23FD-3977-B79E55A14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25" r="30396"/>
          <a:stretch/>
        </p:blipFill>
        <p:spPr bwMode="auto">
          <a:xfrm rot="5400000">
            <a:off x="1585381" y="-153468"/>
            <a:ext cx="3859307" cy="5161928"/>
          </a:xfrm>
          <a:prstGeom prst="rect">
            <a:avLst/>
          </a:prstGeom>
          <a:noFill/>
          <a:ln>
            <a:noFill/>
          </a:ln>
          <a:extLst>
            <a:ext uri="{53640926-AAD7-44D8-BBD7-CCE9431645EC}">
              <a14:shadowObscured xmlns:a14="http://schemas.microsoft.com/office/drawing/2010/main"/>
            </a:ext>
          </a:extLst>
        </p:spPr>
      </p:pic>
      <p:pic>
        <p:nvPicPr>
          <p:cNvPr id="12" name="Afbeelding 11" descr="Afbeelding met boom, buitenshuis, gras, gebouw&#10;&#10;Automatisch gegenereerde beschrijving">
            <a:extLst>
              <a:ext uri="{FF2B5EF4-FFF2-40B4-BE49-F238E27FC236}">
                <a16:creationId xmlns:a16="http://schemas.microsoft.com/office/drawing/2014/main" id="{55C39596-17FB-B3C1-DF3A-82DC778ED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01" b="11986"/>
          <a:stretch/>
        </p:blipFill>
        <p:spPr bwMode="auto">
          <a:xfrm>
            <a:off x="5810852" y="2545868"/>
            <a:ext cx="5624285" cy="3460262"/>
          </a:xfrm>
          <a:prstGeom prst="rect">
            <a:avLst/>
          </a:prstGeom>
          <a:noFill/>
          <a:ln>
            <a:noFill/>
          </a:ln>
        </p:spPr>
      </p:pic>
    </p:spTree>
    <p:extLst>
      <p:ext uri="{BB962C8B-B14F-4D97-AF65-F5344CB8AC3E}">
        <p14:creationId xmlns:p14="http://schemas.microsoft.com/office/powerpoint/2010/main" val="240634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4AF0E-A6B0-4E9F-25C6-2863C5F7E5EC}"/>
              </a:ext>
            </a:extLst>
          </p:cNvPr>
          <p:cNvSpPr>
            <a:spLocks noGrp="1"/>
          </p:cNvSpPr>
          <p:nvPr>
            <p:ph type="title"/>
          </p:nvPr>
        </p:nvSpPr>
        <p:spPr/>
        <p:txBody>
          <a:bodyPr/>
          <a:lstStyle/>
          <a:p>
            <a:r>
              <a:rPr lang="nl-NL"/>
              <a:t>Bestaande situatie </a:t>
            </a:r>
            <a:endParaRPr lang="nl-BE"/>
          </a:p>
        </p:txBody>
      </p:sp>
      <p:sp>
        <p:nvSpPr>
          <p:cNvPr id="3" name="Tijdelijke aanduiding voor inhoud 2">
            <a:extLst>
              <a:ext uri="{FF2B5EF4-FFF2-40B4-BE49-F238E27FC236}">
                <a16:creationId xmlns:a16="http://schemas.microsoft.com/office/drawing/2014/main" id="{8DFBA881-560C-86E6-002D-3B5258B99D3D}"/>
              </a:ext>
            </a:extLst>
          </p:cNvPr>
          <p:cNvSpPr>
            <a:spLocks noGrp="1"/>
          </p:cNvSpPr>
          <p:nvPr>
            <p:ph idx="1"/>
          </p:nvPr>
        </p:nvSpPr>
        <p:spPr>
          <a:xfrm>
            <a:off x="838200" y="1486578"/>
            <a:ext cx="10515600" cy="4351338"/>
          </a:xfrm>
        </p:spPr>
        <p:txBody>
          <a:bodyPr>
            <a:normAutofit fontScale="85000" lnSpcReduction="20000"/>
          </a:bodyPr>
          <a:lstStyle/>
          <a:p>
            <a:r>
              <a:rPr lang="nl-NL"/>
              <a:t>Dak</a:t>
            </a:r>
          </a:p>
          <a:p>
            <a:pPr lvl="1"/>
            <a:r>
              <a:rPr lang="nl-NL"/>
              <a:t>Asbesthoudend dakbedekking</a:t>
            </a:r>
          </a:p>
          <a:p>
            <a:pPr lvl="1"/>
            <a:r>
              <a:rPr lang="nl-NL"/>
              <a:t>Weinig tot geen isolatie  </a:t>
            </a:r>
          </a:p>
          <a:p>
            <a:pPr lvl="1"/>
            <a:r>
              <a:rPr lang="nl-NL"/>
              <a:t>Ongeschikt biplex onderdak dat niet goed werd geplaatst</a:t>
            </a:r>
          </a:p>
          <a:p>
            <a:pPr lvl="1"/>
            <a:r>
              <a:rPr lang="nl-NL"/>
              <a:t>Dakstructuur niet overal meer in goede staat</a:t>
            </a:r>
          </a:p>
          <a:p>
            <a:r>
              <a:rPr lang="nl-NL"/>
              <a:t>Gevels</a:t>
            </a:r>
          </a:p>
          <a:p>
            <a:pPr lvl="1"/>
            <a:r>
              <a:rPr lang="nl-NL"/>
              <a:t>Volle muren </a:t>
            </a:r>
          </a:p>
          <a:p>
            <a:pPr lvl="1"/>
            <a:r>
              <a:rPr lang="nl-NL"/>
              <a:t>Niet geïsoleerd</a:t>
            </a:r>
          </a:p>
          <a:p>
            <a:pPr lvl="1"/>
            <a:r>
              <a:rPr lang="nl-NL"/>
              <a:t>Vochtprobleem in binnenmuur</a:t>
            </a:r>
          </a:p>
          <a:p>
            <a:r>
              <a:rPr lang="nl-NL"/>
              <a:t>Ramen </a:t>
            </a:r>
          </a:p>
          <a:p>
            <a:pPr lvl="1"/>
            <a:r>
              <a:rPr lang="nl-NL"/>
              <a:t>Gedeeltelijk nieuw buitenschrijnwerk met hoogrendementsbeglazing (</a:t>
            </a:r>
            <a:r>
              <a:rPr lang="nl-NL" err="1"/>
              <a:t>Ug</a:t>
            </a:r>
            <a:r>
              <a:rPr lang="nl-NL"/>
              <a:t> 1.0) zonder ventilatieroosters</a:t>
            </a:r>
          </a:p>
          <a:p>
            <a:pPr lvl="1"/>
            <a:r>
              <a:rPr lang="nl-NL"/>
              <a:t>Oude veranda met gewone dubbele beglazing </a:t>
            </a:r>
          </a:p>
          <a:p>
            <a:pPr lvl="1"/>
            <a:r>
              <a:rPr lang="nl-NL"/>
              <a:t>Enkele dakramen vernieuwd </a:t>
            </a:r>
          </a:p>
          <a:p>
            <a:endParaRPr lang="nl-NL"/>
          </a:p>
          <a:p>
            <a:endParaRPr lang="nl-BE"/>
          </a:p>
        </p:txBody>
      </p:sp>
    </p:spTree>
    <p:extLst>
      <p:ext uri="{BB962C8B-B14F-4D97-AF65-F5344CB8AC3E}">
        <p14:creationId xmlns:p14="http://schemas.microsoft.com/office/powerpoint/2010/main" val="93925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4AF0E-A6B0-4E9F-25C6-2863C5F7E5EC}"/>
              </a:ext>
            </a:extLst>
          </p:cNvPr>
          <p:cNvSpPr>
            <a:spLocks noGrp="1"/>
          </p:cNvSpPr>
          <p:nvPr>
            <p:ph type="title"/>
          </p:nvPr>
        </p:nvSpPr>
        <p:spPr/>
        <p:txBody>
          <a:bodyPr/>
          <a:lstStyle/>
          <a:p>
            <a:r>
              <a:rPr lang="nl-NL"/>
              <a:t>Bestaande situatie </a:t>
            </a:r>
            <a:endParaRPr lang="nl-BE"/>
          </a:p>
        </p:txBody>
      </p:sp>
      <p:sp>
        <p:nvSpPr>
          <p:cNvPr id="3" name="Tijdelijke aanduiding voor inhoud 2">
            <a:extLst>
              <a:ext uri="{FF2B5EF4-FFF2-40B4-BE49-F238E27FC236}">
                <a16:creationId xmlns:a16="http://schemas.microsoft.com/office/drawing/2014/main" id="{8DFBA881-560C-86E6-002D-3B5258B99D3D}"/>
              </a:ext>
            </a:extLst>
          </p:cNvPr>
          <p:cNvSpPr>
            <a:spLocks noGrp="1"/>
          </p:cNvSpPr>
          <p:nvPr>
            <p:ph idx="1"/>
          </p:nvPr>
        </p:nvSpPr>
        <p:spPr>
          <a:xfrm>
            <a:off x="838200" y="1486578"/>
            <a:ext cx="10515600" cy="4351338"/>
          </a:xfrm>
        </p:spPr>
        <p:txBody>
          <a:bodyPr>
            <a:normAutofit/>
          </a:bodyPr>
          <a:lstStyle/>
          <a:p>
            <a:r>
              <a:rPr lang="nl-NL"/>
              <a:t>Vloeren</a:t>
            </a:r>
          </a:p>
          <a:p>
            <a:pPr lvl="1"/>
            <a:r>
              <a:rPr lang="nl-NL"/>
              <a:t>Grotendeels op volle grond of boven vloerplaat</a:t>
            </a:r>
          </a:p>
          <a:p>
            <a:pPr lvl="1"/>
            <a:r>
              <a:rPr lang="nl-NL"/>
              <a:t>Deels boven een kleine kelder</a:t>
            </a:r>
          </a:p>
          <a:p>
            <a:r>
              <a:rPr lang="nl-NL"/>
              <a:t>Verwarming</a:t>
            </a:r>
          </a:p>
          <a:p>
            <a:pPr lvl="1"/>
            <a:r>
              <a:rPr lang="nl-NL"/>
              <a:t>Nieuwe verwarmingsketel met houtpellets</a:t>
            </a:r>
          </a:p>
          <a:p>
            <a:pPr lvl="1"/>
            <a:r>
              <a:rPr lang="nl-NL"/>
              <a:t>Houtkachel</a:t>
            </a:r>
          </a:p>
          <a:p>
            <a:r>
              <a:rPr lang="nl-NL"/>
              <a:t>Overige technieken</a:t>
            </a:r>
          </a:p>
          <a:p>
            <a:pPr lvl="1"/>
            <a:r>
              <a:rPr lang="nl-NL"/>
              <a:t>Geen zonnepanelen</a:t>
            </a:r>
          </a:p>
          <a:p>
            <a:pPr lvl="1"/>
            <a:r>
              <a:rPr lang="nl-NL"/>
              <a:t>Geen zonneboiler</a:t>
            </a:r>
          </a:p>
          <a:p>
            <a:endParaRPr lang="nl-BE"/>
          </a:p>
        </p:txBody>
      </p:sp>
    </p:spTree>
    <p:extLst>
      <p:ext uri="{BB962C8B-B14F-4D97-AF65-F5344CB8AC3E}">
        <p14:creationId xmlns:p14="http://schemas.microsoft.com/office/powerpoint/2010/main" val="1497440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oom, buitenshuis, plant&#10;&#10;Automatisch gegenereerde beschrijving">
            <a:extLst>
              <a:ext uri="{FF2B5EF4-FFF2-40B4-BE49-F238E27FC236}">
                <a16:creationId xmlns:a16="http://schemas.microsoft.com/office/drawing/2014/main" id="{C9527DFD-8398-9576-31AF-E6640D115D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5212" y="360266"/>
            <a:ext cx="7309206" cy="5481905"/>
          </a:xfrm>
          <a:prstGeom prst="rect">
            <a:avLst/>
          </a:prstGeom>
          <a:noFill/>
          <a:ln>
            <a:noFill/>
          </a:ln>
        </p:spPr>
      </p:pic>
    </p:spTree>
    <p:extLst>
      <p:ext uri="{BB962C8B-B14F-4D97-AF65-F5344CB8AC3E}">
        <p14:creationId xmlns:p14="http://schemas.microsoft.com/office/powerpoint/2010/main" val="1894023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5CD187-5B74-1BD8-D79B-CAA6417B3A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60"/>
          <a:stretch/>
        </p:blipFill>
        <p:spPr bwMode="auto">
          <a:xfrm rot="5400000">
            <a:off x="6662643" y="290209"/>
            <a:ext cx="4530233" cy="4978571"/>
          </a:xfrm>
          <a:prstGeom prst="rect">
            <a:avLst/>
          </a:prstGeom>
          <a:noFill/>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380C5CAD-11A4-9CF8-3857-07EA4CD1A1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21551" y="1160769"/>
            <a:ext cx="5750286" cy="4313666"/>
          </a:xfrm>
          <a:prstGeom prst="rect">
            <a:avLst/>
          </a:prstGeom>
          <a:noFill/>
          <a:ln>
            <a:noFill/>
          </a:ln>
        </p:spPr>
      </p:pic>
    </p:spTree>
    <p:extLst>
      <p:ext uri="{BB962C8B-B14F-4D97-AF65-F5344CB8AC3E}">
        <p14:creationId xmlns:p14="http://schemas.microsoft.com/office/powerpoint/2010/main" val="139326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4DA61D4-4BC8-6501-7BAB-E242EBE7F9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42606" y="1090678"/>
            <a:ext cx="5231904" cy="3923928"/>
          </a:xfrm>
          <a:prstGeom prst="rect">
            <a:avLst/>
          </a:prstGeom>
          <a:noFill/>
          <a:ln>
            <a:noFill/>
          </a:ln>
        </p:spPr>
      </p:pic>
      <p:pic>
        <p:nvPicPr>
          <p:cNvPr id="3" name="Afbeelding 2" descr="Afbeelding met gebouw, buitenshuis, baksteen, open haard&#10;&#10;Automatisch gegenereerde beschrijving">
            <a:extLst>
              <a:ext uri="{FF2B5EF4-FFF2-40B4-BE49-F238E27FC236}">
                <a16:creationId xmlns:a16="http://schemas.microsoft.com/office/drawing/2014/main" id="{A55C1368-779D-447F-859D-8E20A465E5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01"/>
          <a:stretch/>
        </p:blipFill>
        <p:spPr bwMode="auto">
          <a:xfrm>
            <a:off x="5214495" y="436690"/>
            <a:ext cx="6600785" cy="5211218"/>
          </a:xfrm>
          <a:prstGeom prst="rect">
            <a:avLst/>
          </a:prstGeom>
          <a:noFill/>
          <a:ln>
            <a:noFill/>
          </a:ln>
        </p:spPr>
      </p:pic>
    </p:spTree>
    <p:extLst>
      <p:ext uri="{BB962C8B-B14F-4D97-AF65-F5344CB8AC3E}">
        <p14:creationId xmlns:p14="http://schemas.microsoft.com/office/powerpoint/2010/main" val="2388611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raam, gebouw&#10;&#10;Automatisch gegenereerde beschrijving">
            <a:extLst>
              <a:ext uri="{FF2B5EF4-FFF2-40B4-BE49-F238E27FC236}">
                <a16:creationId xmlns:a16="http://schemas.microsoft.com/office/drawing/2014/main" id="{DFE1A1DD-622E-CD7E-DC06-B5440A04A9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38261" y="1053546"/>
            <a:ext cx="5760720" cy="4320540"/>
          </a:xfrm>
          <a:prstGeom prst="rect">
            <a:avLst/>
          </a:prstGeom>
          <a:noFill/>
          <a:ln>
            <a:noFill/>
          </a:ln>
        </p:spPr>
      </p:pic>
      <p:pic>
        <p:nvPicPr>
          <p:cNvPr id="3" name="Afbeelding 2">
            <a:extLst>
              <a:ext uri="{FF2B5EF4-FFF2-40B4-BE49-F238E27FC236}">
                <a16:creationId xmlns:a16="http://schemas.microsoft.com/office/drawing/2014/main" id="{EACBFCAB-0C1B-1CA1-F4F3-85E4734C68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425"/>
          <a:stretch/>
        </p:blipFill>
        <p:spPr bwMode="auto">
          <a:xfrm rot="5400000">
            <a:off x="1122951" y="-21689"/>
            <a:ext cx="4942131" cy="56524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459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overdekt&#10;&#10;Automatisch gegenereerde beschrijving">
            <a:extLst>
              <a:ext uri="{FF2B5EF4-FFF2-40B4-BE49-F238E27FC236}">
                <a16:creationId xmlns:a16="http://schemas.microsoft.com/office/drawing/2014/main" id="{17382274-2FA8-948E-1938-D10CD373E5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9757" y="1032908"/>
            <a:ext cx="5760720" cy="4320540"/>
          </a:xfrm>
          <a:prstGeom prst="rect">
            <a:avLst/>
          </a:prstGeom>
          <a:noFill/>
          <a:ln>
            <a:noFill/>
          </a:ln>
        </p:spPr>
      </p:pic>
      <p:pic>
        <p:nvPicPr>
          <p:cNvPr id="5" name="Afbeelding 4" descr="Afbeelding met apparaat&#10;&#10;Automatisch gegenereerde beschrijving">
            <a:extLst>
              <a:ext uri="{FF2B5EF4-FFF2-40B4-BE49-F238E27FC236}">
                <a16:creationId xmlns:a16="http://schemas.microsoft.com/office/drawing/2014/main" id="{887990D0-5DC9-F0D9-A886-529290557E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76069" y="1032750"/>
            <a:ext cx="5760721" cy="4320858"/>
          </a:xfrm>
          <a:prstGeom prst="rect">
            <a:avLst/>
          </a:prstGeom>
          <a:noFill/>
          <a:ln>
            <a:noFill/>
          </a:ln>
        </p:spPr>
      </p:pic>
    </p:spTree>
    <p:extLst>
      <p:ext uri="{BB962C8B-B14F-4D97-AF65-F5344CB8AC3E}">
        <p14:creationId xmlns:p14="http://schemas.microsoft.com/office/powerpoint/2010/main" val="2278821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DCCFF-FEA8-9847-6C38-3A4514225474}"/>
              </a:ext>
            </a:extLst>
          </p:cNvPr>
          <p:cNvSpPr>
            <a:spLocks noGrp="1"/>
          </p:cNvSpPr>
          <p:nvPr>
            <p:ph type="title"/>
          </p:nvPr>
        </p:nvSpPr>
        <p:spPr/>
        <p:txBody>
          <a:bodyPr/>
          <a:lstStyle/>
          <a:p>
            <a:r>
              <a:rPr lang="nl-NL"/>
              <a:t>Prioriteitsvolgorde</a:t>
            </a:r>
            <a:endParaRPr lang="nl-BE"/>
          </a:p>
        </p:txBody>
      </p:sp>
      <p:pic>
        <p:nvPicPr>
          <p:cNvPr id="4" name="Tijdelijke aanduiding voor inhoud 3">
            <a:extLst>
              <a:ext uri="{FF2B5EF4-FFF2-40B4-BE49-F238E27FC236}">
                <a16:creationId xmlns:a16="http://schemas.microsoft.com/office/drawing/2014/main" id="{83F0C5A7-F29A-E86F-221A-77C0C3F51CA0}"/>
              </a:ext>
            </a:extLst>
          </p:cNvPr>
          <p:cNvPicPr>
            <a:picLocks noGrp="1" noChangeAspect="1"/>
          </p:cNvPicPr>
          <p:nvPr>
            <p:ph idx="1"/>
          </p:nvPr>
        </p:nvPicPr>
        <p:blipFill>
          <a:blip r:embed="rId2"/>
          <a:stretch>
            <a:fillRect/>
          </a:stretch>
        </p:blipFill>
        <p:spPr>
          <a:xfrm>
            <a:off x="1053957" y="1537369"/>
            <a:ext cx="8871182" cy="4226433"/>
          </a:xfrm>
          <a:prstGeom prst="rect">
            <a:avLst/>
          </a:prstGeom>
        </p:spPr>
      </p:pic>
    </p:spTree>
    <p:extLst>
      <p:ext uri="{BB962C8B-B14F-4D97-AF65-F5344CB8AC3E}">
        <p14:creationId xmlns:p14="http://schemas.microsoft.com/office/powerpoint/2010/main" val="4266156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6D9F6-D5EC-5AC3-A4EE-720BAC38CB60}"/>
              </a:ext>
            </a:extLst>
          </p:cNvPr>
          <p:cNvSpPr>
            <a:spLocks noGrp="1"/>
          </p:cNvSpPr>
          <p:nvPr>
            <p:ph type="title"/>
          </p:nvPr>
        </p:nvSpPr>
        <p:spPr>
          <a:xfrm>
            <a:off x="318912" y="274814"/>
            <a:ext cx="10515600" cy="1325563"/>
          </a:xfrm>
        </p:spPr>
        <p:txBody>
          <a:bodyPr/>
          <a:lstStyle/>
          <a:p>
            <a:r>
              <a:rPr lang="nl-NL"/>
              <a:t>Werkingsgebied</a:t>
            </a:r>
            <a:endParaRPr lang="nl-BE"/>
          </a:p>
        </p:txBody>
      </p:sp>
      <p:pic>
        <p:nvPicPr>
          <p:cNvPr id="4" name="Tijdelijke aanduiding voor inhoud 3">
            <a:extLst>
              <a:ext uri="{FF2B5EF4-FFF2-40B4-BE49-F238E27FC236}">
                <a16:creationId xmlns:a16="http://schemas.microsoft.com/office/drawing/2014/main" id="{326D557F-BF96-9C6D-EBFC-9BE09BAFAAF6}"/>
              </a:ext>
            </a:extLst>
          </p:cNvPr>
          <p:cNvPicPr>
            <a:picLocks noGrp="1" noChangeAspect="1"/>
          </p:cNvPicPr>
          <p:nvPr>
            <p:ph idx="1"/>
          </p:nvPr>
        </p:nvPicPr>
        <p:blipFill>
          <a:blip r:embed="rId3"/>
          <a:stretch>
            <a:fillRect/>
          </a:stretch>
        </p:blipFill>
        <p:spPr>
          <a:xfrm>
            <a:off x="2122311" y="1302450"/>
            <a:ext cx="7676445" cy="5382336"/>
          </a:xfrm>
          <a:prstGeom prst="rect">
            <a:avLst/>
          </a:prstGeom>
        </p:spPr>
      </p:pic>
    </p:spTree>
    <p:extLst>
      <p:ext uri="{BB962C8B-B14F-4D97-AF65-F5344CB8AC3E}">
        <p14:creationId xmlns:p14="http://schemas.microsoft.com/office/powerpoint/2010/main" val="26333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188389-82F4-A8CA-3668-22E535AE40A4}"/>
              </a:ext>
            </a:extLst>
          </p:cNvPr>
          <p:cNvSpPr>
            <a:spLocks noGrp="1"/>
          </p:cNvSpPr>
          <p:nvPr>
            <p:ph type="title"/>
          </p:nvPr>
        </p:nvSpPr>
        <p:spPr/>
        <p:txBody>
          <a:bodyPr/>
          <a:lstStyle/>
          <a:p>
            <a:r>
              <a:rPr lang="nl-NL"/>
              <a:t>1. Dak</a:t>
            </a:r>
            <a:endParaRPr lang="nl-BE"/>
          </a:p>
        </p:txBody>
      </p:sp>
      <p:sp>
        <p:nvSpPr>
          <p:cNvPr id="3" name="Tijdelijke aanduiding voor inhoud 2">
            <a:extLst>
              <a:ext uri="{FF2B5EF4-FFF2-40B4-BE49-F238E27FC236}">
                <a16:creationId xmlns:a16="http://schemas.microsoft.com/office/drawing/2014/main" id="{F0A34440-E4F1-BCE6-BB4E-60BBFCA54DE4}"/>
              </a:ext>
            </a:extLst>
          </p:cNvPr>
          <p:cNvSpPr>
            <a:spLocks noGrp="1"/>
          </p:cNvSpPr>
          <p:nvPr>
            <p:ph idx="1"/>
          </p:nvPr>
        </p:nvSpPr>
        <p:spPr>
          <a:xfrm>
            <a:off x="838200" y="1558131"/>
            <a:ext cx="10515600" cy="4351338"/>
          </a:xfrm>
        </p:spPr>
        <p:txBody>
          <a:bodyPr/>
          <a:lstStyle/>
          <a:p>
            <a:r>
              <a:rPr lang="nl-NL"/>
              <a:t>Originele plan bewoner</a:t>
            </a:r>
          </a:p>
          <a:p>
            <a:pPr lvl="1"/>
            <a:r>
              <a:rPr lang="nl-NL"/>
              <a:t>Dak isoleren langs de binnenzijde met glaswol</a:t>
            </a:r>
          </a:p>
          <a:p>
            <a:pPr lvl="1"/>
            <a:r>
              <a:rPr lang="nl-NL"/>
              <a:t>Ophangsysteem isolatie reeds gedeeltelijk geplaatst </a:t>
            </a:r>
          </a:p>
          <a:p>
            <a:pPr lvl="1"/>
            <a:r>
              <a:rPr lang="nl-NL"/>
              <a:t>Isolatie reeds aangekocht</a:t>
            </a:r>
          </a:p>
          <a:p>
            <a:pPr marL="457200" lvl="1" indent="0">
              <a:buNone/>
            </a:pPr>
            <a:endParaRPr lang="nl-NL"/>
          </a:p>
        </p:txBody>
      </p:sp>
      <p:pic>
        <p:nvPicPr>
          <p:cNvPr id="1028" name="Picture 4" descr="ISOVER SUSPENTE PLAGYP 20-24CM 30ST/DS">
            <a:extLst>
              <a:ext uri="{FF2B5EF4-FFF2-40B4-BE49-F238E27FC236}">
                <a16:creationId xmlns:a16="http://schemas.microsoft.com/office/drawing/2014/main" id="{573995DD-5F6A-1F49-2AB7-7A1888704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97" y="3517329"/>
            <a:ext cx="2794571" cy="279457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515B8B44-DCE7-8399-C4E7-3656AB211C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10" descr="8917_0">
            <a:extLst>
              <a:ext uri="{FF2B5EF4-FFF2-40B4-BE49-F238E27FC236}">
                <a16:creationId xmlns:a16="http://schemas.microsoft.com/office/drawing/2014/main" id="{A69DEF6F-89A2-9AC4-A3EE-6A82C82286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 name="Afbeelding 9">
            <a:extLst>
              <a:ext uri="{FF2B5EF4-FFF2-40B4-BE49-F238E27FC236}">
                <a16:creationId xmlns:a16="http://schemas.microsoft.com/office/drawing/2014/main" id="{949604DB-4B91-D789-81A9-394F76148326}"/>
              </a:ext>
            </a:extLst>
          </p:cNvPr>
          <p:cNvPicPr>
            <a:picLocks noChangeAspect="1"/>
          </p:cNvPicPr>
          <p:nvPr/>
        </p:nvPicPr>
        <p:blipFill>
          <a:blip r:embed="rId3"/>
          <a:stretch>
            <a:fillRect/>
          </a:stretch>
        </p:blipFill>
        <p:spPr>
          <a:xfrm>
            <a:off x="4900771" y="3581400"/>
            <a:ext cx="4640698" cy="2586038"/>
          </a:xfrm>
          <a:prstGeom prst="rect">
            <a:avLst/>
          </a:prstGeom>
        </p:spPr>
      </p:pic>
    </p:spTree>
    <p:extLst>
      <p:ext uri="{BB962C8B-B14F-4D97-AF65-F5344CB8AC3E}">
        <p14:creationId xmlns:p14="http://schemas.microsoft.com/office/powerpoint/2010/main" val="62805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188389-82F4-A8CA-3668-22E535AE40A4}"/>
              </a:ext>
            </a:extLst>
          </p:cNvPr>
          <p:cNvSpPr>
            <a:spLocks noGrp="1"/>
          </p:cNvSpPr>
          <p:nvPr>
            <p:ph type="title"/>
          </p:nvPr>
        </p:nvSpPr>
        <p:spPr/>
        <p:txBody>
          <a:bodyPr/>
          <a:lstStyle/>
          <a:p>
            <a:r>
              <a:rPr lang="nl-NL"/>
              <a:t>1. Dak</a:t>
            </a:r>
            <a:endParaRPr lang="nl-BE"/>
          </a:p>
        </p:txBody>
      </p:sp>
      <p:sp>
        <p:nvSpPr>
          <p:cNvPr id="3" name="Tijdelijke aanduiding voor inhoud 2">
            <a:extLst>
              <a:ext uri="{FF2B5EF4-FFF2-40B4-BE49-F238E27FC236}">
                <a16:creationId xmlns:a16="http://schemas.microsoft.com/office/drawing/2014/main" id="{F0A34440-E4F1-BCE6-BB4E-60BBFCA54DE4}"/>
              </a:ext>
            </a:extLst>
          </p:cNvPr>
          <p:cNvSpPr>
            <a:spLocks noGrp="1"/>
          </p:cNvSpPr>
          <p:nvPr>
            <p:ph idx="1"/>
          </p:nvPr>
        </p:nvSpPr>
        <p:spPr>
          <a:xfrm>
            <a:off x="838200" y="1558131"/>
            <a:ext cx="10515600" cy="4351338"/>
          </a:xfrm>
        </p:spPr>
        <p:txBody>
          <a:bodyPr>
            <a:normAutofit fontScale="85000" lnSpcReduction="20000"/>
          </a:bodyPr>
          <a:lstStyle/>
          <a:p>
            <a:r>
              <a:rPr lang="nl-NL"/>
              <a:t>Advies renovatiebegeleider </a:t>
            </a:r>
          </a:p>
          <a:p>
            <a:pPr lvl="1"/>
            <a:r>
              <a:rPr lang="nl-NL"/>
              <a:t>Dakvernieuwing met isolatie langs de buitenzijde (sarkingdak)</a:t>
            </a:r>
          </a:p>
          <a:p>
            <a:pPr marL="457200" lvl="1" indent="0">
              <a:buNone/>
            </a:pPr>
            <a:endParaRPr lang="nl-NL"/>
          </a:p>
          <a:p>
            <a:r>
              <a:rPr lang="nl-NL"/>
              <a:t>Voordelen:</a:t>
            </a:r>
          </a:p>
          <a:p>
            <a:pPr lvl="1"/>
            <a:r>
              <a:rPr lang="nl-NL"/>
              <a:t>Asbest verwijderd</a:t>
            </a:r>
          </a:p>
          <a:p>
            <a:pPr lvl="1"/>
            <a:r>
              <a:rPr lang="nl-NL"/>
              <a:t>Aangetaste dakstructuur volledig vernieuwd</a:t>
            </a:r>
          </a:p>
          <a:p>
            <a:pPr lvl="1"/>
            <a:r>
              <a:rPr lang="nl-NL"/>
              <a:t>Ononderbroken isolatieschil </a:t>
            </a:r>
          </a:p>
          <a:p>
            <a:pPr lvl="1"/>
            <a:r>
              <a:rPr lang="nl-NL"/>
              <a:t>Perfecte aansluiting op gevelisolatie mogelijk door geisoleerde dakoversteken</a:t>
            </a:r>
          </a:p>
          <a:p>
            <a:pPr lvl="1"/>
            <a:r>
              <a:rPr lang="nl-NL"/>
              <a:t>Volledig damp-, lucht- en winddicht dak</a:t>
            </a:r>
          </a:p>
          <a:p>
            <a:endParaRPr lang="nl-NL"/>
          </a:p>
          <a:p>
            <a:r>
              <a:rPr lang="nl-NL"/>
              <a:t>Nadelen:</a:t>
            </a:r>
          </a:p>
          <a:p>
            <a:pPr lvl="1"/>
            <a:r>
              <a:rPr lang="nl-NL"/>
              <a:t>Prijs</a:t>
            </a:r>
          </a:p>
          <a:p>
            <a:pPr lvl="1"/>
            <a:endParaRPr lang="nl-NL"/>
          </a:p>
          <a:p>
            <a:pPr lvl="1">
              <a:buFont typeface="Wingdings" panose="05000000000000000000" pitchFamily="2" charset="2"/>
              <a:buChar char="Ø"/>
            </a:pPr>
            <a:r>
              <a:rPr lang="nl-NL">
                <a:highlight>
                  <a:srgbClr val="FFFF00"/>
                </a:highlight>
              </a:rPr>
              <a:t>Doorverwijzing naar Mijn VerbouwLening</a:t>
            </a:r>
          </a:p>
        </p:txBody>
      </p:sp>
      <p:sp>
        <p:nvSpPr>
          <p:cNvPr id="4" name="AutoShape 6">
            <a:extLst>
              <a:ext uri="{FF2B5EF4-FFF2-40B4-BE49-F238E27FC236}">
                <a16:creationId xmlns:a16="http://schemas.microsoft.com/office/drawing/2014/main" id="{515B8B44-DCE7-8399-C4E7-3656AB211C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10" descr="8917_0">
            <a:extLst>
              <a:ext uri="{FF2B5EF4-FFF2-40B4-BE49-F238E27FC236}">
                <a16:creationId xmlns:a16="http://schemas.microsoft.com/office/drawing/2014/main" id="{A69DEF6F-89A2-9AC4-A3EE-6A82C82286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Tree>
    <p:extLst>
      <p:ext uri="{BB962C8B-B14F-4D97-AF65-F5344CB8AC3E}">
        <p14:creationId xmlns:p14="http://schemas.microsoft.com/office/powerpoint/2010/main" val="142388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515B8B44-DCE7-8399-C4E7-3656AB211C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10" descr="8917_0">
            <a:extLst>
              <a:ext uri="{FF2B5EF4-FFF2-40B4-BE49-F238E27FC236}">
                <a16:creationId xmlns:a16="http://schemas.microsoft.com/office/drawing/2014/main" id="{A69DEF6F-89A2-9AC4-A3EE-6A82C82286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Afbeelding 7">
            <a:extLst>
              <a:ext uri="{FF2B5EF4-FFF2-40B4-BE49-F238E27FC236}">
                <a16:creationId xmlns:a16="http://schemas.microsoft.com/office/drawing/2014/main" id="{F823C3AC-60CB-B839-0B4F-C99B04674E4B}"/>
              </a:ext>
            </a:extLst>
          </p:cNvPr>
          <p:cNvPicPr>
            <a:picLocks noChangeAspect="1"/>
          </p:cNvPicPr>
          <p:nvPr/>
        </p:nvPicPr>
        <p:blipFill>
          <a:blip r:embed="rId2"/>
          <a:stretch>
            <a:fillRect/>
          </a:stretch>
        </p:blipFill>
        <p:spPr>
          <a:xfrm>
            <a:off x="763928" y="161865"/>
            <a:ext cx="10458223" cy="5567603"/>
          </a:xfrm>
          <a:prstGeom prst="rect">
            <a:avLst/>
          </a:prstGeom>
        </p:spPr>
      </p:pic>
    </p:spTree>
    <p:extLst>
      <p:ext uri="{BB962C8B-B14F-4D97-AF65-F5344CB8AC3E}">
        <p14:creationId xmlns:p14="http://schemas.microsoft.com/office/powerpoint/2010/main" val="1879791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1060B-04C4-F87E-F635-620AC6D14515}"/>
              </a:ext>
            </a:extLst>
          </p:cNvPr>
          <p:cNvSpPr>
            <a:spLocks noGrp="1"/>
          </p:cNvSpPr>
          <p:nvPr>
            <p:ph type="title"/>
          </p:nvPr>
        </p:nvSpPr>
        <p:spPr/>
        <p:txBody>
          <a:bodyPr/>
          <a:lstStyle/>
          <a:p>
            <a:r>
              <a:rPr lang="nl-NL"/>
              <a:t>Technische aandachtspunten</a:t>
            </a:r>
            <a:endParaRPr lang="nl-BE"/>
          </a:p>
        </p:txBody>
      </p:sp>
      <p:pic>
        <p:nvPicPr>
          <p:cNvPr id="5" name="Tijdelijke aanduiding voor inhoud 4">
            <a:extLst>
              <a:ext uri="{FF2B5EF4-FFF2-40B4-BE49-F238E27FC236}">
                <a16:creationId xmlns:a16="http://schemas.microsoft.com/office/drawing/2014/main" id="{DB3E9F65-CD98-052B-791C-B1DE29075137}"/>
              </a:ext>
            </a:extLst>
          </p:cNvPr>
          <p:cNvPicPr>
            <a:picLocks noGrp="1" noChangeAspect="1"/>
          </p:cNvPicPr>
          <p:nvPr>
            <p:ph idx="1"/>
          </p:nvPr>
        </p:nvPicPr>
        <p:blipFill>
          <a:blip r:embed="rId3"/>
          <a:stretch>
            <a:fillRect/>
          </a:stretch>
        </p:blipFill>
        <p:spPr>
          <a:xfrm>
            <a:off x="634338" y="1239999"/>
            <a:ext cx="7400053" cy="5392592"/>
          </a:xfrm>
        </p:spPr>
      </p:pic>
    </p:spTree>
    <p:extLst>
      <p:ext uri="{BB962C8B-B14F-4D97-AF65-F5344CB8AC3E}">
        <p14:creationId xmlns:p14="http://schemas.microsoft.com/office/powerpoint/2010/main" val="238285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A534D-F77F-3975-E335-A7900A3444BC}"/>
              </a:ext>
            </a:extLst>
          </p:cNvPr>
          <p:cNvSpPr>
            <a:spLocks noGrp="1"/>
          </p:cNvSpPr>
          <p:nvPr>
            <p:ph type="title"/>
          </p:nvPr>
        </p:nvSpPr>
        <p:spPr/>
        <p:txBody>
          <a:bodyPr/>
          <a:lstStyle/>
          <a:p>
            <a:r>
              <a:rPr lang="nl-NL"/>
              <a:t>Kostenraming + overzicht premie</a:t>
            </a:r>
            <a:endParaRPr lang="nl-BE"/>
          </a:p>
        </p:txBody>
      </p:sp>
      <p:pic>
        <p:nvPicPr>
          <p:cNvPr id="5" name="Tijdelijke aanduiding voor inhoud 4">
            <a:extLst>
              <a:ext uri="{FF2B5EF4-FFF2-40B4-BE49-F238E27FC236}">
                <a16:creationId xmlns:a16="http://schemas.microsoft.com/office/drawing/2014/main" id="{407C50E8-3317-E742-BDE6-A9671846FC1F}"/>
              </a:ext>
            </a:extLst>
          </p:cNvPr>
          <p:cNvPicPr>
            <a:picLocks noGrp="1" noChangeAspect="1"/>
          </p:cNvPicPr>
          <p:nvPr>
            <p:ph idx="1"/>
          </p:nvPr>
        </p:nvPicPr>
        <p:blipFill>
          <a:blip r:embed="rId2"/>
          <a:stretch>
            <a:fillRect/>
          </a:stretch>
        </p:blipFill>
        <p:spPr>
          <a:xfrm>
            <a:off x="1978631" y="1373562"/>
            <a:ext cx="6420833" cy="5119313"/>
          </a:xfrm>
        </p:spPr>
      </p:pic>
    </p:spTree>
    <p:extLst>
      <p:ext uri="{BB962C8B-B14F-4D97-AF65-F5344CB8AC3E}">
        <p14:creationId xmlns:p14="http://schemas.microsoft.com/office/powerpoint/2010/main" val="3039766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A534D-F77F-3975-E335-A7900A3444BC}"/>
              </a:ext>
            </a:extLst>
          </p:cNvPr>
          <p:cNvSpPr>
            <a:spLocks noGrp="1"/>
          </p:cNvSpPr>
          <p:nvPr>
            <p:ph type="title"/>
          </p:nvPr>
        </p:nvSpPr>
        <p:spPr/>
        <p:txBody>
          <a:bodyPr/>
          <a:lstStyle/>
          <a:p>
            <a:r>
              <a:rPr lang="nl-NL"/>
              <a:t>Vergelijken offertes</a:t>
            </a:r>
            <a:endParaRPr lang="nl-BE"/>
          </a:p>
        </p:txBody>
      </p:sp>
      <p:sp>
        <p:nvSpPr>
          <p:cNvPr id="4" name="Tijdelijke aanduiding voor inhoud 3">
            <a:extLst>
              <a:ext uri="{FF2B5EF4-FFF2-40B4-BE49-F238E27FC236}">
                <a16:creationId xmlns:a16="http://schemas.microsoft.com/office/drawing/2014/main" id="{807EBF88-9E4E-5307-CA2A-D9DA030D4462}"/>
              </a:ext>
            </a:extLst>
          </p:cNvPr>
          <p:cNvSpPr>
            <a:spLocks noGrp="1"/>
          </p:cNvSpPr>
          <p:nvPr>
            <p:ph idx="1"/>
          </p:nvPr>
        </p:nvSpPr>
        <p:spPr/>
        <p:txBody>
          <a:bodyPr/>
          <a:lstStyle/>
          <a:p>
            <a:r>
              <a:rPr lang="nl-NL"/>
              <a:t>Klant vraagt offertes op bij aannemers</a:t>
            </a:r>
          </a:p>
          <a:p>
            <a:r>
              <a:rPr lang="nl-NL"/>
              <a:t>Renovatiebegeleider controleert offertes op:</a:t>
            </a:r>
          </a:p>
          <a:p>
            <a:pPr lvl="1"/>
            <a:r>
              <a:rPr lang="nl-NL"/>
              <a:t>Volledigheid </a:t>
            </a:r>
          </a:p>
          <a:p>
            <a:pPr lvl="1"/>
            <a:r>
              <a:rPr lang="nl-NL"/>
              <a:t>Premievoorwaarden (R-waarde isolatie, dampscherm) </a:t>
            </a:r>
          </a:p>
          <a:p>
            <a:pPr lvl="1"/>
            <a:r>
              <a:rPr lang="nl-NL"/>
              <a:t>Prijs (conform de huidige marktprijzen)</a:t>
            </a:r>
          </a:p>
          <a:p>
            <a:r>
              <a:rPr lang="nl-NL"/>
              <a:t>Renovatiebegeleider controleert aannemer op:</a:t>
            </a:r>
          </a:p>
          <a:p>
            <a:pPr lvl="1"/>
            <a:r>
              <a:rPr lang="nl-NL"/>
              <a:t>Inhoudingsplicht</a:t>
            </a:r>
          </a:p>
          <a:p>
            <a:pPr lvl="1"/>
            <a:endParaRPr lang="nl-BE"/>
          </a:p>
        </p:txBody>
      </p:sp>
    </p:spTree>
    <p:extLst>
      <p:ext uri="{BB962C8B-B14F-4D97-AF65-F5344CB8AC3E}">
        <p14:creationId xmlns:p14="http://schemas.microsoft.com/office/powerpoint/2010/main" val="1643756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1498D-270A-28E0-BF0D-E714D4C963E3}"/>
              </a:ext>
            </a:extLst>
          </p:cNvPr>
          <p:cNvSpPr>
            <a:spLocks noGrp="1"/>
          </p:cNvSpPr>
          <p:nvPr>
            <p:ph type="title"/>
          </p:nvPr>
        </p:nvSpPr>
        <p:spPr>
          <a:xfrm>
            <a:off x="838200" y="150741"/>
            <a:ext cx="10515600" cy="1325563"/>
          </a:xfrm>
        </p:spPr>
        <p:txBody>
          <a:bodyPr/>
          <a:lstStyle/>
          <a:p>
            <a:r>
              <a:rPr lang="nl-NL"/>
              <a:t>Uitvoering sarkingdak </a:t>
            </a:r>
            <a:endParaRPr lang="nl-BE"/>
          </a:p>
        </p:txBody>
      </p:sp>
      <p:sp>
        <p:nvSpPr>
          <p:cNvPr id="3" name="Tijdelijke aanduiding voor inhoud 2">
            <a:extLst>
              <a:ext uri="{FF2B5EF4-FFF2-40B4-BE49-F238E27FC236}">
                <a16:creationId xmlns:a16="http://schemas.microsoft.com/office/drawing/2014/main" id="{E30F56D3-5749-5954-CC53-8A5BA56D417A}"/>
              </a:ext>
            </a:extLst>
          </p:cNvPr>
          <p:cNvSpPr>
            <a:spLocks noGrp="1"/>
          </p:cNvSpPr>
          <p:nvPr>
            <p:ph idx="1"/>
          </p:nvPr>
        </p:nvSpPr>
        <p:spPr>
          <a:xfrm>
            <a:off x="838200" y="1292582"/>
            <a:ext cx="10515600" cy="4351338"/>
          </a:xfrm>
        </p:spPr>
        <p:txBody>
          <a:bodyPr/>
          <a:lstStyle/>
          <a:p>
            <a:r>
              <a:rPr lang="nl-NL"/>
              <a:t>Plaatsing nieuwe dakstructuur </a:t>
            </a:r>
          </a:p>
          <a:p>
            <a:pPr marL="0" indent="0">
              <a:buNone/>
            </a:pPr>
            <a:r>
              <a:rPr lang="nl-NL"/>
              <a:t>en dampscherm</a:t>
            </a:r>
          </a:p>
          <a:p>
            <a:endParaRPr lang="nl-BE"/>
          </a:p>
        </p:txBody>
      </p:sp>
      <p:pic>
        <p:nvPicPr>
          <p:cNvPr id="2050" name="Picture 2" descr="Geen fotobeschrijving beschikbaar.">
            <a:extLst>
              <a:ext uri="{FF2B5EF4-FFF2-40B4-BE49-F238E27FC236}">
                <a16:creationId xmlns:a16="http://schemas.microsoft.com/office/drawing/2014/main" id="{BE04246C-8CCF-3A11-1D91-359F989C0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49" y="2488700"/>
            <a:ext cx="5452151" cy="40891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en fotobeschrijving beschikbaar.">
            <a:extLst>
              <a:ext uri="{FF2B5EF4-FFF2-40B4-BE49-F238E27FC236}">
                <a16:creationId xmlns:a16="http://schemas.microsoft.com/office/drawing/2014/main" id="{5E7F7055-428E-F9E0-2B28-4D895B332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083" y="1476304"/>
            <a:ext cx="5452152" cy="408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259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92C6964-4A9A-3C13-348D-4E8E668D2E60}"/>
              </a:ext>
            </a:extLst>
          </p:cNvPr>
          <p:cNvSpPr>
            <a:spLocks noGrp="1"/>
          </p:cNvSpPr>
          <p:nvPr>
            <p:ph idx="1"/>
          </p:nvPr>
        </p:nvSpPr>
        <p:spPr>
          <a:xfrm>
            <a:off x="1029129" y="674919"/>
            <a:ext cx="11032732" cy="4351338"/>
          </a:xfrm>
          <a:prstGeom prst="rect">
            <a:avLst/>
          </a:prstGeom>
        </p:spPr>
        <p:txBody>
          <a:bodyPr/>
          <a:lstStyle/>
          <a:p>
            <a:r>
              <a:rPr lang="nl-NL"/>
              <a:t>Plaatsing isolatie, onderdak, tengel- en panlatten</a:t>
            </a:r>
          </a:p>
          <a:p>
            <a:r>
              <a:rPr lang="nl-NL"/>
              <a:t>Maken van verbrede dakoversteken voor toekomstige gevelisolatie</a:t>
            </a:r>
            <a:endParaRPr lang="nl-BE"/>
          </a:p>
        </p:txBody>
      </p:sp>
      <p:pic>
        <p:nvPicPr>
          <p:cNvPr id="7" name="Afbeelding 6">
            <a:extLst>
              <a:ext uri="{FF2B5EF4-FFF2-40B4-BE49-F238E27FC236}">
                <a16:creationId xmlns:a16="http://schemas.microsoft.com/office/drawing/2014/main" id="{84D76019-C619-ACA6-A170-6FC206AC4FDE}"/>
              </a:ext>
            </a:extLst>
          </p:cNvPr>
          <p:cNvPicPr>
            <a:picLocks noChangeAspect="1"/>
          </p:cNvPicPr>
          <p:nvPr/>
        </p:nvPicPr>
        <p:blipFill>
          <a:blip r:embed="rId2"/>
          <a:stretch>
            <a:fillRect/>
          </a:stretch>
        </p:blipFill>
        <p:spPr>
          <a:xfrm>
            <a:off x="1255159" y="1808361"/>
            <a:ext cx="7784535" cy="4374720"/>
          </a:xfrm>
          <a:prstGeom prst="rect">
            <a:avLst/>
          </a:prstGeom>
        </p:spPr>
      </p:pic>
    </p:spTree>
    <p:extLst>
      <p:ext uri="{BB962C8B-B14F-4D97-AF65-F5344CB8AC3E}">
        <p14:creationId xmlns:p14="http://schemas.microsoft.com/office/powerpoint/2010/main" val="1547081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92C6964-4A9A-3C13-348D-4E8E668D2E60}"/>
              </a:ext>
            </a:extLst>
          </p:cNvPr>
          <p:cNvSpPr>
            <a:spLocks noGrp="1"/>
          </p:cNvSpPr>
          <p:nvPr>
            <p:ph idx="1"/>
          </p:nvPr>
        </p:nvSpPr>
        <p:spPr>
          <a:xfrm>
            <a:off x="887430" y="592725"/>
            <a:ext cx="10417139" cy="4351338"/>
          </a:xfrm>
          <a:prstGeom prst="rect">
            <a:avLst/>
          </a:prstGeom>
        </p:spPr>
        <p:txBody>
          <a:bodyPr/>
          <a:lstStyle/>
          <a:p>
            <a:r>
              <a:rPr lang="nl-NL"/>
              <a:t>Plaatsing goten en dakbedekking uit natuurleien</a:t>
            </a:r>
          </a:p>
          <a:p>
            <a:r>
              <a:rPr lang="nl-NL"/>
              <a:t>Recente dakramen werden hergebruikt in nieuw dak </a:t>
            </a:r>
            <a:endParaRPr lang="nl-BE"/>
          </a:p>
        </p:txBody>
      </p:sp>
      <p:pic>
        <p:nvPicPr>
          <p:cNvPr id="4098" name="Picture 2" descr="Geen fotobeschrijving beschikbaar.">
            <a:extLst>
              <a:ext uri="{FF2B5EF4-FFF2-40B4-BE49-F238E27FC236}">
                <a16:creationId xmlns:a16="http://schemas.microsoft.com/office/drawing/2014/main" id="{45105996-B3F1-01B0-D8A5-7D8F2FA79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99" y="1780197"/>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een fotobeschrijving beschikbaar.">
            <a:extLst>
              <a:ext uri="{FF2B5EF4-FFF2-40B4-BE49-F238E27FC236}">
                <a16:creationId xmlns:a16="http://schemas.microsoft.com/office/drawing/2014/main" id="{B8780E41-9AB5-7979-59B9-73C7D0F2E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04" y="1780196"/>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403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92C6964-4A9A-3C13-348D-4E8E668D2E60}"/>
              </a:ext>
            </a:extLst>
          </p:cNvPr>
          <p:cNvSpPr>
            <a:spLocks noGrp="1"/>
          </p:cNvSpPr>
          <p:nvPr>
            <p:ph idx="1"/>
          </p:nvPr>
        </p:nvSpPr>
        <p:spPr>
          <a:xfrm>
            <a:off x="887430" y="709909"/>
            <a:ext cx="10417139" cy="4351338"/>
          </a:xfrm>
          <a:prstGeom prst="rect">
            <a:avLst/>
          </a:prstGeom>
        </p:spPr>
        <p:txBody>
          <a:bodyPr/>
          <a:lstStyle/>
          <a:p>
            <a:r>
              <a:rPr lang="nl-NL"/>
              <a:t>Zachte isolatie die klant al aangekocht had werd als bijkomende akoestische (en thermische) isolatie langs de binnenzijde hergebruikt </a:t>
            </a:r>
            <a:endParaRPr lang="nl-BE"/>
          </a:p>
        </p:txBody>
      </p:sp>
      <p:pic>
        <p:nvPicPr>
          <p:cNvPr id="4" name="Afbeelding 3">
            <a:extLst>
              <a:ext uri="{FF2B5EF4-FFF2-40B4-BE49-F238E27FC236}">
                <a16:creationId xmlns:a16="http://schemas.microsoft.com/office/drawing/2014/main" id="{7B3EC5AF-B2BF-F203-D41E-693AF5260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015" y="2052263"/>
            <a:ext cx="7404949" cy="3159482"/>
          </a:xfrm>
          <a:prstGeom prst="rect">
            <a:avLst/>
          </a:prstGeom>
        </p:spPr>
      </p:pic>
      <p:pic>
        <p:nvPicPr>
          <p:cNvPr id="6" name="Afbeelding 5" descr="Afbeelding met gebouw, timmerhout, Plank, Composiet&#10;&#10;Automatisch gegenereerde beschrijving">
            <a:extLst>
              <a:ext uri="{FF2B5EF4-FFF2-40B4-BE49-F238E27FC236}">
                <a16:creationId xmlns:a16="http://schemas.microsoft.com/office/drawing/2014/main" id="{833E7E4C-3602-0D52-442D-DD05764C2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9140" y="2620552"/>
            <a:ext cx="4546315" cy="3409736"/>
          </a:xfrm>
          <a:prstGeom prst="rect">
            <a:avLst/>
          </a:prstGeom>
        </p:spPr>
      </p:pic>
    </p:spTree>
    <p:extLst>
      <p:ext uri="{BB962C8B-B14F-4D97-AF65-F5344CB8AC3E}">
        <p14:creationId xmlns:p14="http://schemas.microsoft.com/office/powerpoint/2010/main" val="294826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91C7D-CACF-F0D8-72FE-A4AF4112ED60}"/>
              </a:ext>
            </a:extLst>
          </p:cNvPr>
          <p:cNvSpPr>
            <a:spLocks noGrp="1"/>
          </p:cNvSpPr>
          <p:nvPr>
            <p:ph type="title"/>
          </p:nvPr>
        </p:nvSpPr>
        <p:spPr/>
        <p:txBody>
          <a:bodyPr/>
          <a:lstStyle/>
          <a:p>
            <a:r>
              <a:rPr lang="nl-NL"/>
              <a:t>Basistaken en aanvullend aanbod</a:t>
            </a:r>
            <a:endParaRPr lang="nl-BE"/>
          </a:p>
        </p:txBody>
      </p:sp>
      <p:sp>
        <p:nvSpPr>
          <p:cNvPr id="3" name="Tijdelijke aanduiding voor inhoud 2">
            <a:extLst>
              <a:ext uri="{FF2B5EF4-FFF2-40B4-BE49-F238E27FC236}">
                <a16:creationId xmlns:a16="http://schemas.microsoft.com/office/drawing/2014/main" id="{D5A3C4F4-DFE2-887B-2424-AEE939CCC883}"/>
              </a:ext>
            </a:extLst>
          </p:cNvPr>
          <p:cNvSpPr>
            <a:spLocks noGrp="1"/>
          </p:cNvSpPr>
          <p:nvPr>
            <p:ph idx="1"/>
          </p:nvPr>
        </p:nvSpPr>
        <p:spPr/>
        <p:txBody>
          <a:bodyPr/>
          <a:lstStyle/>
          <a:p>
            <a:r>
              <a:rPr lang="nl-NL"/>
              <a:t>Uitvoering basistaken Energiehuis IGO:</a:t>
            </a:r>
          </a:p>
          <a:p>
            <a:pPr lvl="1"/>
            <a:r>
              <a:rPr lang="nl-NL"/>
              <a:t>Renovatiebegeleiding</a:t>
            </a:r>
          </a:p>
          <a:p>
            <a:pPr lvl="1"/>
            <a:r>
              <a:rPr lang="nl-NL"/>
              <a:t>Mijn </a:t>
            </a:r>
            <a:r>
              <a:rPr lang="nl-NL" err="1"/>
              <a:t>VerbouwLening</a:t>
            </a:r>
            <a:r>
              <a:rPr lang="nl-NL"/>
              <a:t> – krediet verstrekken</a:t>
            </a:r>
          </a:p>
          <a:p>
            <a:pPr lvl="1"/>
            <a:r>
              <a:rPr lang="nl-NL"/>
              <a:t>Organisatie en samenwerking loket</a:t>
            </a:r>
          </a:p>
          <a:p>
            <a:pPr lvl="1"/>
            <a:endParaRPr lang="nl-BE"/>
          </a:p>
          <a:p>
            <a:r>
              <a:rPr lang="nl-BE"/>
              <a:t>Aanvullend aanbod voor gemeenten:</a:t>
            </a:r>
          </a:p>
          <a:p>
            <a:pPr lvl="1"/>
            <a:r>
              <a:rPr lang="nl-BE"/>
              <a:t>Technische renovatiebegeleiding NKF</a:t>
            </a:r>
          </a:p>
          <a:p>
            <a:pPr lvl="1"/>
            <a:r>
              <a:rPr lang="nl-BE"/>
              <a:t>Thermoscans (wintermaanden) </a:t>
            </a:r>
          </a:p>
          <a:p>
            <a:pPr lvl="1"/>
            <a:r>
              <a:rPr lang="nl-BE"/>
              <a:t>Thema renovatie bij klimaattafels </a:t>
            </a:r>
            <a:endParaRPr lang="nl-NL"/>
          </a:p>
        </p:txBody>
      </p:sp>
      <p:pic>
        <p:nvPicPr>
          <p:cNvPr id="4" name="Picture 10" descr="Afbeelding met tekst, buiten, lucht, persoon&#10;&#10;Automatisch gegenereerde beschrijving">
            <a:extLst>
              <a:ext uri="{FF2B5EF4-FFF2-40B4-BE49-F238E27FC236}">
                <a16:creationId xmlns:a16="http://schemas.microsoft.com/office/drawing/2014/main" id="{538B6E51-BA87-976F-BCB1-9CB2C2A61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582" y="3557536"/>
            <a:ext cx="3143250" cy="1988820"/>
          </a:xfrm>
          <a:prstGeom prst="rect">
            <a:avLst/>
          </a:prstGeom>
        </p:spPr>
      </p:pic>
    </p:spTree>
    <p:extLst>
      <p:ext uri="{BB962C8B-B14F-4D97-AF65-F5344CB8AC3E}">
        <p14:creationId xmlns:p14="http://schemas.microsoft.com/office/powerpoint/2010/main" val="1202818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6B8BB-F22A-8061-8D99-7E97C65CD9BB}"/>
              </a:ext>
            </a:extLst>
          </p:cNvPr>
          <p:cNvSpPr>
            <a:spLocks noGrp="1"/>
          </p:cNvSpPr>
          <p:nvPr>
            <p:ph type="title"/>
          </p:nvPr>
        </p:nvSpPr>
        <p:spPr/>
        <p:txBody>
          <a:bodyPr/>
          <a:lstStyle/>
          <a:p>
            <a:r>
              <a:rPr lang="nl-NL"/>
              <a:t>Verdere plannen eigenaar</a:t>
            </a:r>
            <a:endParaRPr lang="nl-BE"/>
          </a:p>
        </p:txBody>
      </p:sp>
      <p:sp>
        <p:nvSpPr>
          <p:cNvPr id="3" name="Tijdelijke aanduiding voor inhoud 2">
            <a:extLst>
              <a:ext uri="{FF2B5EF4-FFF2-40B4-BE49-F238E27FC236}">
                <a16:creationId xmlns:a16="http://schemas.microsoft.com/office/drawing/2014/main" id="{DBBA7046-3D9A-31DE-E5F5-AF3A1691A742}"/>
              </a:ext>
            </a:extLst>
          </p:cNvPr>
          <p:cNvSpPr>
            <a:spLocks noGrp="1"/>
          </p:cNvSpPr>
          <p:nvPr>
            <p:ph idx="1"/>
          </p:nvPr>
        </p:nvSpPr>
        <p:spPr/>
        <p:txBody>
          <a:bodyPr/>
          <a:lstStyle/>
          <a:p>
            <a:r>
              <a:rPr lang="nl-NL"/>
              <a:t>Veranda vervangen door aanbouw met plat dak</a:t>
            </a:r>
          </a:p>
          <a:p>
            <a:r>
              <a:rPr lang="nl-NL"/>
              <a:t>Garage uitbreiden</a:t>
            </a:r>
          </a:p>
          <a:p>
            <a:r>
              <a:rPr lang="nl-NL"/>
              <a:t>Gevels isoleren en voorzien van nieuwe afwerking </a:t>
            </a:r>
          </a:p>
          <a:p>
            <a:r>
              <a:rPr lang="nl-NL"/>
              <a:t>Ventilatiesysteem</a:t>
            </a:r>
          </a:p>
          <a:p>
            <a:pPr lvl="1"/>
            <a:r>
              <a:rPr lang="nl-NL"/>
              <a:t>Bijkomend voordeel naar gezondheid </a:t>
            </a:r>
          </a:p>
          <a:p>
            <a:pPr lvl="1"/>
            <a:r>
              <a:rPr lang="nl-NL"/>
              <a:t>Hogere EPC-labelpremie van 2025</a:t>
            </a:r>
            <a:endParaRPr lang="nl-BE"/>
          </a:p>
        </p:txBody>
      </p:sp>
    </p:spTree>
    <p:extLst>
      <p:ext uri="{BB962C8B-B14F-4D97-AF65-F5344CB8AC3E}">
        <p14:creationId xmlns:p14="http://schemas.microsoft.com/office/powerpoint/2010/main" val="348678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6B8BB-F22A-8061-8D99-7E97C65CD9BB}"/>
              </a:ext>
            </a:extLst>
          </p:cNvPr>
          <p:cNvSpPr>
            <a:spLocks noGrp="1"/>
          </p:cNvSpPr>
          <p:nvPr>
            <p:ph type="title"/>
          </p:nvPr>
        </p:nvSpPr>
        <p:spPr/>
        <p:txBody>
          <a:bodyPr/>
          <a:lstStyle/>
          <a:p>
            <a:r>
              <a:rPr lang="nl-NL"/>
              <a:t>Technische begeleiding NKF/SURE</a:t>
            </a:r>
            <a:endParaRPr lang="nl-BE"/>
          </a:p>
        </p:txBody>
      </p:sp>
      <p:sp>
        <p:nvSpPr>
          <p:cNvPr id="3" name="Tijdelijke aanduiding voor inhoud 2">
            <a:extLst>
              <a:ext uri="{FF2B5EF4-FFF2-40B4-BE49-F238E27FC236}">
                <a16:creationId xmlns:a16="http://schemas.microsoft.com/office/drawing/2014/main" id="{DBBA7046-3D9A-31DE-E5F5-AF3A1691A742}"/>
              </a:ext>
            </a:extLst>
          </p:cNvPr>
          <p:cNvSpPr>
            <a:spLocks noGrp="1"/>
          </p:cNvSpPr>
          <p:nvPr>
            <p:ph idx="1"/>
          </p:nvPr>
        </p:nvSpPr>
        <p:spPr/>
        <p:txBody>
          <a:bodyPr vert="horz" lIns="91440" tIns="45720" rIns="91440" bIns="45720" rtlCol="0" anchor="t">
            <a:normAutofit/>
          </a:bodyPr>
          <a:lstStyle/>
          <a:p>
            <a:r>
              <a:rPr lang="nl-NL"/>
              <a:t>Nieuw sinds 2024</a:t>
            </a:r>
          </a:p>
          <a:p>
            <a:r>
              <a:rPr lang="nl-NL"/>
              <a:t>Via raamcontract provincie Vlaams-Brabant (NKF + SURE)</a:t>
            </a:r>
          </a:p>
          <a:p>
            <a:pPr lvl="1"/>
            <a:r>
              <a:rPr lang="nl-NL"/>
              <a:t>Ca. 15 dossiers in Linter</a:t>
            </a:r>
          </a:p>
          <a:p>
            <a:pPr lvl="1"/>
            <a:endParaRPr lang="nl-NL"/>
          </a:p>
          <a:p>
            <a:r>
              <a:rPr lang="nl-NL"/>
              <a:t>Op vraag van gemeentes/OCMW (alleen NKF)</a:t>
            </a:r>
          </a:p>
          <a:p>
            <a:pPr lvl="1"/>
            <a:r>
              <a:rPr lang="nl-NL"/>
              <a:t>Dossiers in Geetbets en Keerbergen</a:t>
            </a:r>
          </a:p>
          <a:p>
            <a:pPr lvl="1"/>
            <a:r>
              <a:rPr lang="nl-NL">
                <a:latin typeface="Arial"/>
                <a:cs typeface="Arial"/>
              </a:rPr>
              <a:t>Uitbreiding naar de toekomst toe</a:t>
            </a:r>
            <a:endParaRPr lang="nl-BE">
              <a:latin typeface="Arial"/>
              <a:cs typeface="Arial"/>
            </a:endParaRPr>
          </a:p>
        </p:txBody>
      </p:sp>
    </p:spTree>
    <p:extLst>
      <p:ext uri="{BB962C8B-B14F-4D97-AF65-F5344CB8AC3E}">
        <p14:creationId xmlns:p14="http://schemas.microsoft.com/office/powerpoint/2010/main" val="2558312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6B8BB-F22A-8061-8D99-7E97C65CD9BB}"/>
              </a:ext>
            </a:extLst>
          </p:cNvPr>
          <p:cNvSpPr>
            <a:spLocks noGrp="1"/>
          </p:cNvSpPr>
          <p:nvPr>
            <p:ph type="title"/>
          </p:nvPr>
        </p:nvSpPr>
        <p:spPr/>
        <p:txBody>
          <a:bodyPr/>
          <a:lstStyle/>
          <a:p>
            <a:r>
              <a:rPr lang="nl-NL"/>
              <a:t>Technische begeleiding NKF/SURE</a:t>
            </a:r>
            <a:endParaRPr lang="nl-BE"/>
          </a:p>
        </p:txBody>
      </p:sp>
      <p:sp>
        <p:nvSpPr>
          <p:cNvPr id="3" name="Tijdelijke aanduiding voor inhoud 2">
            <a:extLst>
              <a:ext uri="{FF2B5EF4-FFF2-40B4-BE49-F238E27FC236}">
                <a16:creationId xmlns:a16="http://schemas.microsoft.com/office/drawing/2014/main" id="{DBBA7046-3D9A-31DE-E5F5-AF3A1691A742}"/>
              </a:ext>
            </a:extLst>
          </p:cNvPr>
          <p:cNvSpPr>
            <a:spLocks noGrp="1"/>
          </p:cNvSpPr>
          <p:nvPr>
            <p:ph idx="1"/>
          </p:nvPr>
        </p:nvSpPr>
        <p:spPr/>
        <p:txBody>
          <a:bodyPr/>
          <a:lstStyle/>
          <a:p>
            <a:r>
              <a:rPr lang="nl-NL"/>
              <a:t>Verschil met reguliere renovatiebegeleiding:</a:t>
            </a:r>
          </a:p>
          <a:p>
            <a:pPr lvl="1"/>
            <a:r>
              <a:rPr lang="nl-BE"/>
              <a:t>Volledige </a:t>
            </a:r>
            <a:r>
              <a:rPr lang="nl-BE" err="1"/>
              <a:t>ontzorging</a:t>
            </a:r>
            <a:r>
              <a:rPr lang="nl-BE"/>
              <a:t> </a:t>
            </a:r>
          </a:p>
          <a:p>
            <a:pPr lvl="1"/>
            <a:r>
              <a:rPr lang="nl-BE"/>
              <a:t>Opvragen offertes </a:t>
            </a:r>
          </a:p>
          <a:p>
            <a:pPr lvl="1"/>
            <a:r>
              <a:rPr lang="nl-BE" err="1"/>
              <a:t>Plaatsbezoeken</a:t>
            </a:r>
            <a:r>
              <a:rPr lang="nl-BE"/>
              <a:t> met aannemers </a:t>
            </a:r>
          </a:p>
          <a:p>
            <a:pPr lvl="1"/>
            <a:r>
              <a:rPr lang="nl-BE"/>
              <a:t>Volledige opvolging van de werken tijdens de uitvoering</a:t>
            </a:r>
          </a:p>
          <a:p>
            <a:pPr lvl="1"/>
            <a:r>
              <a:rPr lang="nl-BE"/>
              <a:t>Administratieve taken i.s.m. OCMW, WoonEnergieloket of Wooninfopunt </a:t>
            </a:r>
          </a:p>
          <a:p>
            <a:pPr lvl="1"/>
            <a:endParaRPr lang="nl-BE"/>
          </a:p>
        </p:txBody>
      </p:sp>
    </p:spTree>
    <p:extLst>
      <p:ext uri="{BB962C8B-B14F-4D97-AF65-F5344CB8AC3E}">
        <p14:creationId xmlns:p14="http://schemas.microsoft.com/office/powerpoint/2010/main" val="2275414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6B8BB-F22A-8061-8D99-7E97C65CD9BB}"/>
              </a:ext>
            </a:extLst>
          </p:cNvPr>
          <p:cNvSpPr>
            <a:spLocks noGrp="1"/>
          </p:cNvSpPr>
          <p:nvPr>
            <p:ph type="title"/>
          </p:nvPr>
        </p:nvSpPr>
        <p:spPr/>
        <p:txBody>
          <a:bodyPr/>
          <a:lstStyle/>
          <a:p>
            <a:r>
              <a:rPr lang="nl-NL"/>
              <a:t>Vragen?</a:t>
            </a:r>
            <a:endParaRPr lang="nl-BE"/>
          </a:p>
        </p:txBody>
      </p:sp>
      <p:pic>
        <p:nvPicPr>
          <p:cNvPr id="5" name="Tijdelijke aanduiding voor inhoud 4" descr="Persoon met een idee">
            <a:extLst>
              <a:ext uri="{FF2B5EF4-FFF2-40B4-BE49-F238E27FC236}">
                <a16:creationId xmlns:a16="http://schemas.microsoft.com/office/drawing/2014/main" id="{B841119C-1444-AD7A-E659-3FB89920B5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2496" y="1486578"/>
            <a:ext cx="6527007" cy="4351338"/>
          </a:xfrm>
        </p:spPr>
      </p:pic>
    </p:spTree>
    <p:extLst>
      <p:ext uri="{BB962C8B-B14F-4D97-AF65-F5344CB8AC3E}">
        <p14:creationId xmlns:p14="http://schemas.microsoft.com/office/powerpoint/2010/main" val="125929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4D0D0-B5D9-7213-C826-13A44B12ACA7}"/>
              </a:ext>
            </a:extLst>
          </p:cNvPr>
          <p:cNvSpPr>
            <a:spLocks noGrp="1"/>
          </p:cNvSpPr>
          <p:nvPr>
            <p:ph type="title"/>
          </p:nvPr>
        </p:nvSpPr>
        <p:spPr/>
        <p:txBody>
          <a:bodyPr/>
          <a:lstStyle/>
          <a:p>
            <a:r>
              <a:rPr lang="nl-NL"/>
              <a:t>Renovatiebegeleiding (burenpremie)</a:t>
            </a:r>
            <a:endParaRPr lang="nl-BE"/>
          </a:p>
        </p:txBody>
      </p:sp>
      <p:sp>
        <p:nvSpPr>
          <p:cNvPr id="3" name="Tijdelijke aanduiding voor inhoud 2">
            <a:extLst>
              <a:ext uri="{FF2B5EF4-FFF2-40B4-BE49-F238E27FC236}">
                <a16:creationId xmlns:a16="http://schemas.microsoft.com/office/drawing/2014/main" id="{883A811F-A4B6-F2BD-6E74-00C75BEF297B}"/>
              </a:ext>
            </a:extLst>
          </p:cNvPr>
          <p:cNvSpPr>
            <a:spLocks noGrp="1"/>
          </p:cNvSpPr>
          <p:nvPr>
            <p:ph idx="1"/>
          </p:nvPr>
        </p:nvSpPr>
        <p:spPr/>
        <p:txBody>
          <a:bodyPr vert="horz" lIns="91440" tIns="45720" rIns="91440" bIns="45720" rtlCol="0" anchor="t">
            <a:normAutofit/>
          </a:bodyPr>
          <a:lstStyle/>
          <a:p>
            <a:r>
              <a:rPr lang="nl-NL" sz="2000"/>
              <a:t>Financiering voor opstellen plan + uitgevoerde maatregel</a:t>
            </a:r>
          </a:p>
          <a:p>
            <a:r>
              <a:rPr lang="nl-NL" sz="2000"/>
              <a:t>Gratis renovatiebegeleiding:</a:t>
            </a:r>
          </a:p>
          <a:p>
            <a:pPr lvl="1"/>
            <a:r>
              <a:rPr lang="nl-NL" sz="2000"/>
              <a:t>Huisbezoek</a:t>
            </a:r>
          </a:p>
          <a:p>
            <a:pPr lvl="1"/>
            <a:r>
              <a:rPr lang="nl-NL" sz="2000">
                <a:latin typeface="Arial"/>
                <a:cs typeface="Arial"/>
              </a:rPr>
              <a:t>Rapport energetisch renovatieadvies (</a:t>
            </a:r>
            <a:r>
              <a:rPr lang="nl-NL" sz="2000" err="1">
                <a:latin typeface="Arial"/>
                <a:cs typeface="Arial"/>
              </a:rPr>
              <a:t>BENOvatieplan</a:t>
            </a:r>
            <a:r>
              <a:rPr lang="nl-NL" sz="2000">
                <a:latin typeface="Arial"/>
                <a:cs typeface="Arial"/>
              </a:rPr>
              <a:t>) </a:t>
            </a:r>
            <a:endParaRPr lang="nl-NL" sz="2000"/>
          </a:p>
          <a:p>
            <a:pPr lvl="1"/>
            <a:r>
              <a:rPr lang="nl-NL" sz="2000"/>
              <a:t>Controle offertes</a:t>
            </a:r>
          </a:p>
          <a:p>
            <a:pPr lvl="1"/>
            <a:r>
              <a:rPr lang="nl-NL" sz="2000"/>
              <a:t>Technische vragen </a:t>
            </a:r>
          </a:p>
          <a:p>
            <a:r>
              <a:rPr lang="nl-NL" sz="2000"/>
              <a:t>Burgers alle inkomenscategorieën van MVP</a:t>
            </a:r>
          </a:p>
          <a:p>
            <a:r>
              <a:rPr lang="nl-NL" sz="2000"/>
              <a:t>In praktijk enkel woningen, geen appartementsgebouwen </a:t>
            </a:r>
          </a:p>
          <a:p>
            <a:r>
              <a:rPr lang="nl-NL" sz="2000">
                <a:latin typeface="Arial"/>
                <a:cs typeface="Arial"/>
              </a:rPr>
              <a:t>2023: 536 </a:t>
            </a:r>
            <a:r>
              <a:rPr lang="nl-NL" sz="2000" err="1">
                <a:latin typeface="Arial"/>
                <a:cs typeface="Arial"/>
              </a:rPr>
              <a:t>BENOvatieplannen</a:t>
            </a:r>
            <a:endParaRPr lang="nl-NL" sz="2000" err="1"/>
          </a:p>
          <a:p>
            <a:r>
              <a:rPr lang="nl-NL" sz="2000"/>
              <a:t>In theorie tot 1 oktober 2024 (Mijn </a:t>
            </a:r>
            <a:r>
              <a:rPr lang="nl-NL" sz="2000" err="1"/>
              <a:t>VerbouwBegeleiding</a:t>
            </a:r>
            <a:r>
              <a:rPr lang="nl-NL" sz="2000"/>
              <a:t>)</a:t>
            </a:r>
          </a:p>
          <a:p>
            <a:endParaRPr lang="nl-BE"/>
          </a:p>
        </p:txBody>
      </p:sp>
      <p:pic>
        <p:nvPicPr>
          <p:cNvPr id="4" name="Afbeelding 3">
            <a:extLst>
              <a:ext uri="{FF2B5EF4-FFF2-40B4-BE49-F238E27FC236}">
                <a16:creationId xmlns:a16="http://schemas.microsoft.com/office/drawing/2014/main" id="{FBD81211-89E8-9685-B292-3DF868DAAE97}"/>
              </a:ext>
            </a:extLst>
          </p:cNvPr>
          <p:cNvPicPr>
            <a:picLocks noChangeAspect="1"/>
          </p:cNvPicPr>
          <p:nvPr/>
        </p:nvPicPr>
        <p:blipFill>
          <a:blip r:embed="rId3"/>
          <a:stretch>
            <a:fillRect/>
          </a:stretch>
        </p:blipFill>
        <p:spPr>
          <a:xfrm>
            <a:off x="8829675" y="1581076"/>
            <a:ext cx="2524125" cy="1171575"/>
          </a:xfrm>
          <a:prstGeom prst="rect">
            <a:avLst/>
          </a:prstGeom>
        </p:spPr>
      </p:pic>
    </p:spTree>
    <p:extLst>
      <p:ext uri="{BB962C8B-B14F-4D97-AF65-F5344CB8AC3E}">
        <p14:creationId xmlns:p14="http://schemas.microsoft.com/office/powerpoint/2010/main" val="225703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B4CC5-06A5-F446-543B-0E9240C3486B}"/>
              </a:ext>
            </a:extLst>
          </p:cNvPr>
          <p:cNvSpPr>
            <a:spLocks noGrp="1"/>
          </p:cNvSpPr>
          <p:nvPr>
            <p:ph type="title"/>
          </p:nvPr>
        </p:nvSpPr>
        <p:spPr/>
        <p:txBody>
          <a:bodyPr/>
          <a:lstStyle/>
          <a:p>
            <a:r>
              <a:rPr lang="nl-NL"/>
              <a:t>Renovatiebegeleiding (MVB) </a:t>
            </a:r>
            <a:endParaRPr lang="nl-BE"/>
          </a:p>
        </p:txBody>
      </p:sp>
      <p:sp>
        <p:nvSpPr>
          <p:cNvPr id="3" name="Tijdelijke aanduiding voor inhoud 2">
            <a:extLst>
              <a:ext uri="{FF2B5EF4-FFF2-40B4-BE49-F238E27FC236}">
                <a16:creationId xmlns:a16="http://schemas.microsoft.com/office/drawing/2014/main" id="{E649CFCE-C140-A532-794F-2EC5608CCCF8}"/>
              </a:ext>
            </a:extLst>
          </p:cNvPr>
          <p:cNvSpPr>
            <a:spLocks noGrp="1"/>
          </p:cNvSpPr>
          <p:nvPr>
            <p:ph idx="1"/>
          </p:nvPr>
        </p:nvSpPr>
        <p:spPr>
          <a:xfrm>
            <a:off x="669851" y="1552353"/>
            <a:ext cx="10683949" cy="4624610"/>
          </a:xfrm>
        </p:spPr>
        <p:txBody>
          <a:bodyPr vert="horz" lIns="91440" tIns="45720" rIns="91440" bIns="45720" rtlCol="0" anchor="t">
            <a:normAutofit/>
          </a:bodyPr>
          <a:lstStyle/>
          <a:p>
            <a:r>
              <a:rPr lang="nl-NL" sz="2000"/>
              <a:t>Financiering voor uitgevoerde maatregel(en)</a:t>
            </a:r>
          </a:p>
          <a:p>
            <a:r>
              <a:rPr lang="nl-NL" sz="2000"/>
              <a:t>Geen financiering VEKA burgers hoogste inkomenscategorie MVP</a:t>
            </a:r>
          </a:p>
          <a:p>
            <a:r>
              <a:rPr lang="nl-NL" sz="2000"/>
              <a:t>27% huishoudens werkingsgebied IGO = hoogste inkomenscategorie</a:t>
            </a:r>
          </a:p>
          <a:p>
            <a:r>
              <a:rPr lang="nl-NL" sz="2000"/>
              <a:t>Renovatiebegeleiding:</a:t>
            </a:r>
          </a:p>
          <a:p>
            <a:pPr lvl="1"/>
            <a:r>
              <a:rPr lang="nl-NL" sz="1600">
                <a:latin typeface="Arial"/>
                <a:cs typeface="Arial"/>
              </a:rPr>
              <a:t>Huizen, appartementsgebouwen &lt; 15 wooneenheden en appartementsgebouwen minstens 15 wooneenheden ‘renovatiemasterplan’ </a:t>
            </a:r>
            <a:endParaRPr lang="nl-NL" sz="1600"/>
          </a:p>
          <a:p>
            <a:pPr lvl="1"/>
            <a:r>
              <a:rPr lang="nl-NL" sz="1600"/>
              <a:t>Huisbezoek </a:t>
            </a:r>
          </a:p>
          <a:p>
            <a:pPr lvl="1"/>
            <a:r>
              <a:rPr lang="nl-NL" sz="1600">
                <a:latin typeface="Arial"/>
                <a:cs typeface="Arial"/>
              </a:rPr>
              <a:t>Energetisch adviesrapport (niet langer volgens vereisten </a:t>
            </a:r>
            <a:r>
              <a:rPr lang="nl-NL" sz="1600" err="1">
                <a:latin typeface="Arial"/>
                <a:cs typeface="Arial"/>
              </a:rPr>
              <a:t>BENOvatieplan</a:t>
            </a:r>
            <a:r>
              <a:rPr lang="nl-NL" sz="1600">
                <a:latin typeface="Arial"/>
                <a:cs typeface="Arial"/>
              </a:rPr>
              <a:t>)</a:t>
            </a:r>
          </a:p>
          <a:p>
            <a:pPr lvl="1"/>
            <a:r>
              <a:rPr lang="nl-NL" sz="1600"/>
              <a:t>Controle offertes </a:t>
            </a:r>
          </a:p>
          <a:p>
            <a:pPr lvl="1"/>
            <a:r>
              <a:rPr lang="nl-NL" sz="1600"/>
              <a:t>Technische vragen </a:t>
            </a:r>
          </a:p>
          <a:p>
            <a:r>
              <a:rPr lang="nl-NL" sz="2000"/>
              <a:t>Doel IGO: aanbod naar alle burgers behouden, maar hoe? </a:t>
            </a:r>
          </a:p>
          <a:p>
            <a:r>
              <a:rPr lang="nl-NL" sz="2000"/>
              <a:t>Concrete aanpak Energiehuis – infosessie: datum nog te bepalen </a:t>
            </a:r>
          </a:p>
          <a:p>
            <a:endParaRPr lang="nl-NL" sz="2000"/>
          </a:p>
          <a:p>
            <a:endParaRPr lang="nl-NL"/>
          </a:p>
        </p:txBody>
      </p:sp>
      <p:pic>
        <p:nvPicPr>
          <p:cNvPr id="4" name="Afbeelding 3">
            <a:extLst>
              <a:ext uri="{FF2B5EF4-FFF2-40B4-BE49-F238E27FC236}">
                <a16:creationId xmlns:a16="http://schemas.microsoft.com/office/drawing/2014/main" id="{8012FF1E-5256-026D-651E-752CEE45ECE6}"/>
              </a:ext>
            </a:extLst>
          </p:cNvPr>
          <p:cNvPicPr>
            <a:picLocks noChangeAspect="1"/>
          </p:cNvPicPr>
          <p:nvPr/>
        </p:nvPicPr>
        <p:blipFill>
          <a:blip r:embed="rId3"/>
          <a:stretch>
            <a:fillRect/>
          </a:stretch>
        </p:blipFill>
        <p:spPr>
          <a:xfrm>
            <a:off x="9089143" y="844374"/>
            <a:ext cx="2028825" cy="809625"/>
          </a:xfrm>
          <a:prstGeom prst="rect">
            <a:avLst/>
          </a:prstGeom>
        </p:spPr>
      </p:pic>
    </p:spTree>
    <p:extLst>
      <p:ext uri="{BB962C8B-B14F-4D97-AF65-F5344CB8AC3E}">
        <p14:creationId xmlns:p14="http://schemas.microsoft.com/office/powerpoint/2010/main" val="133015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BC4B1-69C3-9E2F-7DC6-FAFA7F9AD2B5}"/>
              </a:ext>
            </a:extLst>
          </p:cNvPr>
          <p:cNvSpPr>
            <a:spLocks noGrp="1"/>
          </p:cNvSpPr>
          <p:nvPr>
            <p:ph type="ctrTitle"/>
          </p:nvPr>
        </p:nvSpPr>
        <p:spPr>
          <a:xfrm>
            <a:off x="1524000" y="-544530"/>
            <a:ext cx="9144000" cy="2387600"/>
          </a:xfrm>
        </p:spPr>
        <p:txBody>
          <a:bodyPr>
            <a:normAutofit fontScale="90000"/>
          </a:bodyPr>
          <a:lstStyle/>
          <a:p>
            <a:r>
              <a:rPr lang="nl-NL"/>
              <a:t>Energetisch renovatieadvies en - begeleiding</a:t>
            </a:r>
            <a:endParaRPr lang="nl-BE"/>
          </a:p>
        </p:txBody>
      </p:sp>
      <p:pic>
        <p:nvPicPr>
          <p:cNvPr id="6" name="Tijdelijke aanduiding voor inhoud 3" descr="Afbeelding met tekst, speelgoed, schermafbeelding&#10;&#10;Automatisch gegenereerde beschrijving">
            <a:extLst>
              <a:ext uri="{FF2B5EF4-FFF2-40B4-BE49-F238E27FC236}">
                <a16:creationId xmlns:a16="http://schemas.microsoft.com/office/drawing/2014/main" id="{0965C767-A77E-7BE8-E2A2-7BA3BA1FC4AA}"/>
              </a:ext>
            </a:extLst>
          </p:cNvPr>
          <p:cNvPicPr>
            <a:picLocks noChangeAspect="1"/>
          </p:cNvPicPr>
          <p:nvPr/>
        </p:nvPicPr>
        <p:blipFill>
          <a:blip r:embed="rId2"/>
          <a:stretch>
            <a:fillRect/>
          </a:stretch>
        </p:blipFill>
        <p:spPr>
          <a:xfrm>
            <a:off x="2853838" y="2246866"/>
            <a:ext cx="6834692" cy="3533809"/>
          </a:xfrm>
          <a:prstGeom prst="rect">
            <a:avLst/>
          </a:prstGeom>
        </p:spPr>
      </p:pic>
    </p:spTree>
    <p:extLst>
      <p:ext uri="{BB962C8B-B14F-4D97-AF65-F5344CB8AC3E}">
        <p14:creationId xmlns:p14="http://schemas.microsoft.com/office/powerpoint/2010/main" val="293597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36121-8622-523C-E7B2-1E68D9EEE849}"/>
              </a:ext>
            </a:extLst>
          </p:cNvPr>
          <p:cNvSpPr>
            <a:spLocks noGrp="1"/>
          </p:cNvSpPr>
          <p:nvPr>
            <p:ph type="title"/>
          </p:nvPr>
        </p:nvSpPr>
        <p:spPr/>
        <p:txBody>
          <a:bodyPr/>
          <a:lstStyle/>
          <a:p>
            <a:r>
              <a:rPr lang="nl-NL">
                <a:latin typeface="Arial"/>
                <a:cs typeface="Arial"/>
              </a:rPr>
              <a:t>Wat?</a:t>
            </a:r>
            <a:endParaRPr lang="nl-BE"/>
          </a:p>
        </p:txBody>
      </p:sp>
      <p:sp>
        <p:nvSpPr>
          <p:cNvPr id="3" name="Tijdelijke aanduiding voor inhoud 2">
            <a:extLst>
              <a:ext uri="{FF2B5EF4-FFF2-40B4-BE49-F238E27FC236}">
                <a16:creationId xmlns:a16="http://schemas.microsoft.com/office/drawing/2014/main" id="{83679D0E-AA40-8E82-3586-59C257C3CA91}"/>
              </a:ext>
            </a:extLst>
          </p:cNvPr>
          <p:cNvSpPr>
            <a:spLocks noGrp="1"/>
          </p:cNvSpPr>
          <p:nvPr>
            <p:ph idx="1"/>
          </p:nvPr>
        </p:nvSpPr>
        <p:spPr>
          <a:xfrm>
            <a:off x="838200" y="1805077"/>
            <a:ext cx="10515600" cy="4351338"/>
          </a:xfrm>
        </p:spPr>
        <p:txBody>
          <a:bodyPr/>
          <a:lstStyle/>
          <a:p>
            <a:r>
              <a:rPr lang="nl-NL"/>
              <a:t>Onafhankelijk en neutraal advies over energetisch renoveren</a:t>
            </a:r>
          </a:p>
          <a:p>
            <a:r>
              <a:rPr lang="nl-NL"/>
              <a:t>Volledig vrijblijvend </a:t>
            </a:r>
          </a:p>
          <a:p>
            <a:r>
              <a:rPr lang="nl-NL"/>
              <a:t>Persoonlijke aanpak op maat van de woning/klant </a:t>
            </a:r>
          </a:p>
          <a:p>
            <a:endParaRPr lang="nl-BE"/>
          </a:p>
          <a:p>
            <a:r>
              <a:rPr lang="nl-NL" b="1"/>
              <a:t>Volledig gratis </a:t>
            </a:r>
            <a:r>
              <a:rPr lang="nl-NL"/>
              <a:t>dankzij:</a:t>
            </a:r>
          </a:p>
          <a:p>
            <a:pPr lvl="1"/>
            <a:r>
              <a:rPr lang="nl-NL"/>
              <a:t>Subsidiëring van het Vlaams Gewest via Fluvius (Burenpremie)</a:t>
            </a:r>
          </a:p>
          <a:p>
            <a:pPr lvl="1"/>
            <a:r>
              <a:rPr lang="nl-NL"/>
              <a:t>Subsidiëring van het Vlaams Energie- en Klimaatagentschap (VEKA) </a:t>
            </a:r>
          </a:p>
          <a:p>
            <a:pPr lvl="1"/>
            <a:r>
              <a:rPr lang="nl-NL"/>
              <a:t>Subsidiëring van gemeenten </a:t>
            </a:r>
            <a:endParaRPr lang="nl-BE"/>
          </a:p>
          <a:p>
            <a:endParaRPr lang="nl-BE"/>
          </a:p>
        </p:txBody>
      </p:sp>
    </p:spTree>
    <p:extLst>
      <p:ext uri="{BB962C8B-B14F-4D97-AF65-F5344CB8AC3E}">
        <p14:creationId xmlns:p14="http://schemas.microsoft.com/office/powerpoint/2010/main" val="293557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36121-8622-523C-E7B2-1E68D9EEE849}"/>
              </a:ext>
            </a:extLst>
          </p:cNvPr>
          <p:cNvSpPr>
            <a:spLocks noGrp="1"/>
          </p:cNvSpPr>
          <p:nvPr>
            <p:ph type="title"/>
          </p:nvPr>
        </p:nvSpPr>
        <p:spPr/>
        <p:txBody>
          <a:bodyPr/>
          <a:lstStyle/>
          <a:p>
            <a:r>
              <a:rPr lang="nl-NL">
                <a:latin typeface="Arial"/>
                <a:cs typeface="Arial"/>
              </a:rPr>
              <a:t>Voor wie? </a:t>
            </a:r>
            <a:endParaRPr lang="nl-BE"/>
          </a:p>
        </p:txBody>
      </p:sp>
      <p:sp>
        <p:nvSpPr>
          <p:cNvPr id="3" name="Tijdelijke aanduiding voor inhoud 2">
            <a:extLst>
              <a:ext uri="{FF2B5EF4-FFF2-40B4-BE49-F238E27FC236}">
                <a16:creationId xmlns:a16="http://schemas.microsoft.com/office/drawing/2014/main" id="{83679D0E-AA40-8E82-3586-59C257C3CA91}"/>
              </a:ext>
            </a:extLst>
          </p:cNvPr>
          <p:cNvSpPr>
            <a:spLocks noGrp="1"/>
          </p:cNvSpPr>
          <p:nvPr>
            <p:ph idx="1"/>
          </p:nvPr>
        </p:nvSpPr>
        <p:spPr>
          <a:xfrm>
            <a:off x="838200" y="1805077"/>
            <a:ext cx="10515600" cy="4351338"/>
          </a:xfrm>
        </p:spPr>
        <p:txBody>
          <a:bodyPr/>
          <a:lstStyle/>
          <a:p>
            <a:r>
              <a:rPr lang="nl-NL"/>
              <a:t>Eigenaars</a:t>
            </a:r>
          </a:p>
          <a:p>
            <a:pPr lvl="1"/>
            <a:r>
              <a:rPr lang="nl-NL"/>
              <a:t>Bewoners</a:t>
            </a:r>
          </a:p>
          <a:p>
            <a:pPr lvl="1"/>
            <a:r>
              <a:rPr lang="nl-NL"/>
              <a:t>Verhuurders </a:t>
            </a:r>
          </a:p>
          <a:p>
            <a:pPr lvl="1"/>
            <a:endParaRPr lang="nl-NL" sz="2800"/>
          </a:p>
          <a:p>
            <a:r>
              <a:rPr lang="nl-NL"/>
              <a:t>Oost-Brabant</a:t>
            </a:r>
          </a:p>
          <a:p>
            <a:pPr lvl="1"/>
            <a:r>
              <a:rPr lang="nl-NL"/>
              <a:t>excl. Leuven, Overijse,</a:t>
            </a:r>
          </a:p>
          <a:p>
            <a:pPr marL="457200" lvl="1" indent="0">
              <a:buNone/>
            </a:pPr>
            <a:r>
              <a:rPr lang="nl-NL"/>
              <a:t>Hoeilaart  </a:t>
            </a:r>
            <a:endParaRPr lang="nl-BE"/>
          </a:p>
        </p:txBody>
      </p:sp>
      <p:pic>
        <p:nvPicPr>
          <p:cNvPr id="4" name="Tijdelijke aanduiding voor inhoud 3">
            <a:extLst>
              <a:ext uri="{FF2B5EF4-FFF2-40B4-BE49-F238E27FC236}">
                <a16:creationId xmlns:a16="http://schemas.microsoft.com/office/drawing/2014/main" id="{AB8E42FB-1F34-E308-AF27-CE35ED724665}"/>
              </a:ext>
            </a:extLst>
          </p:cNvPr>
          <p:cNvPicPr>
            <a:picLocks noChangeAspect="1"/>
          </p:cNvPicPr>
          <p:nvPr/>
        </p:nvPicPr>
        <p:blipFill>
          <a:blip r:embed="rId3"/>
          <a:stretch>
            <a:fillRect/>
          </a:stretch>
        </p:blipFill>
        <p:spPr>
          <a:xfrm>
            <a:off x="4905974" y="365125"/>
            <a:ext cx="7676445" cy="5382336"/>
          </a:xfrm>
          <a:prstGeom prst="rect">
            <a:avLst/>
          </a:prstGeom>
        </p:spPr>
      </p:pic>
    </p:spTree>
    <p:extLst>
      <p:ext uri="{BB962C8B-B14F-4D97-AF65-F5344CB8AC3E}">
        <p14:creationId xmlns:p14="http://schemas.microsoft.com/office/powerpoint/2010/main" val="3290896887"/>
      </p:ext>
    </p:extLst>
  </p:cSld>
  <p:clrMapOvr>
    <a:masterClrMapping/>
  </p:clrMapOvr>
</p:sld>
</file>

<file path=ppt/theme/theme1.xml><?xml version="1.0" encoding="utf-8"?>
<a:theme xmlns:a="http://schemas.openxmlformats.org/drawingml/2006/main" name="Titelblad alle presena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16618B38-657D-4D16-99DD-D421A4A45329}"/>
    </a:ext>
  </a:extLst>
</a:theme>
</file>

<file path=ppt/theme/theme2.xml><?xml version="1.0" encoding="utf-8"?>
<a:theme xmlns:a="http://schemas.openxmlformats.org/drawingml/2006/main" name="I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E9CE736B-2D8A-48A5-9F35-1B94F171AD2B}"/>
    </a:ext>
  </a:extLst>
</a:theme>
</file>

<file path=ppt/theme/theme3.xml><?xml version="1.0" encoding="utf-8"?>
<a:theme xmlns:a="http://schemas.openxmlformats.org/drawingml/2006/main" name="Beleidsondersteu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A08CECA7-7435-4E20-B12E-F9F6108C0E27}"/>
    </a:ext>
  </a:extLst>
</a:theme>
</file>

<file path=ppt/theme/theme4.xml><?xml version="1.0" encoding="utf-8"?>
<a:theme xmlns:a="http://schemas.openxmlformats.org/drawingml/2006/main" name="Omgev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CCD84F52-C15C-4968-A35D-C61DEB1ADE21}"/>
    </a:ext>
  </a:extLst>
</a:theme>
</file>

<file path=ppt/theme/theme5.xml><?xml version="1.0" encoding="utf-8"?>
<a:theme xmlns:a="http://schemas.openxmlformats.org/drawingml/2006/main" name="Me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E0A5F89F-3A4C-4AD2-B5C4-49BE73E52406}"/>
    </a:ext>
  </a:extLst>
</a:theme>
</file>

<file path=ppt/theme/theme6.xml><?xml version="1.0" encoding="utf-8"?>
<a:theme xmlns:a="http://schemas.openxmlformats.org/drawingml/2006/main" name="Sociale Econom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AE669C4E-47CB-4489-B9B8-C5DDEEF9FDD6}"/>
    </a:ext>
  </a:extLst>
</a:theme>
</file>

<file path=ppt/theme/theme7.xml><?xml version="1.0" encoding="utf-8"?>
<a:theme xmlns:a="http://schemas.openxmlformats.org/drawingml/2006/main" name="Energiehu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1012_ppt_IGO_met_Energiehuis" id="{F7917DF4-CA8C-455E-A07B-678F78993008}" vid="{5102BB2C-5C6F-4E89-BE45-4B099E00E809}"/>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596f66-f823-4088-9414-c8658a1760cf" xsi:nil="true"/>
    <Opmerking xmlns="b1059a75-b7e6-44da-831c-f851a7a8860a" xsi:nil="true"/>
    <lcf76f155ced4ddcb4097134ff3c332f xmlns="b1059a75-b7e6-44da-831c-f851a7a8860a">
      <Terms xmlns="http://schemas.microsoft.com/office/infopath/2007/PartnerControls"/>
    </lcf76f155ced4ddcb4097134ff3c332f>
    <gevoeligheid xmlns="b1059a75-b7e6-44da-831c-f851a7a8860a">onbepaald</gevoeligheid>
    <laatstbewerkt xmlns="b1059a75-b7e6-44da-831c-f851a7a8860a">2024-04-29T12:46:15+00:00</laatstbewerkt>
    <SharedWithUsers xmlns="3e596f66-f823-4088-9414-c8658a1760cf">
      <UserInfo>
        <DisplayName>Joeri Devroey</DisplayName>
        <AccountId>279</AccountId>
        <AccountType/>
      </UserInfo>
      <UserInfo>
        <DisplayName>Jenthe Alaerts</DisplayName>
        <AccountId>18</AccountId>
        <AccountType/>
      </UserInfo>
      <UserInfo>
        <DisplayName>Brecht Talpe</DisplayName>
        <AccountId>145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53767BB27BF04DA4C1FA8FEA272BC5" ma:contentTypeVersion="33" ma:contentTypeDescription="Een nieuw document maken." ma:contentTypeScope="" ma:versionID="a656ea36ed8756444f0fbba074f5b9d6">
  <xsd:schema xmlns:xsd="http://www.w3.org/2001/XMLSchema" xmlns:xs="http://www.w3.org/2001/XMLSchema" xmlns:p="http://schemas.microsoft.com/office/2006/metadata/properties" xmlns:ns2="b1059a75-b7e6-44da-831c-f851a7a8860a" xmlns:ns3="3e596f66-f823-4088-9414-c8658a1760cf" targetNamespace="http://schemas.microsoft.com/office/2006/metadata/properties" ma:root="true" ma:fieldsID="8daba83b2285305b29cfdf15b3bcea04" ns2:_="" ns3:_="">
    <xsd:import namespace="b1059a75-b7e6-44da-831c-f851a7a8860a"/>
    <xsd:import namespace="3e596f66-f823-4088-9414-c8658a1760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gevoeligheid" minOccurs="0"/>
                <xsd:element ref="ns2:laatstbewerkt" minOccurs="0"/>
                <xsd:element ref="ns2:MediaServiceObjectDetectorVersions" minOccurs="0"/>
                <xsd:element ref="ns2:MediaServiceSearchProperties" minOccurs="0"/>
                <xsd:element ref="ns2:Opmerk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59a75-b7e6-44da-831c-f851a7a886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86efa04e-2319-4d3d-8d46-6545171bf54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gevoeligheid" ma:index="24" nillable="true" ma:displayName="gevoeligheid" ma:default="onbepaald" ma:format="Dropdown" ma:internalName="gevoeligheid">
      <xsd:simpleType>
        <xsd:restriction base="dms:Choice">
          <xsd:enumeration value="bevat persoonsgegevens"/>
          <xsd:enumeration value="bevat geen persoonsgegevens"/>
          <xsd:enumeration value="onbepaald"/>
        </xsd:restriction>
      </xsd:simpleType>
    </xsd:element>
    <xsd:element name="laatstbewerkt" ma:index="25" nillable="true" ma:displayName="laatst bewerkt" ma:default="[today]" ma:format="DateOnly" ma:internalName="laatstbewerkt">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Opmerking" ma:index="28" nillable="true" ma:displayName="Opmerking" ma:format="Dropdown" ma:internalName="Opmerkin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596f66-f823-4088-9414-c8658a1760cf"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ed346ca-0dda-4842-b40c-a35aa3d1f49f}" ma:internalName="TaxCatchAll" ma:showField="CatchAllData" ma:web="3e596f66-f823-4088-9414-c8658a1760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18F1F3-070D-4C30-AE5D-D3DF8F3D39E7}">
  <ds:schemaRefs>
    <ds:schemaRef ds:uri="http://schemas.microsoft.com/office/2006/metadata/properties"/>
    <ds:schemaRef ds:uri="http://purl.org/dc/elements/1.1/"/>
    <ds:schemaRef ds:uri="http://purl.org/dc/dcmitype/"/>
    <ds:schemaRef ds:uri="b1059a75-b7e6-44da-831c-f851a7a8860a"/>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3e596f66-f823-4088-9414-c8658a1760cf"/>
  </ds:schemaRefs>
</ds:datastoreItem>
</file>

<file path=customXml/itemProps2.xml><?xml version="1.0" encoding="utf-8"?>
<ds:datastoreItem xmlns:ds="http://schemas.openxmlformats.org/officeDocument/2006/customXml" ds:itemID="{0853F3B5-C896-47CB-94D4-0BAFE3ECE009}">
  <ds:schemaRefs>
    <ds:schemaRef ds:uri="http://schemas.microsoft.com/sharepoint/v3/contenttype/forms"/>
  </ds:schemaRefs>
</ds:datastoreItem>
</file>

<file path=customXml/itemProps3.xml><?xml version="1.0" encoding="utf-8"?>
<ds:datastoreItem xmlns:ds="http://schemas.openxmlformats.org/officeDocument/2006/customXml" ds:itemID="{1066A391-344D-4977-9D74-753233F5AF61}">
  <ds:schemaRefs>
    <ds:schemaRef ds:uri="3e596f66-f823-4088-9414-c8658a1760cf"/>
    <ds:schemaRef ds:uri="b1059a75-b7e6-44da-831c-f851a7a886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2023_presentatie</Template>
  <TotalTime>0</TotalTime>
  <Words>1173</Words>
  <Application>Microsoft Office PowerPoint</Application>
  <PresentationFormat>Breedbeeld</PresentationFormat>
  <Paragraphs>272</Paragraphs>
  <Slides>43</Slides>
  <Notes>28</Notes>
  <HiddenSlides>0</HiddenSlides>
  <MMClips>0</MMClips>
  <ScaleCrop>false</ScaleCrop>
  <HeadingPairs>
    <vt:vector size="6" baseType="variant">
      <vt:variant>
        <vt:lpstr>Gebruikte lettertypen</vt:lpstr>
      </vt:variant>
      <vt:variant>
        <vt:i4>5</vt:i4>
      </vt:variant>
      <vt:variant>
        <vt:lpstr>Thema</vt:lpstr>
      </vt:variant>
      <vt:variant>
        <vt:i4>7</vt:i4>
      </vt:variant>
      <vt:variant>
        <vt:lpstr>Diatitels</vt:lpstr>
      </vt:variant>
      <vt:variant>
        <vt:i4>43</vt:i4>
      </vt:variant>
    </vt:vector>
  </HeadingPairs>
  <TitlesOfParts>
    <vt:vector size="55" baseType="lpstr">
      <vt:lpstr>Aptos</vt:lpstr>
      <vt:lpstr>Arial</vt:lpstr>
      <vt:lpstr>Calibri</vt:lpstr>
      <vt:lpstr>Courier New</vt:lpstr>
      <vt:lpstr>Wingdings</vt:lpstr>
      <vt:lpstr>Titelblad alle presenaties</vt:lpstr>
      <vt:lpstr>IGO</vt:lpstr>
      <vt:lpstr>Beleidsondersteuning</vt:lpstr>
      <vt:lpstr>Omgeving</vt:lpstr>
      <vt:lpstr>Mens</vt:lpstr>
      <vt:lpstr>Sociale Economie</vt:lpstr>
      <vt:lpstr>Energiehuis</vt:lpstr>
      <vt:lpstr>Energetisch renovatieadvies en - begeleiding</vt:lpstr>
      <vt:lpstr>Overzicht </vt:lpstr>
      <vt:lpstr>Werkingsgebied</vt:lpstr>
      <vt:lpstr>Basistaken en aanvullend aanbod</vt:lpstr>
      <vt:lpstr>Renovatiebegeleiding (burenpremie)</vt:lpstr>
      <vt:lpstr>Renovatiebegeleiding (MVB) </vt:lpstr>
      <vt:lpstr>Energetisch renovatieadvies en - begeleiding</vt:lpstr>
      <vt:lpstr>Wat?</vt:lpstr>
      <vt:lpstr>Voor wie? </vt:lpstr>
      <vt:lpstr>Waarom energetisch renoveren?</vt:lpstr>
      <vt:lpstr>Waarom energetisch renoveren?</vt:lpstr>
      <vt:lpstr>Waarom energetisch renoveren?</vt:lpstr>
      <vt:lpstr>Toeleiding</vt:lpstr>
      <vt:lpstr>Verloop renovatiebegeleidingstraject</vt:lpstr>
      <vt:lpstr>Verloop renovatiebegeleidingstraject</vt:lpstr>
      <vt:lpstr>Verloop renovatiebegeleidingstraject</vt:lpstr>
      <vt:lpstr>Inschrijving</vt:lpstr>
      <vt:lpstr>Inschrijving</vt:lpstr>
      <vt:lpstr>Case: Woning Scherpenheuvel-Zichem</vt:lpstr>
      <vt:lpstr>PowerPoint-presentatie</vt:lpstr>
      <vt:lpstr>PowerPoint-presentatie</vt:lpstr>
      <vt:lpstr>Bestaande situatie </vt:lpstr>
      <vt:lpstr>Bestaande situatie </vt:lpstr>
      <vt:lpstr>PowerPoint-presentatie</vt:lpstr>
      <vt:lpstr>PowerPoint-presentatie</vt:lpstr>
      <vt:lpstr>PowerPoint-presentatie</vt:lpstr>
      <vt:lpstr>PowerPoint-presentatie</vt:lpstr>
      <vt:lpstr>PowerPoint-presentatie</vt:lpstr>
      <vt:lpstr>Prioriteitsvolgorde</vt:lpstr>
      <vt:lpstr>1. Dak</vt:lpstr>
      <vt:lpstr>1. Dak</vt:lpstr>
      <vt:lpstr>PowerPoint-presentatie</vt:lpstr>
      <vt:lpstr>Technische aandachtspunten</vt:lpstr>
      <vt:lpstr>Kostenraming + overzicht premie</vt:lpstr>
      <vt:lpstr>Vergelijken offertes</vt:lpstr>
      <vt:lpstr>Uitvoering sarkingdak </vt:lpstr>
      <vt:lpstr>PowerPoint-presentatie</vt:lpstr>
      <vt:lpstr>PowerPoint-presentatie</vt:lpstr>
      <vt:lpstr>PowerPoint-presentatie</vt:lpstr>
      <vt:lpstr>Verdere plannen eigenaar</vt:lpstr>
      <vt:lpstr>Technische begeleiding NKF/SURE</vt:lpstr>
      <vt:lpstr>Technische begeleiding NKF/SURE</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Energetisch renovatieadvies en - begeleiding</dc:title>
  <dc:subject>Energetisch renovatieadvies en - begeleiding</dc:subject>
  <dc:creator>Joeri Devroey</dc:creator>
  <cp:keywords>Presentatie</cp:keywords>
  <cp:lastModifiedBy>Provincie Vlaams-Brabant</cp:lastModifiedBy>
  <cp:revision>2</cp:revision>
  <dcterms:created xsi:type="dcterms:W3CDTF">2024-04-29T12:10:46Z</dcterms:created>
  <dcterms:modified xsi:type="dcterms:W3CDTF">2024-05-22T11:21:21Z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0x010100A053767BB27BF04DA4C1FA8FEA272BC5</vt:lpwstr>
  </property>
  <property fmtid="{D5CDD505-2E9C-101B-9397-08002B2CF9AE}" pid="3" name="MediaServiceImageTags">
    <vt:lpwstr/>
  </property>
</Properties>
</file>